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541" r:id="rId2"/>
    <p:sldId id="257" r:id="rId3"/>
    <p:sldId id="258" r:id="rId4"/>
    <p:sldId id="577" r:id="rId5"/>
    <p:sldId id="590" r:id="rId6"/>
    <p:sldId id="540" r:id="rId7"/>
    <p:sldId id="259" r:id="rId8"/>
    <p:sldId id="544" r:id="rId9"/>
    <p:sldId id="261" r:id="rId10"/>
    <p:sldId id="262" r:id="rId11"/>
    <p:sldId id="263" r:id="rId12"/>
    <p:sldId id="547" r:id="rId13"/>
    <p:sldId id="264" r:id="rId14"/>
    <p:sldId id="265" r:id="rId15"/>
    <p:sldId id="266" r:id="rId16"/>
    <p:sldId id="545" r:id="rId17"/>
    <p:sldId id="267" r:id="rId18"/>
    <p:sldId id="268" r:id="rId19"/>
    <p:sldId id="269" r:id="rId20"/>
    <p:sldId id="555" r:id="rId21"/>
    <p:sldId id="271" r:id="rId22"/>
    <p:sldId id="272" r:id="rId23"/>
    <p:sldId id="273" r:id="rId24"/>
    <p:sldId id="274" r:id="rId25"/>
    <p:sldId id="546" r:id="rId26"/>
    <p:sldId id="275" r:id="rId27"/>
    <p:sldId id="276" r:id="rId28"/>
    <p:sldId id="277" r:id="rId29"/>
    <p:sldId id="278" r:id="rId30"/>
    <p:sldId id="279" r:id="rId31"/>
    <p:sldId id="554" r:id="rId32"/>
    <p:sldId id="281" r:id="rId33"/>
    <p:sldId id="282" r:id="rId34"/>
    <p:sldId id="283" r:id="rId35"/>
    <p:sldId id="284" r:id="rId36"/>
    <p:sldId id="285" r:id="rId37"/>
    <p:sldId id="286" r:id="rId38"/>
    <p:sldId id="287" r:id="rId39"/>
    <p:sldId id="289" r:id="rId40"/>
    <p:sldId id="551" r:id="rId41"/>
    <p:sldId id="571" r:id="rId42"/>
    <p:sldId id="569" r:id="rId43"/>
    <p:sldId id="572" r:id="rId44"/>
    <p:sldId id="552" r:id="rId45"/>
    <p:sldId id="553" r:id="rId46"/>
    <p:sldId id="559" r:id="rId47"/>
    <p:sldId id="560" r:id="rId48"/>
    <p:sldId id="561" r:id="rId49"/>
    <p:sldId id="564" r:id="rId50"/>
    <p:sldId id="563" r:id="rId51"/>
    <p:sldId id="556" r:id="rId52"/>
    <p:sldId id="557" r:id="rId53"/>
    <p:sldId id="562" r:id="rId54"/>
    <p:sldId id="558" r:id="rId55"/>
    <p:sldId id="565" r:id="rId56"/>
    <p:sldId id="566" r:id="rId57"/>
    <p:sldId id="291" r:id="rId58"/>
    <p:sldId id="292" r:id="rId59"/>
    <p:sldId id="293" r:id="rId60"/>
    <p:sldId id="294" r:id="rId61"/>
    <p:sldId id="296" r:id="rId62"/>
    <p:sldId id="297" r:id="rId63"/>
    <p:sldId id="574" r:id="rId64"/>
    <p:sldId id="298" r:id="rId65"/>
    <p:sldId id="299" r:id="rId66"/>
    <p:sldId id="300" r:id="rId67"/>
    <p:sldId id="301" r:id="rId68"/>
    <p:sldId id="302" r:id="rId69"/>
    <p:sldId id="303" r:id="rId70"/>
    <p:sldId id="304" r:id="rId71"/>
    <p:sldId id="307" r:id="rId72"/>
    <p:sldId id="576" r:id="rId73"/>
    <p:sldId id="306" r:id="rId74"/>
    <p:sldId id="308" r:id="rId75"/>
    <p:sldId id="573" r:id="rId76"/>
    <p:sldId id="579" r:id="rId77"/>
    <p:sldId id="575" r:id="rId78"/>
    <p:sldId id="312" r:id="rId79"/>
    <p:sldId id="580" r:id="rId80"/>
    <p:sldId id="584" r:id="rId81"/>
    <p:sldId id="583" r:id="rId82"/>
    <p:sldId id="588" r:id="rId83"/>
    <p:sldId id="578" r:id="rId84"/>
    <p:sldId id="585" r:id="rId85"/>
    <p:sldId id="589" r:id="rId86"/>
    <p:sldId id="586" r:id="rId87"/>
    <p:sldId id="587" r:id="rId88"/>
    <p:sldId id="295"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94789"/>
  </p:normalViewPr>
  <p:slideViewPr>
    <p:cSldViewPr snapToGrid="0">
      <p:cViewPr>
        <p:scale>
          <a:sx n="90" d="100"/>
          <a:sy n="90" d="100"/>
        </p:scale>
        <p:origin x="592"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AB7AD8-0B88-6748-AAC4-D1B897C38793}" type="datetimeFigureOut">
              <a:rPr lang="en-US" smtClean="0"/>
              <a:t>8/10/25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2247123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AB7AD8-0B88-6748-AAC4-D1B897C38793}" type="datetimeFigureOut">
              <a:rPr lang="en-US" smtClean="0"/>
              <a:t>8/10/25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2769086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AB7AD8-0B88-6748-AAC4-D1B897C38793}" type="datetimeFigureOut">
              <a:rPr lang="en-US" smtClean="0"/>
              <a:t>8/10/25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161939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457200" y="1600200"/>
            <a:ext cx="8229240" cy="4525560"/>
          </a:xfrm>
          <a:prstGeom prst="rect">
            <a:avLst/>
          </a:prstGeom>
        </p:spPr>
        <p:txBody>
          <a:bodyPr lIns="0" tIns="0" rIns="0" bIns="0" anchor="ctr">
            <a:spAutoFit/>
          </a:bodyPr>
          <a:lstStyle/>
          <a:p>
            <a:pPr algn="ctr"/>
            <a:endParaRPr lang="en-US" sz="3200" b="0" strike="noStrike" spc="-1">
              <a:latin typeface="Arial"/>
            </a:endParaRPr>
          </a:p>
        </p:txBody>
      </p:sp>
    </p:spTree>
    <p:extLst>
      <p:ext uri="{BB962C8B-B14F-4D97-AF65-F5344CB8AC3E}">
        <p14:creationId xmlns:p14="http://schemas.microsoft.com/office/powerpoint/2010/main" val="3331829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AB7AD8-0B88-6748-AAC4-D1B897C38793}" type="datetimeFigureOut">
              <a:rPr lang="en-US" smtClean="0"/>
              <a:t>8/10/25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2905888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AB7AD8-0B88-6748-AAC4-D1B897C38793}" type="datetimeFigureOut">
              <a:rPr lang="en-US" smtClean="0"/>
              <a:t>8/10/25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1714491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AB7AD8-0B88-6748-AAC4-D1B897C38793}" type="datetimeFigureOut">
              <a:rPr lang="en-US" smtClean="0"/>
              <a:t>8/10/25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2267164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AB7AD8-0B88-6748-AAC4-D1B897C38793}" type="datetimeFigureOut">
              <a:rPr lang="en-US" smtClean="0"/>
              <a:t>8/10/25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4098316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AB7AD8-0B88-6748-AAC4-D1B897C38793}" type="datetimeFigureOut">
              <a:rPr lang="en-US" smtClean="0"/>
              <a:t>8/10/25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3639265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AB7AD8-0B88-6748-AAC4-D1B897C38793}" type="datetimeFigureOut">
              <a:rPr lang="en-US" smtClean="0"/>
              <a:t>8/10/25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2155334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B7AD8-0B88-6748-AAC4-D1B897C38793}" type="datetimeFigureOut">
              <a:rPr lang="en-US" smtClean="0"/>
              <a:t>8/10/25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2210345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AB7AD8-0B88-6748-AAC4-D1B897C38793}" type="datetimeFigureOut">
              <a:rPr lang="en-US" smtClean="0"/>
              <a:t>8/10/25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889BCF-CFAB-3649-BE86-0C420A6A4403}" type="slidenum">
              <a:rPr lang="en-US" smtClean="0"/>
              <a:t>‹#›</a:t>
            </a:fld>
            <a:endParaRPr lang="en-US"/>
          </a:p>
        </p:txBody>
      </p:sp>
    </p:spTree>
    <p:extLst>
      <p:ext uri="{BB962C8B-B14F-4D97-AF65-F5344CB8AC3E}">
        <p14:creationId xmlns:p14="http://schemas.microsoft.com/office/powerpoint/2010/main" val="3625775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AB7AD8-0B88-6748-AAC4-D1B897C38793}" type="datetimeFigureOut">
              <a:rPr lang="en-US" smtClean="0"/>
              <a:t>8/10/25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889BCF-CFAB-3649-BE86-0C420A6A4403}" type="slidenum">
              <a:rPr lang="en-US" smtClean="0"/>
              <a:t>‹#›</a:t>
            </a:fld>
            <a:endParaRPr lang="en-US"/>
          </a:p>
        </p:txBody>
      </p:sp>
    </p:spTree>
    <p:extLst>
      <p:ext uri="{BB962C8B-B14F-4D97-AF65-F5344CB8AC3E}">
        <p14:creationId xmlns:p14="http://schemas.microsoft.com/office/powerpoint/2010/main" val="23288777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7.xml"/><Relationship Id="rId5" Type="http://schemas.openxmlformats.org/officeDocument/2006/relationships/image" Target="../media/image11.emf"/><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slideLayout" Target="../slideLayouts/slideLayout7.xml"/><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1.R"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petraco/CRFutil2/blob/main/R/ff0.R" TargetMode="External"/><Relationship Id="rId7" Type="http://schemas.openxmlformats.org/officeDocument/2006/relationships/hyperlink" Target="https://github.com/npetraco/CRFutil2/blob/main/inst/doc/Notes_scripts_bank/scr2.R" TargetMode="Externa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s://github.com/npetraco/CRFutil2/blob/main/src/ff2_C.cpp" TargetMode="External"/><Relationship Id="rId5" Type="http://schemas.openxmlformats.org/officeDocument/2006/relationships/hyperlink" Target="https://github.com/npetraco/CRFutil2/blob/main/src/ff1_C.cpp" TargetMode="External"/><Relationship Id="rId4" Type="http://schemas.openxmlformats.org/officeDocument/2006/relationships/hyperlink" Target="https://github.com/npetraco/CRFutil2/blob/main/src/ff0_C.cpp"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3.R"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4.R"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7.xml"/><Relationship Id="rId4" Type="http://schemas.openxmlformats.org/officeDocument/2006/relationships/image" Target="../media/image29.wmf"/></Relationships>
</file>

<file path=ppt/slides/_rels/slide2.xml.rels><?xml version="1.0" encoding="UTF-8" standalone="yes"?>
<Relationships xmlns="http://schemas.openxmlformats.org/package/2006/relationships"><Relationship Id="rId3" Type="http://schemas.openxmlformats.org/officeDocument/2006/relationships/hyperlink" Target="https://www.cs.ubc.ca/~schmidtm/Software/UGM.html" TargetMode="External"/><Relationship Id="rId2" Type="http://schemas.openxmlformats.org/officeDocument/2006/relationships/hyperlink" Target="https://users.cecs.anu.edu.au/~sgould/papers/part1-MLSS-2011.pdf" TargetMode="External"/><Relationship Id="rId1" Type="http://schemas.openxmlformats.org/officeDocument/2006/relationships/slideLayout" Target="../slideLayouts/slideLayout12.xml"/><Relationship Id="rId6" Type="http://schemas.openxmlformats.org/officeDocument/2006/relationships/hyperlink" Target="https://vision.unipv.it/IA2/Factor%20graphs%20and%20the%20sum-product%20algorithm.pdf" TargetMode="External"/><Relationship Id="rId5" Type="http://schemas.openxmlformats.org/officeDocument/2006/relationships/hyperlink" Target="https://www.cs.ubc.ca/~murphyk/MLbook/pml-print3-ch19.pdf" TargetMode="External"/><Relationship Id="rId4" Type="http://schemas.openxmlformats.org/officeDocument/2006/relationships/hyperlink" Target="https://github.com/wulingyun/CR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21.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17.wmf"/><Relationship Id="rId1" Type="http://schemas.openxmlformats.org/officeDocument/2006/relationships/slideLayout" Target="../slideLayouts/slideLayout7.xml"/><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5.R" TargetMode="External"/><Relationship Id="rId7" Type="http://schemas.openxmlformats.org/officeDocument/2006/relationships/image" Target="../media/image41.emf"/><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6.R" TargetMode="External"/><Relationship Id="rId7" Type="http://schemas.openxmlformats.org/officeDocument/2006/relationships/image" Target="../media/image46.emf"/><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wmf"/><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7.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slideLayout" Target="../slideLayouts/slideLayout7.xml"/><Relationship Id="rId5" Type="http://schemas.openxmlformats.org/officeDocument/2006/relationships/image" Target="../media/image57.emf"/><Relationship Id="rId4" Type="http://schemas.openxmlformats.org/officeDocument/2006/relationships/image" Target="../media/image56.wmf"/></Relationships>
</file>

<file path=ppt/slides/_rels/slide27.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image" Target="../media/image58.wmf"/><Relationship Id="rId7" Type="http://schemas.openxmlformats.org/officeDocument/2006/relationships/image" Target="../media/image62.wmf"/><Relationship Id="rId2" Type="http://schemas.openxmlformats.org/officeDocument/2006/relationships/image" Target="../media/image17.wmf"/><Relationship Id="rId1" Type="http://schemas.openxmlformats.org/officeDocument/2006/relationships/slideLayout" Target="../slideLayouts/slideLayout7.xml"/><Relationship Id="rId6" Type="http://schemas.openxmlformats.org/officeDocument/2006/relationships/image" Target="../media/image61.wmf"/><Relationship Id="rId5" Type="http://schemas.openxmlformats.org/officeDocument/2006/relationships/image" Target="../media/image60.wmf"/><Relationship Id="rId4" Type="http://schemas.openxmlformats.org/officeDocument/2006/relationships/image" Target="../media/image59.wmf"/></Relationships>
</file>

<file path=ppt/slides/_rels/slide28.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7.R" TargetMode="External"/><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_install.R" TargetMode="External"/><Relationship Id="rId2" Type="http://schemas.openxmlformats.org/officeDocument/2006/relationships/hyperlink" Target="https://github.com/npetraco/CRFutil2"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8.R"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npetraco/CRFutil2/blob/main/inst/doc/Notes_scripts_bank/scr8.R"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cs.ubc.ca/~schmidtm/Software/UGM/small.html" TargetMode="External"/><Relationship Id="rId1" Type="http://schemas.openxmlformats.org/officeDocument/2006/relationships/slideLayout" Target="../slideLayouts/slideLayout7.xml"/><Relationship Id="rId4" Type="http://schemas.openxmlformats.org/officeDocument/2006/relationships/hyperlink" Target="https://github.com/npetraco/CRFutil2/blob/main/inst/doc/Notes_scripts_bank/scr9.R"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9.R" TargetMode="External"/><Relationship Id="rId2" Type="http://schemas.openxmlformats.org/officeDocument/2006/relationships/hyperlink" Target="https://www.cs.ubc.ca/~schmidtm/Software/UGM/small.html"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www.cs.ubc.ca/~schmidtm/Software/UGM/small.html"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npetraco/CRFutil2/blob/main/inst/doc/Notes_scripts_bank/scr10.R"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npetraco/CRFutil2/blob/main/inst/doc/Notes_scripts_bank/scr10.R"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petraco/CRFutil2"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github.com/npetraco/CRFutil2/blob/main/R/ff1.R" TargetMode="External"/><Relationship Id="rId5" Type="http://schemas.openxmlformats.org/officeDocument/2006/relationships/hyperlink" Target="https://github.com/wulingyun" TargetMode="External"/><Relationship Id="rId4" Type="http://schemas.openxmlformats.org/officeDocument/2006/relationships/hyperlink" Target="https://github.com/npetraco/CRF"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npetraco/CRFutil2/blob/main/inst/doc/Notes_scripts_bank/scr11.R"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npetraco/CRFutil2/blob/main/inst/doc/Notes_scripts_bank/scr12.R"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4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4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1.emf"/><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4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slideLayout" Target="../slideLayouts/slideLayout2.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4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 Id="rId5" Type="http://schemas.openxmlformats.org/officeDocument/2006/relationships/image" Target="../media/image102.emf"/><Relationship Id="rId4" Type="http://schemas.openxmlformats.org/officeDocument/2006/relationships/image" Target="../media/image96.emf"/></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npetraco/CRFutil2/blob/main/inst/doc/Notes_scripts_bank/scr_gsd.R"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4.emf"/><Relationship Id="rId7" Type="http://schemas.openxmlformats.org/officeDocument/2006/relationships/image" Target="../media/image106.emf"/><Relationship Id="rId2" Type="http://schemas.openxmlformats.org/officeDocument/2006/relationships/image" Target="../media/image103.wmf"/><Relationship Id="rId1" Type="http://schemas.openxmlformats.org/officeDocument/2006/relationships/slideLayout" Target="../slideLayouts/slideLayout2.xml"/><Relationship Id="rId6" Type="http://schemas.openxmlformats.org/officeDocument/2006/relationships/image" Target="../media/image105.emf"/><Relationship Id="rId5" Type="http://schemas.openxmlformats.org/officeDocument/2006/relationships/image" Target="../media/image97.emf"/><Relationship Id="rId4" Type="http://schemas.openxmlformats.org/officeDocument/2006/relationships/image" Target="../media/image96.emf"/></Relationships>
</file>

<file path=ppt/slides/_rels/slide5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7.xml"/><Relationship Id="rId6" Type="http://schemas.openxmlformats.org/officeDocument/2006/relationships/image" Target="../media/image110.emf"/><Relationship Id="rId5" Type="http://schemas.openxmlformats.org/officeDocument/2006/relationships/image" Target="../media/image103.wmf"/><Relationship Id="rId4" Type="http://schemas.openxmlformats.org/officeDocument/2006/relationships/image" Target="../media/image109.emf"/></Relationships>
</file>

<file path=ppt/slides/_rels/slide5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1.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53.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03.wmf"/><Relationship Id="rId1" Type="http://schemas.openxmlformats.org/officeDocument/2006/relationships/slideLayout" Target="../slideLayouts/slideLayout2.xml"/><Relationship Id="rId5" Type="http://schemas.openxmlformats.org/officeDocument/2006/relationships/image" Target="../media/image118.emf"/><Relationship Id="rId4" Type="http://schemas.openxmlformats.org/officeDocument/2006/relationships/image" Target="../media/image117.emf"/></Relationships>
</file>

<file path=ppt/slides/_rels/slide54.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81.emf"/><Relationship Id="rId1" Type="http://schemas.openxmlformats.org/officeDocument/2006/relationships/slideLayout" Target="../slideLayouts/slideLayout1.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5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81.emf"/><Relationship Id="rId1" Type="http://schemas.openxmlformats.org/officeDocument/2006/relationships/slideLayout" Target="../slideLayouts/slideLayout2.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5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93.emf"/><Relationship Id="rId1" Type="http://schemas.openxmlformats.org/officeDocument/2006/relationships/slideLayout" Target="../slideLayouts/slideLayout2.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57.x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7.wmf"/><Relationship Id="rId1" Type="http://schemas.openxmlformats.org/officeDocument/2006/relationships/slideLayout" Target="../slideLayouts/slideLayout7.xml"/><Relationship Id="rId6" Type="http://schemas.openxmlformats.org/officeDocument/2006/relationships/image" Target="../media/image133.wmf"/><Relationship Id="rId5" Type="http://schemas.openxmlformats.org/officeDocument/2006/relationships/image" Target="../media/image132.wmf"/><Relationship Id="rId4" Type="http://schemas.openxmlformats.org/officeDocument/2006/relationships/image" Target="../media/image131.wmf"/></Relationships>
</file>

<file path=ppt/slides/_rels/slide58.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64.wmf"/><Relationship Id="rId1" Type="http://schemas.openxmlformats.org/officeDocument/2006/relationships/slideLayout" Target="../slideLayouts/slideLayout7.xml"/><Relationship Id="rId5" Type="http://schemas.openxmlformats.org/officeDocument/2006/relationships/image" Target="../media/image138.emf"/><Relationship Id="rId4" Type="http://schemas.openxmlformats.org/officeDocument/2006/relationships/image" Target="../media/image137.emf"/></Relationships>
</file>

<file path=ppt/slides/_rels/slide59.xml.rels><?xml version="1.0" encoding="UTF-8" standalone="yes"?>
<Relationships xmlns="http://schemas.openxmlformats.org/package/2006/relationships"><Relationship Id="rId3" Type="http://schemas.openxmlformats.org/officeDocument/2006/relationships/image" Target="../media/image140.wmf"/><Relationship Id="rId2" Type="http://schemas.openxmlformats.org/officeDocument/2006/relationships/image" Target="../media/image139.wmf"/><Relationship Id="rId1" Type="http://schemas.openxmlformats.org/officeDocument/2006/relationships/slideLayout" Target="../slideLayouts/slideLayout7.xml"/><Relationship Id="rId5" Type="http://schemas.openxmlformats.org/officeDocument/2006/relationships/image" Target="../media/image142.emf"/><Relationship Id="rId4" Type="http://schemas.openxmlformats.org/officeDocument/2006/relationships/image" Target="../media/image14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slideLayout" Target="../slideLayouts/slideLayout7.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png"/></Relationships>
</file>

<file path=ppt/slides/_rels/slide61.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3.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cran.r-project.org/src/contrib/Archive/CRF/" TargetMode="External"/><Relationship Id="rId2" Type="http://schemas.openxmlformats.org/officeDocument/2006/relationships/hyperlink" Target="https://www.cs.ubc.ca/~schmidtm/Software/UGM.html"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156.wmf"/><Relationship Id="rId3" Type="http://schemas.openxmlformats.org/officeDocument/2006/relationships/image" Target="../media/image151.wmf"/><Relationship Id="rId7" Type="http://schemas.openxmlformats.org/officeDocument/2006/relationships/image" Target="../media/image155.wmf"/><Relationship Id="rId2" Type="http://schemas.openxmlformats.org/officeDocument/2006/relationships/image" Target="../media/image150.wmf"/><Relationship Id="rId1" Type="http://schemas.openxmlformats.org/officeDocument/2006/relationships/slideLayout" Target="../slideLayouts/slideLayout7.xml"/><Relationship Id="rId6" Type="http://schemas.openxmlformats.org/officeDocument/2006/relationships/image" Target="../media/image154.wmf"/><Relationship Id="rId5" Type="http://schemas.openxmlformats.org/officeDocument/2006/relationships/image" Target="../media/image153.wmf"/><Relationship Id="rId4" Type="http://schemas.openxmlformats.org/officeDocument/2006/relationships/image" Target="../media/image152.wmf"/></Relationships>
</file>

<file path=ppt/slides/_rels/slide66.x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w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slideLayout" Target="../slideLayouts/slideLayout7.xml"/><Relationship Id="rId4" Type="http://schemas.openxmlformats.org/officeDocument/2006/relationships/image" Target="../media/image163.wmf"/></Relationships>
</file>

<file path=ppt/slides/_rels/slide69.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64.wmf"/><Relationship Id="rId1" Type="http://schemas.openxmlformats.org/officeDocument/2006/relationships/slideLayout" Target="../slideLayouts/slideLayout7.xml"/><Relationship Id="rId5" Type="http://schemas.openxmlformats.org/officeDocument/2006/relationships/image" Target="../media/image167.emf"/><Relationship Id="rId4" Type="http://schemas.openxmlformats.org/officeDocument/2006/relationships/image" Target="../media/image166.emf"/></Relationships>
</file>

<file path=ppt/slides/_rels/slide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8.png"/><Relationship Id="rId1" Type="http://schemas.openxmlformats.org/officeDocument/2006/relationships/slideLayout" Target="../slideLayouts/slideLayout7.xml"/><Relationship Id="rId4" Type="http://schemas.openxmlformats.org/officeDocument/2006/relationships/hyperlink" Target="https://github.com/npetraco/CRFutil2/blob/main/inst/doc/Notes_scripts_bank/scr13.R"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wmf"/><Relationship Id="rId1" Type="http://schemas.openxmlformats.org/officeDocument/2006/relationships/slideLayout" Target="../slideLayouts/slideLayout7.xml"/><Relationship Id="rId4" Type="http://schemas.openxmlformats.org/officeDocument/2006/relationships/image" Target="../media/image171.emf"/></Relationships>
</file>

<file path=ppt/slides/_rels/slide7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hyperlink" Target="https://github.com/npetraco/CRFutil2/blob/main/inst/doc/Notes_scripts_bank/scrmmss.R" TargetMode="External"/><Relationship Id="rId5" Type="http://schemas.openxmlformats.org/officeDocument/2006/relationships/image" Target="../media/image175.png"/><Relationship Id="rId4" Type="http://schemas.openxmlformats.org/officeDocument/2006/relationships/image" Target="../media/image174.png"/></Relationships>
</file>

<file path=ppt/slides/_rels/slide73.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wmf"/><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14.R" TargetMode="External"/><Relationship Id="rId2" Type="http://schemas.openxmlformats.org/officeDocument/2006/relationships/image" Target="../media/image178.w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14.R" TargetMode="External"/><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image" Target="../media/image180.emf"/><Relationship Id="rId1" Type="http://schemas.openxmlformats.org/officeDocument/2006/relationships/slideLayout" Target="../slideLayouts/slideLayout7.xml"/><Relationship Id="rId6" Type="http://schemas.openxmlformats.org/officeDocument/2006/relationships/image" Target="../media/image184.emf"/><Relationship Id="rId5" Type="http://schemas.openxmlformats.org/officeDocument/2006/relationships/image" Target="../media/image183.emf"/><Relationship Id="rId4" Type="http://schemas.openxmlformats.org/officeDocument/2006/relationships/image" Target="../media/image182.emf"/></Relationships>
</file>

<file path=ppt/slides/_rels/slide77.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14.R" TargetMode="External"/><Relationship Id="rId2" Type="http://schemas.openxmlformats.org/officeDocument/2006/relationships/image" Target="../media/image186.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88.emf"/><Relationship Id="rId2" Type="http://schemas.openxmlformats.org/officeDocument/2006/relationships/image" Target="../media/image187.wmf"/><Relationship Id="rId1" Type="http://schemas.openxmlformats.org/officeDocument/2006/relationships/slideLayout" Target="../slideLayouts/slideLayout7.xml"/><Relationship Id="rId5" Type="http://schemas.openxmlformats.org/officeDocument/2006/relationships/image" Target="../media/image190.emf"/><Relationship Id="rId4" Type="http://schemas.openxmlformats.org/officeDocument/2006/relationships/image" Target="../media/image189.emf"/></Relationships>
</file>

<file path=ppt/slides/_rels/slide79.xml.rels><?xml version="1.0" encoding="UTF-8" standalone="yes"?>
<Relationships xmlns="http://schemas.openxmlformats.org/package/2006/relationships"><Relationship Id="rId8" Type="http://schemas.openxmlformats.org/officeDocument/2006/relationships/image" Target="../media/image197.emf"/><Relationship Id="rId3" Type="http://schemas.openxmlformats.org/officeDocument/2006/relationships/image" Target="../media/image192.emf"/><Relationship Id="rId7" Type="http://schemas.openxmlformats.org/officeDocument/2006/relationships/image" Target="../media/image196.emf"/><Relationship Id="rId2" Type="http://schemas.openxmlformats.org/officeDocument/2006/relationships/image" Target="../media/image191.emf"/><Relationship Id="rId1" Type="http://schemas.openxmlformats.org/officeDocument/2006/relationships/slideLayout" Target="../slideLayouts/slideLayout7.xml"/><Relationship Id="rId6" Type="http://schemas.openxmlformats.org/officeDocument/2006/relationships/image" Target="../media/image195.emf"/><Relationship Id="rId5" Type="http://schemas.openxmlformats.org/officeDocument/2006/relationships/image" Target="../media/image194.emf"/><Relationship Id="rId4" Type="http://schemas.openxmlformats.org/officeDocument/2006/relationships/image" Target="../media/image19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image" Target="../media/image198.emf"/><Relationship Id="rId1" Type="http://schemas.openxmlformats.org/officeDocument/2006/relationships/slideLayout" Target="../slideLayouts/slideLayout7.xml"/><Relationship Id="rId6" Type="http://schemas.openxmlformats.org/officeDocument/2006/relationships/image" Target="../media/image202.emf"/><Relationship Id="rId5" Type="http://schemas.openxmlformats.org/officeDocument/2006/relationships/image" Target="../media/image201.emf"/><Relationship Id="rId4" Type="http://schemas.openxmlformats.org/officeDocument/2006/relationships/image" Target="../media/image200.emf"/></Relationships>
</file>

<file path=ppt/slides/_rels/slide81.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image" Target="../media/image203.emf"/><Relationship Id="rId1" Type="http://schemas.openxmlformats.org/officeDocument/2006/relationships/slideLayout" Target="../slideLayouts/slideLayout7.xml"/><Relationship Id="rId5" Type="http://schemas.openxmlformats.org/officeDocument/2006/relationships/image" Target="../media/image206.emf"/><Relationship Id="rId4" Type="http://schemas.openxmlformats.org/officeDocument/2006/relationships/image" Target="../media/image205.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npetraco/CRFutil2/blob/main/inst/doc/Notes_scripts_bank/scr15.R" TargetMode="External"/><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07.emf"/><Relationship Id="rId7" Type="http://schemas.openxmlformats.org/officeDocument/2006/relationships/image" Target="../media/image210.emf"/><Relationship Id="rId2" Type="http://schemas.openxmlformats.org/officeDocument/2006/relationships/image" Target="../media/image200.emf"/><Relationship Id="rId1" Type="http://schemas.openxmlformats.org/officeDocument/2006/relationships/slideLayout" Target="../slideLayouts/slideLayout7.xml"/><Relationship Id="rId6" Type="http://schemas.openxmlformats.org/officeDocument/2006/relationships/hyperlink" Target="https://github.com/npetraco/CRFutil2/blob/main/inst/doc/Notes_scripts_bank/scr15.R" TargetMode="External"/><Relationship Id="rId5" Type="http://schemas.openxmlformats.org/officeDocument/2006/relationships/image" Target="../media/image209.emf"/><Relationship Id="rId4" Type="http://schemas.openxmlformats.org/officeDocument/2006/relationships/image" Target="../media/image208.emf"/></Relationships>
</file>

<file path=ppt/slides/_rels/slide85.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hyperlink" Target="https://github.com/npetraco/CRFutil2/blob/main/inst/doc/Notes_scripts_bank/scr15.R" TargetMode="External"/><Relationship Id="rId1" Type="http://schemas.openxmlformats.org/officeDocument/2006/relationships/slideLayout" Target="../slideLayouts/slideLayout7.xml"/><Relationship Id="rId6" Type="http://schemas.openxmlformats.org/officeDocument/2006/relationships/image" Target="../media/image184.emf"/><Relationship Id="rId5" Type="http://schemas.openxmlformats.org/officeDocument/2006/relationships/image" Target="../media/image213.emf"/><Relationship Id="rId4" Type="http://schemas.openxmlformats.org/officeDocument/2006/relationships/image" Target="../media/image212.emf"/></Relationships>
</file>

<file path=ppt/slides/_rels/slide86.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08.emf"/><Relationship Id="rId18" Type="http://schemas.openxmlformats.org/officeDocument/2006/relationships/image" Target="../media/image223.emf"/><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07.emf"/><Relationship Id="rId17" Type="http://schemas.openxmlformats.org/officeDocument/2006/relationships/image" Target="../media/image213.emf"/><Relationship Id="rId2" Type="http://schemas.openxmlformats.org/officeDocument/2006/relationships/image" Target="../media/image214.png"/><Relationship Id="rId16" Type="http://schemas.openxmlformats.org/officeDocument/2006/relationships/image" Target="../media/image212.emf"/><Relationship Id="rId1" Type="http://schemas.openxmlformats.org/officeDocument/2006/relationships/slideLayout" Target="../slideLayouts/slideLayout7.xml"/><Relationship Id="rId6" Type="http://schemas.openxmlformats.org/officeDocument/2006/relationships/image" Target="../media/image218.png"/><Relationship Id="rId11" Type="http://schemas.openxmlformats.org/officeDocument/2006/relationships/image" Target="../media/image200.emf"/><Relationship Id="rId5" Type="http://schemas.openxmlformats.org/officeDocument/2006/relationships/image" Target="../media/image217.png"/><Relationship Id="rId15" Type="http://schemas.openxmlformats.org/officeDocument/2006/relationships/image" Target="../media/image211.emf"/><Relationship Id="rId10" Type="http://schemas.openxmlformats.org/officeDocument/2006/relationships/image" Target="../media/image222.png"/><Relationship Id="rId19" Type="http://schemas.openxmlformats.org/officeDocument/2006/relationships/image" Target="../media/image210.emf"/><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09.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224.wmf"/><Relationship Id="rId1" Type="http://schemas.openxmlformats.org/officeDocument/2006/relationships/slideLayout" Target="../slideLayouts/slideLayout7.xml"/><Relationship Id="rId5" Type="http://schemas.openxmlformats.org/officeDocument/2006/relationships/image" Target="../media/image226.wmf"/><Relationship Id="rId4" Type="http://schemas.openxmlformats.org/officeDocument/2006/relationships/image" Target="../media/image225.png"/></Relationships>
</file>

<file path=ppt/slides/_rels/slide9.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Shape 1"/>
          <p:cNvSpPr txBox="1"/>
          <p:nvPr/>
        </p:nvSpPr>
        <p:spPr>
          <a:xfrm>
            <a:off x="457200" y="2322720"/>
            <a:ext cx="8229240" cy="1142640"/>
          </a:xfrm>
          <a:prstGeom prst="rect">
            <a:avLst/>
          </a:prstGeom>
          <a:noFill/>
          <a:ln>
            <a:noFill/>
          </a:ln>
        </p:spPr>
        <p:txBody>
          <a:bodyPr anchor="ctr">
            <a:normAutofit fontScale="82500" lnSpcReduction="10000"/>
          </a:bodyPr>
          <a:lstStyle/>
          <a:p>
            <a:pPr algn="ctr">
              <a:lnSpc>
                <a:spcPct val="100000"/>
              </a:lnSpc>
            </a:pPr>
            <a:r>
              <a:rPr lang="en-US" sz="4400" b="0" strike="noStrike" spc="-1" dirty="0">
                <a:solidFill>
                  <a:srgbClr val="000000"/>
                </a:solidFill>
                <a:latin typeface="Calibri"/>
              </a:rPr>
              <a:t>Markov Random Field Notes</a:t>
            </a:r>
          </a:p>
          <a:p>
            <a:pPr algn="ctr">
              <a:lnSpc>
                <a:spcPct val="100000"/>
              </a:lnSpc>
            </a:pPr>
            <a:r>
              <a:rPr lang="en-US" sz="4400" spc="-1" dirty="0">
                <a:solidFill>
                  <a:srgbClr val="000000"/>
                </a:solidFill>
                <a:latin typeface="Calibri"/>
              </a:rPr>
              <a:t>A Little </a:t>
            </a:r>
            <a:r>
              <a:rPr lang="en-US" sz="4400" b="0" strike="noStrike" spc="-1" dirty="0">
                <a:solidFill>
                  <a:srgbClr val="000000"/>
                </a:solidFill>
                <a:latin typeface="Calibri"/>
              </a:rPr>
              <a:t>Theory and Lots of Computation</a:t>
            </a:r>
            <a:r>
              <a:rPr lang="en-US" sz="4400" b="0" strike="noStrike" spc="-1" baseline="30000" dirty="0">
                <a:solidFill>
                  <a:srgbClr val="000000"/>
                </a:solidFill>
                <a:latin typeface="Calibri"/>
              </a:rPr>
              <a:t>*</a:t>
            </a:r>
          </a:p>
        </p:txBody>
      </p:sp>
      <p:sp>
        <p:nvSpPr>
          <p:cNvPr id="2" name="TextBox 1">
            <a:extLst>
              <a:ext uri="{FF2B5EF4-FFF2-40B4-BE49-F238E27FC236}">
                <a16:creationId xmlns:a16="http://schemas.microsoft.com/office/drawing/2014/main" id="{483D8049-1E19-8404-C588-0ED226B70542}"/>
              </a:ext>
            </a:extLst>
          </p:cNvPr>
          <p:cNvSpPr txBox="1"/>
          <p:nvPr/>
        </p:nvSpPr>
        <p:spPr>
          <a:xfrm>
            <a:off x="0" y="6340955"/>
            <a:ext cx="5515156" cy="52322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*Or more formally: Understanding and Operationalizing Markov Random Fields to Model Dependencies Between Discrete Random Variates</a:t>
            </a:r>
          </a:p>
        </p:txBody>
      </p:sp>
    </p:spTree>
    <p:extLst>
      <p:ext uri="{BB962C8B-B14F-4D97-AF65-F5344CB8AC3E}">
        <p14:creationId xmlns:p14="http://schemas.microsoft.com/office/powerpoint/2010/main" val="308376698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457200" y="765000"/>
            <a:ext cx="8343360" cy="1107720"/>
          </a:xfrm>
          <a:prstGeom prst="rect">
            <a:avLst/>
          </a:prstGeom>
          <a:noFill/>
          <a:ln>
            <a:noFill/>
          </a:ln>
        </p:spPr>
        <p:txBody>
          <a:bodyPr>
            <a:normAutofit/>
          </a:bodyPr>
          <a:lstStyle/>
          <a:p>
            <a:pPr marL="343080" indent="-342720">
              <a:lnSpc>
                <a:spcPct val="100000"/>
              </a:lnSpc>
              <a:spcBef>
                <a:spcPts val="479"/>
              </a:spcBef>
              <a:buClr>
                <a:srgbClr val="000000"/>
              </a:buClr>
              <a:buFont typeface="Arial"/>
              <a:buChar char="•"/>
            </a:pPr>
            <a:r>
              <a:rPr lang="en-US" sz="2400" b="0" strike="noStrike" spc="-1" dirty="0">
                <a:solidFill>
                  <a:srgbClr val="000000"/>
                </a:solidFill>
                <a:latin typeface="Times New Roman"/>
              </a:rPr>
              <a:t>It will be convenient to actually parameterize the probability distribution in terms of </a:t>
            </a:r>
            <a:r>
              <a:rPr lang="en-US" sz="2400" spc="-1" dirty="0">
                <a:solidFill>
                  <a:srgbClr val="000000"/>
                </a:solidFill>
                <a:latin typeface="Times New Roman"/>
              </a:rPr>
              <a:t>negative</a:t>
            </a:r>
            <a:r>
              <a:rPr lang="en-US" sz="2400" b="0" strike="noStrike" spc="-1" dirty="0">
                <a:solidFill>
                  <a:srgbClr val="000000"/>
                </a:solidFill>
                <a:latin typeface="Times New Roman"/>
              </a:rPr>
              <a:t> logarithms of the potentials:</a:t>
            </a:r>
            <a:endParaRPr lang="en-US" sz="2400" b="0" strike="noStrike" spc="-1" dirty="0">
              <a:solidFill>
                <a:srgbClr val="000000"/>
              </a:solidFill>
              <a:latin typeface="Calibri"/>
            </a:endParaRPr>
          </a:p>
        </p:txBody>
      </p:sp>
      <p:sp>
        <p:nvSpPr>
          <p:cNvPr id="208" name="CustomShape 2"/>
          <p:cNvSpPr/>
          <p:nvPr/>
        </p:nvSpPr>
        <p:spPr>
          <a:xfrm>
            <a:off x="731160" y="2552760"/>
            <a:ext cx="7799760" cy="809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Making an analogy with physics, -log potentials are </a:t>
            </a:r>
            <a:r>
              <a:rPr lang="en-US" sz="2200" b="0" i="1" u="sng" strike="noStrike" spc="-1" dirty="0">
                <a:solidFill>
                  <a:srgbClr val="000000"/>
                </a:solidFill>
                <a:latin typeface="Times New Roman"/>
              </a:rPr>
              <a:t>like</a:t>
            </a:r>
            <a:r>
              <a:rPr lang="en-US" sz="2200" b="0" strike="noStrike" spc="-1" dirty="0">
                <a:solidFill>
                  <a:srgbClr val="000000"/>
                </a:solidFill>
                <a:latin typeface="Times New Roman"/>
              </a:rPr>
              <a:t> “energies” associated with particles in a many-body system</a:t>
            </a:r>
            <a:endParaRPr lang="en-US" sz="2200" b="0" strike="noStrike" spc="-1" dirty="0">
              <a:latin typeface="Arial"/>
            </a:endParaRPr>
          </a:p>
        </p:txBody>
      </p:sp>
      <p:sp>
        <p:nvSpPr>
          <p:cNvPr id="209" name="CustomShape 3"/>
          <p:cNvSpPr/>
          <p:nvPr/>
        </p:nvSpPr>
        <p:spPr>
          <a:xfrm>
            <a:off x="1153080" y="3489480"/>
            <a:ext cx="7799760" cy="809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39"/>
              </a:spcBef>
              <a:buClr>
                <a:srgbClr val="000000"/>
              </a:buClr>
              <a:buFont typeface="Arial"/>
              <a:buChar char="•"/>
            </a:pPr>
            <a:r>
              <a:rPr lang="en-US" sz="2200" b="0" i="1" strike="noStrike" spc="-1" dirty="0" err="1">
                <a:solidFill>
                  <a:srgbClr val="000000"/>
                </a:solidFill>
                <a:latin typeface="Symbol"/>
              </a:rPr>
              <a:t>y</a:t>
            </a:r>
            <a:r>
              <a:rPr lang="en-US" sz="2200" b="0" i="1" strike="noStrike" spc="-1" baseline="-25000" dirty="0" err="1">
                <a:solidFill>
                  <a:srgbClr val="000000"/>
                </a:solidFill>
                <a:latin typeface="Times New Roman"/>
              </a:rPr>
              <a:t>i</a:t>
            </a:r>
            <a:r>
              <a:rPr lang="en-US" sz="2200" b="0" strike="noStrike" spc="-1" dirty="0">
                <a:solidFill>
                  <a:srgbClr val="000000"/>
                </a:solidFill>
                <a:latin typeface="Times New Roman"/>
              </a:rPr>
              <a:t>: </a:t>
            </a:r>
            <a:r>
              <a:rPr lang="en-US" sz="2200" spc="-1" dirty="0">
                <a:solidFill>
                  <a:srgbClr val="000000"/>
                </a:solidFill>
                <a:latin typeface="Times New Roman"/>
              </a:rPr>
              <a:t>“</a:t>
            </a:r>
            <a:r>
              <a:rPr lang="en-US" sz="2200" b="0" strike="noStrike" spc="-1" dirty="0">
                <a:solidFill>
                  <a:srgbClr val="000000"/>
                </a:solidFill>
                <a:latin typeface="Times New Roman"/>
              </a:rPr>
              <a:t>Energies” of the particle at node </a:t>
            </a:r>
            <a:r>
              <a:rPr lang="en-US" sz="2200" b="0" i="1" strike="noStrike" spc="-1" dirty="0" err="1">
                <a:solidFill>
                  <a:srgbClr val="000000"/>
                </a:solidFill>
                <a:latin typeface="Times New Roman"/>
              </a:rPr>
              <a:t>i</a:t>
            </a:r>
            <a:r>
              <a:rPr lang="en-US" sz="2200" b="0" strike="noStrike" spc="-1" dirty="0">
                <a:solidFill>
                  <a:srgbClr val="000000"/>
                </a:solidFill>
                <a:latin typeface="Times New Roman"/>
              </a:rPr>
              <a:t> to be in its various possible states. </a:t>
            </a:r>
            <a:endParaRPr lang="en-US" sz="2200" b="0" strike="noStrike" spc="-1" dirty="0">
              <a:latin typeface="Arial"/>
            </a:endParaRPr>
          </a:p>
        </p:txBody>
      </p:sp>
      <p:sp>
        <p:nvSpPr>
          <p:cNvPr id="210" name="CustomShape 4"/>
          <p:cNvSpPr/>
          <p:nvPr/>
        </p:nvSpPr>
        <p:spPr>
          <a:xfrm>
            <a:off x="1536480" y="4347360"/>
            <a:ext cx="7122960" cy="809640"/>
          </a:xfrm>
          <a:prstGeom prst="rect">
            <a:avLst/>
          </a:prstGeom>
          <a:noFill/>
          <a:ln>
            <a:noFill/>
          </a:ln>
        </p:spPr>
        <p:style>
          <a:lnRef idx="0">
            <a:scrgbClr r="0" g="0" b="0"/>
          </a:lnRef>
          <a:fillRef idx="0">
            <a:scrgbClr r="0" g="0" b="0"/>
          </a:fillRef>
          <a:effectRef idx="0">
            <a:scrgbClr r="0" g="0" b="0"/>
          </a:effectRef>
          <a:fontRef idx="minor"/>
        </p:style>
        <p:txBody>
          <a:bodyPr>
            <a:normAutofit fontScale="92500"/>
          </a:bodyPr>
          <a:lstStyle/>
          <a:p>
            <a:pPr marL="343080" indent="-342720">
              <a:lnSpc>
                <a:spcPct val="100000"/>
              </a:lnSpc>
              <a:spcBef>
                <a:spcPts val="400"/>
              </a:spcBef>
              <a:buClr>
                <a:srgbClr val="000000"/>
              </a:buClr>
              <a:buFont typeface="Arial"/>
              <a:buChar char="•"/>
            </a:pPr>
            <a:r>
              <a:rPr lang="en-US" sz="2000" b="0" strike="noStrike" spc="-1" dirty="0">
                <a:solidFill>
                  <a:srgbClr val="000000"/>
                </a:solidFill>
                <a:latin typeface="Times New Roman"/>
              </a:rPr>
              <a:t>In the physical </a:t>
            </a:r>
            <a:r>
              <a:rPr lang="en-US" sz="2000" b="0" strike="noStrike" spc="-1" dirty="0" err="1">
                <a:solidFill>
                  <a:srgbClr val="000000"/>
                </a:solidFill>
                <a:latin typeface="Times New Roman"/>
              </a:rPr>
              <a:t>Ising</a:t>
            </a:r>
            <a:r>
              <a:rPr lang="en-US" sz="2000" b="0" strike="noStrike" spc="-1" dirty="0">
                <a:solidFill>
                  <a:srgbClr val="000000"/>
                </a:solidFill>
                <a:latin typeface="Times New Roman"/>
              </a:rPr>
              <a:t> model of a magnet, the particle is an electron and its possible states are +1 (“spin up”) and -1 (“spin down”) so:</a:t>
            </a:r>
            <a:endParaRPr lang="en-US" sz="2000" b="0" strike="noStrike" spc="-1" dirty="0">
              <a:latin typeface="Arial"/>
            </a:endParaRPr>
          </a:p>
        </p:txBody>
      </p:sp>
      <p:pic>
        <p:nvPicPr>
          <p:cNvPr id="2" name="Picture 1">
            <a:extLst>
              <a:ext uri="{FF2B5EF4-FFF2-40B4-BE49-F238E27FC236}">
                <a16:creationId xmlns:a16="http://schemas.microsoft.com/office/drawing/2014/main" id="{8B43F417-6DAA-481B-8D98-72CF3BA75FDE}"/>
              </a:ext>
            </a:extLst>
          </p:cNvPr>
          <p:cNvPicPr>
            <a:picLocks noChangeAspect="1"/>
          </p:cNvPicPr>
          <p:nvPr/>
        </p:nvPicPr>
        <p:blipFill>
          <a:blip r:embed="rId2"/>
          <a:stretch>
            <a:fillRect/>
          </a:stretch>
        </p:blipFill>
        <p:spPr>
          <a:xfrm>
            <a:off x="1814854" y="1785591"/>
            <a:ext cx="5514292" cy="393139"/>
          </a:xfrm>
          <a:prstGeom prst="rect">
            <a:avLst/>
          </a:prstGeom>
        </p:spPr>
      </p:pic>
      <p:pic>
        <p:nvPicPr>
          <p:cNvPr id="3" name="Picture 2">
            <a:extLst>
              <a:ext uri="{FF2B5EF4-FFF2-40B4-BE49-F238E27FC236}">
                <a16:creationId xmlns:a16="http://schemas.microsoft.com/office/drawing/2014/main" id="{4C027355-5DCC-CAD2-4F78-9A911F32A8CF}"/>
              </a:ext>
            </a:extLst>
          </p:cNvPr>
          <p:cNvPicPr>
            <a:picLocks noChangeAspect="1"/>
          </p:cNvPicPr>
          <p:nvPr/>
        </p:nvPicPr>
        <p:blipFill>
          <a:blip r:embed="rId3"/>
          <a:stretch>
            <a:fillRect/>
          </a:stretch>
        </p:blipFill>
        <p:spPr>
          <a:xfrm>
            <a:off x="1533100" y="5317386"/>
            <a:ext cx="6170400" cy="274404"/>
          </a:xfrm>
          <a:prstGeom prst="rect">
            <a:avLst/>
          </a:prstGeom>
        </p:spPr>
      </p:pic>
      <p:pic>
        <p:nvPicPr>
          <p:cNvPr id="4" name="Picture 3">
            <a:extLst>
              <a:ext uri="{FF2B5EF4-FFF2-40B4-BE49-F238E27FC236}">
                <a16:creationId xmlns:a16="http://schemas.microsoft.com/office/drawing/2014/main" id="{F9E0A223-74AB-CC81-F375-3C82C82ADE33}"/>
              </a:ext>
            </a:extLst>
          </p:cNvPr>
          <p:cNvPicPr>
            <a:picLocks noChangeAspect="1"/>
          </p:cNvPicPr>
          <p:nvPr/>
        </p:nvPicPr>
        <p:blipFill>
          <a:blip r:embed="rId4"/>
          <a:stretch>
            <a:fillRect/>
          </a:stretch>
        </p:blipFill>
        <p:spPr>
          <a:xfrm>
            <a:off x="1533100" y="5929973"/>
            <a:ext cx="6360834" cy="268972"/>
          </a:xfrm>
          <a:prstGeom prst="rect">
            <a:avLst/>
          </a:prstGeom>
        </p:spPr>
      </p:pic>
      <p:cxnSp>
        <p:nvCxnSpPr>
          <p:cNvPr id="6" name="Straight Arrow Connector 5">
            <a:extLst>
              <a:ext uri="{FF2B5EF4-FFF2-40B4-BE49-F238E27FC236}">
                <a16:creationId xmlns:a16="http://schemas.microsoft.com/office/drawing/2014/main" id="{619894BE-9681-E786-1214-FD8FCFCC99EB}"/>
              </a:ext>
            </a:extLst>
          </p:cNvPr>
          <p:cNvCxnSpPr/>
          <p:nvPr/>
        </p:nvCxnSpPr>
        <p:spPr>
          <a:xfrm flipV="1">
            <a:off x="2835797" y="6210520"/>
            <a:ext cx="0" cy="21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9B3E331A-5B2E-09F3-BD3D-300FFECA6CA7}"/>
              </a:ext>
            </a:extLst>
          </p:cNvPr>
          <p:cNvCxnSpPr>
            <a:cxnSpLocks/>
          </p:cNvCxnSpPr>
          <p:nvPr/>
        </p:nvCxnSpPr>
        <p:spPr>
          <a:xfrm flipV="1">
            <a:off x="2835797" y="5640554"/>
            <a:ext cx="0" cy="27784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A7242F7-8B33-A3B4-A2FF-391C175F5014}"/>
              </a:ext>
            </a:extLst>
          </p:cNvPr>
          <p:cNvCxnSpPr/>
          <p:nvPr/>
        </p:nvCxnSpPr>
        <p:spPr>
          <a:xfrm>
            <a:off x="2824222" y="6423950"/>
            <a:ext cx="1412112"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3D21D09-C97C-46E4-15BA-99780A800FB6}"/>
              </a:ext>
            </a:extLst>
          </p:cNvPr>
          <p:cNvSpPr txBox="1"/>
          <p:nvPr/>
        </p:nvSpPr>
        <p:spPr>
          <a:xfrm>
            <a:off x="4190034" y="6256136"/>
            <a:ext cx="3945921"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Physics requires a few more constants to give these actual units of energy. More on that later.</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anim calcmode="lin" valueType="num">
                                      <p:cBhvr additive="repl">
                                        <p:cTn id="7" dur="500" fill="hold"/>
                                        <p:tgtEl>
                                          <p:spTgt spid="208"/>
                                        </p:tgtEl>
                                        <p:attrNameLst>
                                          <p:attrName>ppt_x</p:attrName>
                                        </p:attrNameLst>
                                      </p:cBhvr>
                                      <p:tavLst>
                                        <p:tav tm="0">
                                          <p:val>
                                            <p:strVal val="#ppt_x"/>
                                          </p:val>
                                        </p:tav>
                                        <p:tav tm="100000">
                                          <p:val>
                                            <p:strVal val="#ppt_x"/>
                                          </p:val>
                                        </p:tav>
                                      </p:tavLst>
                                    </p:anim>
                                    <p:anim calcmode="lin" valueType="num">
                                      <p:cBhvr additive="repl">
                                        <p:cTn id="8" dur="500" fill="hold"/>
                                        <p:tgtEl>
                                          <p:spTgt spid="20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
                                        </p:tgtEl>
                                        <p:attrNameLst>
                                          <p:attrName>style.visibility</p:attrName>
                                        </p:attrNameLst>
                                      </p:cBhvr>
                                      <p:to>
                                        <p:strVal val="visible"/>
                                      </p:to>
                                    </p:set>
                                    <p:anim calcmode="lin" valueType="num">
                                      <p:cBhvr additive="repl">
                                        <p:cTn id="13" dur="500" fill="hold"/>
                                        <p:tgtEl>
                                          <p:spTgt spid="209"/>
                                        </p:tgtEl>
                                        <p:attrNameLst>
                                          <p:attrName>ppt_x</p:attrName>
                                        </p:attrNameLst>
                                      </p:cBhvr>
                                      <p:tavLst>
                                        <p:tav tm="0">
                                          <p:val>
                                            <p:strVal val="#ppt_x"/>
                                          </p:val>
                                        </p:tav>
                                        <p:tav tm="100000">
                                          <p:val>
                                            <p:strVal val="#ppt_x"/>
                                          </p:val>
                                        </p:tav>
                                      </p:tavLst>
                                    </p:anim>
                                    <p:anim calcmode="lin" valueType="num">
                                      <p:cBhvr additive="repl">
                                        <p:cTn id="14" dur="500" fill="hold"/>
                                        <p:tgtEl>
                                          <p:spTgt spid="20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0"/>
                                        </p:tgtEl>
                                        <p:attrNameLst>
                                          <p:attrName>style.visibility</p:attrName>
                                        </p:attrNameLst>
                                      </p:cBhvr>
                                      <p:to>
                                        <p:strVal val="visible"/>
                                      </p:to>
                                    </p:set>
                                    <p:anim calcmode="lin" valueType="num">
                                      <p:cBhvr additive="repl">
                                        <p:cTn id="19" dur="500" fill="hold"/>
                                        <p:tgtEl>
                                          <p:spTgt spid="210"/>
                                        </p:tgtEl>
                                        <p:attrNameLst>
                                          <p:attrName>ppt_x</p:attrName>
                                        </p:attrNameLst>
                                      </p:cBhvr>
                                      <p:tavLst>
                                        <p:tav tm="0">
                                          <p:val>
                                            <p:strVal val="#ppt_x"/>
                                          </p:val>
                                        </p:tav>
                                        <p:tav tm="100000">
                                          <p:val>
                                            <p:strVal val="#ppt_x"/>
                                          </p:val>
                                        </p:tav>
                                      </p:tavLst>
                                    </p:anim>
                                    <p:anim calcmode="lin" valueType="num">
                                      <p:cBhvr additive="repl">
                                        <p:cTn id="20" dur="500" fill="hold"/>
                                        <p:tgtEl>
                                          <p:spTgt spid="2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ppt_x"/>
                                          </p:val>
                                        </p:tav>
                                        <p:tav tm="100000">
                                          <p:val>
                                            <p:strVal val="#ppt_x"/>
                                          </p:val>
                                        </p:tav>
                                      </p:tavLst>
                                    </p:anim>
                                    <p:anim calcmode="lin" valueType="num">
                                      <p:cBhvr additive="base">
                                        <p:cTn id="4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CustomShape 1"/>
          <p:cNvSpPr/>
          <p:nvPr/>
        </p:nvSpPr>
        <p:spPr>
          <a:xfrm>
            <a:off x="731160" y="315475"/>
            <a:ext cx="7799760" cy="1106288"/>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Making an analogy with physics, </a:t>
            </a:r>
            <a:r>
              <a:rPr lang="en-US" sz="2200" spc="-1" dirty="0">
                <a:solidFill>
                  <a:srgbClr val="000000"/>
                </a:solidFill>
                <a:latin typeface="Times New Roman"/>
              </a:rPr>
              <a:t> -</a:t>
            </a:r>
            <a:r>
              <a:rPr lang="en-US" sz="2200" b="0" strike="noStrike" spc="-1" dirty="0">
                <a:solidFill>
                  <a:srgbClr val="000000"/>
                </a:solidFill>
                <a:latin typeface="Times New Roman"/>
              </a:rPr>
              <a:t>log potentials are </a:t>
            </a:r>
            <a:r>
              <a:rPr lang="en-US" sz="2200" b="0" i="1" u="sng" strike="noStrike" spc="-1" dirty="0">
                <a:solidFill>
                  <a:srgbClr val="000000"/>
                </a:solidFill>
                <a:latin typeface="Times New Roman"/>
              </a:rPr>
              <a:t>like</a:t>
            </a:r>
            <a:r>
              <a:rPr lang="en-US" sz="2200" b="0" strike="noStrike" spc="-1" dirty="0">
                <a:solidFill>
                  <a:srgbClr val="000000"/>
                </a:solidFill>
                <a:latin typeface="Times New Roman"/>
              </a:rPr>
              <a:t> “energies” associated with particles in a many-body system (</a:t>
            </a:r>
            <a:r>
              <a:rPr lang="en-US" sz="2200" b="0" strike="noStrike" spc="-1" dirty="0" err="1">
                <a:solidFill>
                  <a:srgbClr val="000000"/>
                </a:solidFill>
                <a:latin typeface="Times New Roman"/>
              </a:rPr>
              <a:t>con’t</a:t>
            </a:r>
            <a:r>
              <a:rPr lang="en-US" sz="2200" b="0" strike="noStrike" spc="-1" dirty="0">
                <a:solidFill>
                  <a:srgbClr val="000000"/>
                </a:solidFill>
                <a:latin typeface="Times New Roman"/>
              </a:rPr>
              <a:t>)</a:t>
            </a:r>
            <a:endParaRPr lang="en-US" sz="2200" b="0" strike="noStrike" spc="-1" dirty="0">
              <a:latin typeface="Arial"/>
            </a:endParaRPr>
          </a:p>
        </p:txBody>
      </p:sp>
      <p:sp>
        <p:nvSpPr>
          <p:cNvPr id="214" name="CustomShape 2"/>
          <p:cNvSpPr/>
          <p:nvPr/>
        </p:nvSpPr>
        <p:spPr>
          <a:xfrm>
            <a:off x="1153080" y="1492225"/>
            <a:ext cx="7799760" cy="809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39"/>
              </a:spcBef>
              <a:buClr>
                <a:srgbClr val="000000"/>
              </a:buClr>
              <a:buFont typeface="Arial"/>
              <a:buChar char="•"/>
            </a:pPr>
            <a:r>
              <a:rPr lang="en-US" sz="2200" b="0" i="1" strike="noStrike" spc="-1" dirty="0" err="1">
                <a:solidFill>
                  <a:srgbClr val="000000"/>
                </a:solidFill>
                <a:latin typeface="Symbol"/>
              </a:rPr>
              <a:t>y</a:t>
            </a:r>
            <a:r>
              <a:rPr lang="en-US" sz="2200" b="0" i="1" strike="noStrike" spc="-1" baseline="-25000" dirty="0" err="1">
                <a:solidFill>
                  <a:srgbClr val="000000"/>
                </a:solidFill>
                <a:latin typeface="Times New Roman"/>
              </a:rPr>
              <a:t>ij</a:t>
            </a:r>
            <a:r>
              <a:rPr lang="en-US" sz="2200" b="0" strike="noStrike" spc="-1" dirty="0">
                <a:solidFill>
                  <a:srgbClr val="000000"/>
                </a:solidFill>
                <a:latin typeface="Times New Roman"/>
              </a:rPr>
              <a:t>: “Energies of interaction” between particles at node </a:t>
            </a:r>
            <a:r>
              <a:rPr lang="en-US" sz="2200" b="0" i="1" strike="noStrike" spc="-1" dirty="0" err="1">
                <a:solidFill>
                  <a:srgbClr val="000000"/>
                </a:solidFill>
                <a:latin typeface="Times New Roman"/>
              </a:rPr>
              <a:t>i</a:t>
            </a:r>
            <a:r>
              <a:rPr lang="en-US" sz="2200" b="0" strike="noStrike" spc="-1" dirty="0">
                <a:solidFill>
                  <a:srgbClr val="000000"/>
                </a:solidFill>
                <a:latin typeface="Times New Roman"/>
              </a:rPr>
              <a:t> and </a:t>
            </a:r>
            <a:r>
              <a:rPr lang="en-US" sz="2200" b="0" i="1" strike="noStrike" spc="-1" dirty="0">
                <a:solidFill>
                  <a:srgbClr val="000000"/>
                </a:solidFill>
                <a:latin typeface="Times New Roman"/>
              </a:rPr>
              <a:t>j</a:t>
            </a:r>
            <a:r>
              <a:rPr lang="en-US" sz="2200" b="0" strike="noStrike" spc="-1" dirty="0">
                <a:solidFill>
                  <a:srgbClr val="000000"/>
                </a:solidFill>
                <a:latin typeface="Times New Roman"/>
              </a:rPr>
              <a:t> which directly feel each other. </a:t>
            </a:r>
            <a:endParaRPr lang="en-US" sz="2200" b="0" strike="noStrike" spc="-1" dirty="0">
              <a:latin typeface="Arial"/>
            </a:endParaRPr>
          </a:p>
        </p:txBody>
      </p:sp>
      <p:sp>
        <p:nvSpPr>
          <p:cNvPr id="215" name="CustomShape 3"/>
          <p:cNvSpPr/>
          <p:nvPr/>
        </p:nvSpPr>
        <p:spPr>
          <a:xfrm>
            <a:off x="1536480" y="2350465"/>
            <a:ext cx="7122960" cy="4752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00"/>
              </a:spcBef>
              <a:buClr>
                <a:srgbClr val="000000"/>
              </a:buClr>
              <a:buFont typeface="Arial"/>
              <a:buChar char="•"/>
            </a:pPr>
            <a:r>
              <a:rPr lang="en-US" sz="2000" b="0" strike="noStrike" spc="-1" dirty="0">
                <a:solidFill>
                  <a:srgbClr val="000000"/>
                </a:solidFill>
                <a:latin typeface="Times New Roman"/>
              </a:rPr>
              <a:t>In the physical </a:t>
            </a:r>
            <a:r>
              <a:rPr lang="en-US" sz="2000" b="0" strike="noStrike" spc="-1" dirty="0" err="1">
                <a:solidFill>
                  <a:srgbClr val="000000"/>
                </a:solidFill>
                <a:latin typeface="Times New Roman"/>
              </a:rPr>
              <a:t>Ising</a:t>
            </a:r>
            <a:r>
              <a:rPr lang="en-US" sz="2000" b="0" strike="noStrike" spc="-1" dirty="0">
                <a:solidFill>
                  <a:srgbClr val="000000"/>
                </a:solidFill>
                <a:latin typeface="Times New Roman"/>
              </a:rPr>
              <a:t> model:</a:t>
            </a:r>
            <a:endParaRPr lang="en-US" sz="2000" b="0" strike="noStrike" spc="-1" dirty="0">
              <a:latin typeface="Arial"/>
            </a:endParaRPr>
          </a:p>
        </p:txBody>
      </p:sp>
      <p:pic>
        <p:nvPicPr>
          <p:cNvPr id="2" name="Picture 1">
            <a:extLst>
              <a:ext uri="{FF2B5EF4-FFF2-40B4-BE49-F238E27FC236}">
                <a16:creationId xmlns:a16="http://schemas.microsoft.com/office/drawing/2014/main" id="{FAB1EE11-D337-6D34-69EF-82A148F9912E}"/>
              </a:ext>
            </a:extLst>
          </p:cNvPr>
          <p:cNvPicPr>
            <a:picLocks noChangeAspect="1"/>
          </p:cNvPicPr>
          <p:nvPr/>
        </p:nvPicPr>
        <p:blipFill>
          <a:blip r:embed="rId2"/>
          <a:stretch>
            <a:fillRect/>
          </a:stretch>
        </p:blipFill>
        <p:spPr>
          <a:xfrm>
            <a:off x="731160" y="3143782"/>
            <a:ext cx="7772400" cy="199430"/>
          </a:xfrm>
          <a:prstGeom prst="rect">
            <a:avLst/>
          </a:prstGeom>
        </p:spPr>
      </p:pic>
      <p:pic>
        <p:nvPicPr>
          <p:cNvPr id="3" name="Picture 2">
            <a:extLst>
              <a:ext uri="{FF2B5EF4-FFF2-40B4-BE49-F238E27FC236}">
                <a16:creationId xmlns:a16="http://schemas.microsoft.com/office/drawing/2014/main" id="{C969A9E8-6F3C-AD5D-D427-DAC12FE7DDE3}"/>
              </a:ext>
            </a:extLst>
          </p:cNvPr>
          <p:cNvPicPr>
            <a:picLocks noChangeAspect="1"/>
          </p:cNvPicPr>
          <p:nvPr/>
        </p:nvPicPr>
        <p:blipFill>
          <a:blip r:embed="rId3"/>
          <a:stretch>
            <a:fillRect/>
          </a:stretch>
        </p:blipFill>
        <p:spPr>
          <a:xfrm>
            <a:off x="731160" y="3632206"/>
            <a:ext cx="7772400" cy="201104"/>
          </a:xfrm>
          <a:prstGeom prst="rect">
            <a:avLst/>
          </a:prstGeom>
        </p:spPr>
      </p:pic>
      <p:pic>
        <p:nvPicPr>
          <p:cNvPr id="4" name="Picture 3">
            <a:extLst>
              <a:ext uri="{FF2B5EF4-FFF2-40B4-BE49-F238E27FC236}">
                <a16:creationId xmlns:a16="http://schemas.microsoft.com/office/drawing/2014/main" id="{91310848-C460-CF39-A76C-C1D947C942FB}"/>
              </a:ext>
            </a:extLst>
          </p:cNvPr>
          <p:cNvPicPr>
            <a:picLocks noChangeAspect="1"/>
          </p:cNvPicPr>
          <p:nvPr/>
        </p:nvPicPr>
        <p:blipFill>
          <a:blip r:embed="rId4"/>
          <a:stretch>
            <a:fillRect/>
          </a:stretch>
        </p:blipFill>
        <p:spPr>
          <a:xfrm>
            <a:off x="731160" y="4122304"/>
            <a:ext cx="7772400" cy="200963"/>
          </a:xfrm>
          <a:prstGeom prst="rect">
            <a:avLst/>
          </a:prstGeom>
        </p:spPr>
      </p:pic>
      <p:pic>
        <p:nvPicPr>
          <p:cNvPr id="5" name="Picture 4">
            <a:extLst>
              <a:ext uri="{FF2B5EF4-FFF2-40B4-BE49-F238E27FC236}">
                <a16:creationId xmlns:a16="http://schemas.microsoft.com/office/drawing/2014/main" id="{280C2286-D9AE-6CE8-B2BB-6F7F212A8CCD}"/>
              </a:ext>
            </a:extLst>
          </p:cNvPr>
          <p:cNvPicPr>
            <a:picLocks noChangeAspect="1"/>
          </p:cNvPicPr>
          <p:nvPr/>
        </p:nvPicPr>
        <p:blipFill>
          <a:blip r:embed="rId5"/>
          <a:stretch>
            <a:fillRect/>
          </a:stretch>
        </p:blipFill>
        <p:spPr>
          <a:xfrm>
            <a:off x="758520" y="4649223"/>
            <a:ext cx="7772400" cy="193655"/>
          </a:xfrm>
          <a:prstGeom prst="rect">
            <a:avLst/>
          </a:prstGeom>
        </p:spPr>
      </p:pic>
      <p:cxnSp>
        <p:nvCxnSpPr>
          <p:cNvPr id="6" name="Straight Arrow Connector 5">
            <a:extLst>
              <a:ext uri="{FF2B5EF4-FFF2-40B4-BE49-F238E27FC236}">
                <a16:creationId xmlns:a16="http://schemas.microsoft.com/office/drawing/2014/main" id="{E9105887-3164-9955-4532-02A783C79DC8}"/>
              </a:ext>
            </a:extLst>
          </p:cNvPr>
          <p:cNvCxnSpPr/>
          <p:nvPr/>
        </p:nvCxnSpPr>
        <p:spPr>
          <a:xfrm flipV="1">
            <a:off x="2384386" y="4879428"/>
            <a:ext cx="0" cy="2134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D84A9B1-C531-E3E0-7062-BC357D1BCE4C}"/>
              </a:ext>
            </a:extLst>
          </p:cNvPr>
          <p:cNvCxnSpPr>
            <a:cxnSpLocks/>
          </p:cNvCxnSpPr>
          <p:nvPr/>
        </p:nvCxnSpPr>
        <p:spPr>
          <a:xfrm flipV="1">
            <a:off x="2384386" y="4344187"/>
            <a:ext cx="0" cy="27784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0EB01BA-3606-9E6C-1957-4968E12DAC04}"/>
              </a:ext>
            </a:extLst>
          </p:cNvPr>
          <p:cNvCxnSpPr/>
          <p:nvPr/>
        </p:nvCxnSpPr>
        <p:spPr>
          <a:xfrm>
            <a:off x="2372811" y="5092858"/>
            <a:ext cx="14121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BCD0CD7-4DF8-C46A-5809-29E2E6B5F6CE}"/>
              </a:ext>
            </a:extLst>
          </p:cNvPr>
          <p:cNvCxnSpPr>
            <a:cxnSpLocks/>
          </p:cNvCxnSpPr>
          <p:nvPr/>
        </p:nvCxnSpPr>
        <p:spPr>
          <a:xfrm flipV="1">
            <a:off x="2386315" y="3859981"/>
            <a:ext cx="0" cy="27784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0638463-A56E-75F2-FDFB-C648800F121F}"/>
              </a:ext>
            </a:extLst>
          </p:cNvPr>
          <p:cNvCxnSpPr>
            <a:cxnSpLocks/>
          </p:cNvCxnSpPr>
          <p:nvPr/>
        </p:nvCxnSpPr>
        <p:spPr>
          <a:xfrm flipV="1">
            <a:off x="2388244" y="3341050"/>
            <a:ext cx="0" cy="27784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7A5DBFFC-0F4F-6F9B-4508-21D8C59CCD3A}"/>
              </a:ext>
            </a:extLst>
          </p:cNvPr>
          <p:cNvSpPr txBox="1"/>
          <p:nvPr/>
        </p:nvSpPr>
        <p:spPr>
          <a:xfrm>
            <a:off x="3750193" y="4936620"/>
            <a:ext cx="3945921"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Physics requires a few more constants to give these actual units of energy. More on that later.</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 calcmode="lin" valueType="num">
                                      <p:cBhvr additive="repl">
                                        <p:cTn id="7" dur="500" fill="hold"/>
                                        <p:tgtEl>
                                          <p:spTgt spid="214"/>
                                        </p:tgtEl>
                                        <p:attrNameLst>
                                          <p:attrName>ppt_x</p:attrName>
                                        </p:attrNameLst>
                                      </p:cBhvr>
                                      <p:tavLst>
                                        <p:tav tm="0">
                                          <p:val>
                                            <p:strVal val="#ppt_x"/>
                                          </p:val>
                                        </p:tav>
                                        <p:tav tm="100000">
                                          <p:val>
                                            <p:strVal val="#ppt_x"/>
                                          </p:val>
                                        </p:tav>
                                      </p:tavLst>
                                    </p:anim>
                                    <p:anim calcmode="lin" valueType="num">
                                      <p:cBhvr additive="repl">
                                        <p:cTn id="8"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5"/>
                                        </p:tgtEl>
                                        <p:attrNameLst>
                                          <p:attrName>style.visibility</p:attrName>
                                        </p:attrNameLst>
                                      </p:cBhvr>
                                      <p:to>
                                        <p:strVal val="visible"/>
                                      </p:to>
                                    </p:set>
                                    <p:anim calcmode="lin" valueType="num">
                                      <p:cBhvr additive="repl">
                                        <p:cTn id="13" dur="500" fill="hold"/>
                                        <p:tgtEl>
                                          <p:spTgt spid="215"/>
                                        </p:tgtEl>
                                        <p:attrNameLst>
                                          <p:attrName>ppt_x</p:attrName>
                                        </p:attrNameLst>
                                      </p:cBhvr>
                                      <p:tavLst>
                                        <p:tav tm="0">
                                          <p:val>
                                            <p:strVal val="#ppt_x"/>
                                          </p:val>
                                        </p:tav>
                                        <p:tav tm="100000">
                                          <p:val>
                                            <p:strVal val="#ppt_x"/>
                                          </p:val>
                                        </p:tav>
                                      </p:tavLst>
                                    </p:anim>
                                    <p:anim calcmode="lin" valueType="num">
                                      <p:cBhvr additive="repl">
                                        <p:cTn id="14" dur="500" fill="hold"/>
                                        <p:tgtEl>
                                          <p:spTgt spid="21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4">
            <a:extLst>
              <a:ext uri="{FF2B5EF4-FFF2-40B4-BE49-F238E27FC236}">
                <a16:creationId xmlns:a16="http://schemas.microsoft.com/office/drawing/2014/main" id="{67FBA567-47E1-B64F-283D-1ED0B8794227}"/>
              </a:ext>
            </a:extLst>
          </p:cNvPr>
          <p:cNvSpPr/>
          <p:nvPr/>
        </p:nvSpPr>
        <p:spPr>
          <a:xfrm>
            <a:off x="577350" y="4477917"/>
            <a:ext cx="7799760" cy="1458595"/>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So even though -log potentials aren’t actual physical energies, they are analogous and (basically) proportional to </a:t>
            </a:r>
            <a:r>
              <a:rPr lang="en-US" sz="2200" spc="-1" dirty="0">
                <a:solidFill>
                  <a:srgbClr val="000000"/>
                </a:solidFill>
                <a:latin typeface="Times New Roman"/>
              </a:rPr>
              <a:t>them</a:t>
            </a:r>
            <a:r>
              <a:rPr lang="en-US" sz="2200" b="0" strike="noStrike" spc="-1" dirty="0">
                <a:solidFill>
                  <a:srgbClr val="000000"/>
                </a:solidFill>
                <a:latin typeface="Times New Roman"/>
              </a:rPr>
              <a:t>. </a:t>
            </a:r>
          </a:p>
          <a:p>
            <a:pPr marL="800280" lvl="1" indent="-342720">
              <a:spcBef>
                <a:spcPts val="439"/>
              </a:spcBef>
              <a:buClr>
                <a:srgbClr val="000000"/>
              </a:buClr>
              <a:buFont typeface="Arial"/>
              <a:buChar char="•"/>
            </a:pPr>
            <a:r>
              <a:rPr lang="en-US" sz="2000" b="0" strike="noStrike" spc="-1" dirty="0">
                <a:solidFill>
                  <a:srgbClr val="000000"/>
                </a:solidFill>
                <a:latin typeface="Times New Roman"/>
              </a:rPr>
              <a:t>For this reason, we’ll refer to </a:t>
            </a:r>
            <a:r>
              <a:rPr lang="en-US" sz="2000" spc="-1" dirty="0">
                <a:solidFill>
                  <a:srgbClr val="000000"/>
                </a:solidFill>
                <a:latin typeface="Times New Roman"/>
              </a:rPr>
              <a:t>-</a:t>
            </a:r>
            <a:r>
              <a:rPr lang="en-US" sz="2000" b="0" strike="noStrike" spc="-1" dirty="0">
                <a:solidFill>
                  <a:srgbClr val="000000"/>
                </a:solidFill>
                <a:latin typeface="Times New Roman"/>
              </a:rPr>
              <a:t>log potentials as </a:t>
            </a:r>
            <a:r>
              <a:rPr lang="en-US" sz="2000" b="1" strike="noStrike" spc="-1" dirty="0">
                <a:solidFill>
                  <a:srgbClr val="000000"/>
                </a:solidFill>
                <a:latin typeface="Times New Roman"/>
              </a:rPr>
              <a:t>one-body (node) </a:t>
            </a:r>
            <a:r>
              <a:rPr lang="en-US" sz="2000" b="0" strike="noStrike" spc="-1" dirty="0">
                <a:solidFill>
                  <a:srgbClr val="000000"/>
                </a:solidFill>
                <a:latin typeface="Times New Roman"/>
              </a:rPr>
              <a:t>and </a:t>
            </a:r>
            <a:r>
              <a:rPr lang="en-US" sz="2000" b="1" strike="noStrike" spc="-1" dirty="0">
                <a:solidFill>
                  <a:srgbClr val="000000"/>
                </a:solidFill>
                <a:latin typeface="Times New Roman"/>
              </a:rPr>
              <a:t>two-body (edge) </a:t>
            </a:r>
            <a:r>
              <a:rPr lang="en-US" sz="2000" b="1" i="1" strike="noStrike" spc="-1" dirty="0">
                <a:solidFill>
                  <a:srgbClr val="000000"/>
                </a:solidFill>
                <a:latin typeface="Times New Roman"/>
              </a:rPr>
              <a:t>energies</a:t>
            </a:r>
            <a:endParaRPr lang="en-US" sz="2000" b="0" strike="noStrike" spc="-1" dirty="0">
              <a:latin typeface="Arial"/>
            </a:endParaRPr>
          </a:p>
        </p:txBody>
      </p:sp>
      <p:pic>
        <p:nvPicPr>
          <p:cNvPr id="3" name="Picture 16">
            <a:extLst>
              <a:ext uri="{FF2B5EF4-FFF2-40B4-BE49-F238E27FC236}">
                <a16:creationId xmlns:a16="http://schemas.microsoft.com/office/drawing/2014/main" id="{397BCE82-E8EB-A39F-E37D-6BAFF7278801}"/>
              </a:ext>
            </a:extLst>
          </p:cNvPr>
          <p:cNvPicPr/>
          <p:nvPr/>
        </p:nvPicPr>
        <p:blipFill>
          <a:blip r:embed="rId2"/>
          <a:stretch/>
        </p:blipFill>
        <p:spPr>
          <a:xfrm>
            <a:off x="2682308" y="6450372"/>
            <a:ext cx="3614320" cy="232795"/>
          </a:xfrm>
          <a:prstGeom prst="rect">
            <a:avLst/>
          </a:prstGeom>
          <a:ln>
            <a:noFill/>
          </a:ln>
        </p:spPr>
      </p:pic>
      <p:pic>
        <p:nvPicPr>
          <p:cNvPr id="4" name="Picture 17">
            <a:extLst>
              <a:ext uri="{FF2B5EF4-FFF2-40B4-BE49-F238E27FC236}">
                <a16:creationId xmlns:a16="http://schemas.microsoft.com/office/drawing/2014/main" id="{BEBCDCB5-1B8F-45B6-CA32-81BE3C2FE1A0}"/>
              </a:ext>
            </a:extLst>
          </p:cNvPr>
          <p:cNvPicPr/>
          <p:nvPr/>
        </p:nvPicPr>
        <p:blipFill>
          <a:blip r:embed="rId3"/>
          <a:stretch/>
        </p:blipFill>
        <p:spPr>
          <a:xfrm>
            <a:off x="3038184" y="6040687"/>
            <a:ext cx="3084824" cy="232795"/>
          </a:xfrm>
          <a:prstGeom prst="rect">
            <a:avLst/>
          </a:prstGeom>
          <a:ln>
            <a:noFill/>
          </a:ln>
        </p:spPr>
      </p:pic>
      <p:sp>
        <p:nvSpPr>
          <p:cNvPr id="6" name="TextBox 5">
            <a:extLst>
              <a:ext uri="{FF2B5EF4-FFF2-40B4-BE49-F238E27FC236}">
                <a16:creationId xmlns:a16="http://schemas.microsoft.com/office/drawing/2014/main" id="{07025261-FDC2-AF27-EDAA-4789899F99C5}"/>
              </a:ext>
            </a:extLst>
          </p:cNvPr>
          <p:cNvSpPr txBox="1"/>
          <p:nvPr/>
        </p:nvSpPr>
        <p:spPr>
          <a:xfrm>
            <a:off x="577350" y="376750"/>
            <a:ext cx="7989299"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If we factor the </a:t>
            </a:r>
            <a:r>
              <a:rPr lang="en-US" sz="2200" i="1" dirty="0">
                <a:latin typeface="Symbol" pitchFamily="2" charset="2"/>
                <a:cs typeface="Times New Roman" panose="02020603050405020304" pitchFamily="18" charset="0"/>
              </a:rPr>
              <a:t>y</a:t>
            </a:r>
            <a:r>
              <a:rPr lang="en-US" sz="2200" dirty="0">
                <a:latin typeface="Times New Roman" panose="02020603050405020304" pitchFamily="18" charset="0"/>
                <a:cs typeface="Times New Roman" panose="02020603050405020304" pitchFamily="18" charset="0"/>
              </a:rPr>
              <a:t>’s (written as </a:t>
            </a:r>
            <a:r>
              <a:rPr lang="en-US" sz="2200" dirty="0">
                <a:latin typeface="Symbol" pitchFamily="2" charset="2"/>
                <a:cs typeface="Times New Roman" panose="02020603050405020304" pitchFamily="18" charset="0"/>
              </a:rPr>
              <a:t>𝜖’</a:t>
            </a:r>
            <a:r>
              <a:rPr lang="en-US" sz="2200" dirty="0">
                <a:latin typeface="Times New Roman" panose="02020603050405020304" pitchFamily="18" charset="0"/>
                <a:cs typeface="Times New Roman" panose="02020603050405020304" pitchFamily="18" charset="0"/>
              </a:rPr>
              <a:t>s below), we can see their connection to physical energies:</a:t>
            </a:r>
          </a:p>
        </p:txBody>
      </p:sp>
      <p:pic>
        <p:nvPicPr>
          <p:cNvPr id="7" name="Picture 6">
            <a:extLst>
              <a:ext uri="{FF2B5EF4-FFF2-40B4-BE49-F238E27FC236}">
                <a16:creationId xmlns:a16="http://schemas.microsoft.com/office/drawing/2014/main" id="{B6DCB265-9F9B-8B7C-04B1-52F32A8A4D64}"/>
              </a:ext>
            </a:extLst>
          </p:cNvPr>
          <p:cNvPicPr>
            <a:picLocks noChangeAspect="1"/>
          </p:cNvPicPr>
          <p:nvPr/>
        </p:nvPicPr>
        <p:blipFill>
          <a:blip r:embed="rId4"/>
          <a:stretch>
            <a:fillRect/>
          </a:stretch>
        </p:blipFill>
        <p:spPr>
          <a:xfrm>
            <a:off x="3794802" y="1210103"/>
            <a:ext cx="1039151" cy="362723"/>
          </a:xfrm>
          <a:prstGeom prst="rect">
            <a:avLst/>
          </a:prstGeom>
        </p:spPr>
      </p:pic>
      <p:sp>
        <p:nvSpPr>
          <p:cNvPr id="8" name="TextBox 7">
            <a:extLst>
              <a:ext uri="{FF2B5EF4-FFF2-40B4-BE49-F238E27FC236}">
                <a16:creationId xmlns:a16="http://schemas.microsoft.com/office/drawing/2014/main" id="{506AEAC7-06B5-5650-E768-4F1274DD7354}"/>
              </a:ext>
            </a:extLst>
          </p:cNvPr>
          <p:cNvSpPr txBox="1"/>
          <p:nvPr/>
        </p:nvSpPr>
        <p:spPr>
          <a:xfrm>
            <a:off x="1126410" y="1898071"/>
            <a:ext cx="6260003"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physics </a:t>
            </a:r>
            <a:r>
              <a:rPr lang="en-US" sz="2000" i="1" dirty="0">
                <a:latin typeface="Symbol" pitchFamily="2" charset="2"/>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is the reciprocal of Boltzmann’s constant and temperature: </a:t>
            </a:r>
          </a:p>
        </p:txBody>
      </p:sp>
      <p:sp>
        <p:nvSpPr>
          <p:cNvPr id="9" name="TextBox 8">
            <a:extLst>
              <a:ext uri="{FF2B5EF4-FFF2-40B4-BE49-F238E27FC236}">
                <a16:creationId xmlns:a16="http://schemas.microsoft.com/office/drawing/2014/main" id="{92B77064-F0DD-76F1-CBFB-CDBC3A021DD2}"/>
              </a:ext>
            </a:extLst>
          </p:cNvPr>
          <p:cNvSpPr txBox="1"/>
          <p:nvPr/>
        </p:nvSpPr>
        <p:spPr>
          <a:xfrm>
            <a:off x="1126410" y="3106375"/>
            <a:ext cx="7799760"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statistics/machine learning/AI</a:t>
            </a:r>
            <a:r>
              <a:rPr lang="en-US" sz="2000" baseline="-25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k</a:t>
            </a:r>
            <a:r>
              <a:rPr lang="en-US" sz="2000" i="1" baseline="-25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 1 and </a:t>
            </a:r>
            <a:r>
              <a:rPr lang="en-US" sz="2000" i="1" dirty="0">
                <a:latin typeface="Symbol" pitchFamily="2" charset="2"/>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is often referred to as just reciprocal temperature (and provides another adjustable parameter). Usually, </a:t>
            </a:r>
            <a:r>
              <a:rPr lang="en-US" sz="2000" i="1" dirty="0">
                <a:latin typeface="Symbol" pitchFamily="2" charset="2"/>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is also set to 1 or just implicitly absorbed into the -log potentials.</a:t>
            </a:r>
          </a:p>
        </p:txBody>
      </p:sp>
      <p:pic>
        <p:nvPicPr>
          <p:cNvPr id="10" name="Picture 9">
            <a:extLst>
              <a:ext uri="{FF2B5EF4-FFF2-40B4-BE49-F238E27FC236}">
                <a16:creationId xmlns:a16="http://schemas.microsoft.com/office/drawing/2014/main" id="{25BB7762-C2F6-D8CB-6D04-E54339362FA6}"/>
              </a:ext>
            </a:extLst>
          </p:cNvPr>
          <p:cNvPicPr>
            <a:picLocks noChangeAspect="1"/>
          </p:cNvPicPr>
          <p:nvPr/>
        </p:nvPicPr>
        <p:blipFill>
          <a:blip r:embed="rId5"/>
          <a:stretch>
            <a:fillRect/>
          </a:stretch>
        </p:blipFill>
        <p:spPr>
          <a:xfrm>
            <a:off x="3709332" y="2379290"/>
            <a:ext cx="1124622" cy="621295"/>
          </a:xfrm>
          <a:prstGeom prst="rect">
            <a:avLst/>
          </a:prstGeom>
        </p:spPr>
      </p:pic>
      <p:cxnSp>
        <p:nvCxnSpPr>
          <p:cNvPr id="12" name="Straight Arrow Connector 11">
            <a:extLst>
              <a:ext uri="{FF2B5EF4-FFF2-40B4-BE49-F238E27FC236}">
                <a16:creationId xmlns:a16="http://schemas.microsoft.com/office/drawing/2014/main" id="{37D140DB-8976-6C67-C523-2DB6A8424E41}"/>
              </a:ext>
            </a:extLst>
          </p:cNvPr>
          <p:cNvCxnSpPr/>
          <p:nvPr/>
        </p:nvCxnSpPr>
        <p:spPr>
          <a:xfrm flipV="1">
            <a:off x="4676172" y="1535979"/>
            <a:ext cx="0" cy="21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3D344F1-D34E-4934-737C-1D0683963816}"/>
              </a:ext>
            </a:extLst>
          </p:cNvPr>
          <p:cNvCxnSpPr/>
          <p:nvPr/>
        </p:nvCxnSpPr>
        <p:spPr>
          <a:xfrm flipV="1">
            <a:off x="3856297" y="1526333"/>
            <a:ext cx="0" cy="2153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4A9169C-9186-75E5-75C9-0A1FE4B0915B}"/>
              </a:ext>
            </a:extLst>
          </p:cNvPr>
          <p:cNvCxnSpPr/>
          <p:nvPr/>
        </p:nvCxnSpPr>
        <p:spPr>
          <a:xfrm flipH="1" flipV="1">
            <a:off x="3194614" y="1561251"/>
            <a:ext cx="658063" cy="17852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63E4E8F-91D1-6D8E-D6A7-43642BCF0A98}"/>
              </a:ext>
            </a:extLst>
          </p:cNvPr>
          <p:cNvCxnSpPr>
            <a:cxnSpLocks/>
          </p:cNvCxnSpPr>
          <p:nvPr/>
        </p:nvCxnSpPr>
        <p:spPr>
          <a:xfrm flipV="1">
            <a:off x="4679438" y="1561251"/>
            <a:ext cx="658063" cy="178528"/>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EA10C25B-5A4F-B630-A2DA-D82DA55043AE}"/>
              </a:ext>
            </a:extLst>
          </p:cNvPr>
          <p:cNvSpPr txBox="1"/>
          <p:nvPr/>
        </p:nvSpPr>
        <p:spPr>
          <a:xfrm>
            <a:off x="5278054" y="1387436"/>
            <a:ext cx="199285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units of Joules in physics</a:t>
            </a:r>
          </a:p>
        </p:txBody>
      </p:sp>
      <p:sp>
        <p:nvSpPr>
          <p:cNvPr id="18" name="TextBox 17">
            <a:extLst>
              <a:ext uri="{FF2B5EF4-FFF2-40B4-BE49-F238E27FC236}">
                <a16:creationId xmlns:a16="http://schemas.microsoft.com/office/drawing/2014/main" id="{DBEE1AB0-D069-7A45-C729-4DC5BEA24AF9}"/>
              </a:ext>
            </a:extLst>
          </p:cNvPr>
          <p:cNvSpPr txBox="1"/>
          <p:nvPr/>
        </p:nvSpPr>
        <p:spPr>
          <a:xfrm>
            <a:off x="1574277" y="1342966"/>
            <a:ext cx="1503938"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unitless in physics</a:t>
            </a:r>
          </a:p>
        </p:txBody>
      </p:sp>
    </p:spTree>
    <p:extLst>
      <p:ext uri="{BB962C8B-B14F-4D97-AF65-F5344CB8AC3E}">
        <p14:creationId xmlns:p14="http://schemas.microsoft.com/office/powerpoint/2010/main" val="32577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500" fill="hold"/>
                                        <p:tgtEl>
                                          <p:spTgt spid="3"/>
                                        </p:tgtEl>
                                        <p:attrNameLst>
                                          <p:attrName>ppt_x</p:attrName>
                                        </p:attrNameLst>
                                      </p:cBhvr>
                                      <p:tavLst>
                                        <p:tav tm="0">
                                          <p:val>
                                            <p:strVal val="#ppt_x"/>
                                          </p:val>
                                        </p:tav>
                                        <p:tav tm="100000">
                                          <p:val>
                                            <p:strVal val="#ppt_x"/>
                                          </p:val>
                                        </p:tav>
                                      </p:tavLst>
                                    </p:anim>
                                    <p:anim calcmode="lin" valueType="num">
                                      <p:cBhvr additive="base">
                                        <p:cTn id="54" dur="500" fill="hold"/>
                                        <p:tgtEl>
                                          <p:spTgt spid="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ppt_x"/>
                                          </p:val>
                                        </p:tav>
                                        <p:tav tm="100000">
                                          <p:val>
                                            <p:strVal val="#ppt_x"/>
                                          </p:val>
                                        </p:tav>
                                      </p:tavLst>
                                    </p:anim>
                                    <p:anim calcmode="lin" valueType="num">
                                      <p:cBhvr additive="base">
                                        <p:cTn id="5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731160" y="47448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79"/>
              </a:spcBef>
              <a:buClr>
                <a:srgbClr val="000000"/>
              </a:buClr>
              <a:buFont typeface="Arial"/>
              <a:buChar char="•"/>
            </a:pPr>
            <a:r>
              <a:rPr lang="en-US" sz="2400" b="0" strike="noStrike" spc="-1" dirty="0">
                <a:solidFill>
                  <a:srgbClr val="000000"/>
                </a:solidFill>
                <a:latin typeface="Times New Roman"/>
              </a:rPr>
              <a:t>The variables </a:t>
            </a:r>
            <a:r>
              <a:rPr lang="en-US" sz="2400" b="0" i="1" strike="noStrike" spc="-1" dirty="0">
                <a:solidFill>
                  <a:srgbClr val="000000"/>
                </a:solidFill>
                <a:latin typeface="Times New Roman"/>
              </a:rPr>
              <a:t>X</a:t>
            </a:r>
            <a:r>
              <a:rPr lang="en-US" sz="2400" b="0" i="1" strike="noStrike" spc="-1" baseline="-25000" dirty="0">
                <a:solidFill>
                  <a:srgbClr val="000000"/>
                </a:solidFill>
                <a:latin typeface="Times New Roman"/>
              </a:rPr>
              <a:t>i</a:t>
            </a:r>
            <a:r>
              <a:rPr lang="en-US" sz="2400" b="0" strike="noStrike" spc="-1" dirty="0">
                <a:solidFill>
                  <a:srgbClr val="000000"/>
                </a:solidFill>
                <a:latin typeface="Times New Roman"/>
              </a:rPr>
              <a:t> are discrete but can take on any number of states (levels) </a:t>
            </a:r>
            <a:r>
              <a:rPr lang="en-US" sz="2400" b="0" i="1" strike="noStrike" spc="-1" dirty="0" err="1">
                <a:solidFill>
                  <a:srgbClr val="000000"/>
                </a:solidFill>
                <a:latin typeface="Times New Roman"/>
              </a:rPr>
              <a:t>s</a:t>
            </a:r>
            <a:r>
              <a:rPr lang="en-US" sz="2400" b="0" i="1" strike="noStrike" spc="-1" baseline="-25000" dirty="0" err="1">
                <a:solidFill>
                  <a:srgbClr val="000000"/>
                </a:solidFill>
                <a:latin typeface="Times New Roman"/>
              </a:rPr>
              <a:t>i</a:t>
            </a:r>
            <a:endParaRPr lang="en-US" sz="2400" b="0" strike="noStrike" spc="-1" dirty="0">
              <a:latin typeface="Arial"/>
            </a:endParaRPr>
          </a:p>
        </p:txBody>
      </p:sp>
      <p:sp>
        <p:nvSpPr>
          <p:cNvPr id="224" name="CustomShape 2"/>
          <p:cNvSpPr/>
          <p:nvPr/>
        </p:nvSpPr>
        <p:spPr>
          <a:xfrm>
            <a:off x="1153080" y="1411200"/>
            <a:ext cx="7799760" cy="809640"/>
          </a:xfrm>
          <a:prstGeom prst="rect">
            <a:avLst/>
          </a:prstGeom>
          <a:noFill/>
          <a:ln>
            <a:noFill/>
          </a:ln>
        </p:spPr>
        <p:style>
          <a:lnRef idx="0">
            <a:scrgbClr r="0" g="0" b="0"/>
          </a:lnRef>
          <a:fillRef idx="0">
            <a:scrgbClr r="0" g="0" b="0"/>
          </a:fillRef>
          <a:effectRef idx="0">
            <a:scrgbClr r="0" g="0" b="0"/>
          </a:effectRef>
          <a:fontRef idx="minor"/>
        </p:style>
        <p:txBody>
          <a:bodyPr>
            <a:normAutofit fontScale="91000"/>
          </a:bodyPr>
          <a:lstStyle/>
          <a:p>
            <a:pPr marL="343080" indent="-342720">
              <a:lnSpc>
                <a:spcPct val="100000"/>
              </a:lnSpc>
              <a:spcBef>
                <a:spcPts val="439"/>
              </a:spcBef>
              <a:buClr>
                <a:srgbClr val="000000"/>
              </a:buClr>
              <a:buFont typeface="Arial"/>
              <a:buChar char="•"/>
            </a:pPr>
            <a:r>
              <a:rPr lang="en-US" sz="2200" b="1" i="1" strike="noStrike" spc="-1" dirty="0" err="1">
                <a:solidFill>
                  <a:srgbClr val="000000"/>
                </a:solidFill>
                <a:latin typeface="Times New Roman"/>
              </a:rPr>
              <a:t>Ising</a:t>
            </a:r>
            <a:r>
              <a:rPr lang="en-US" sz="2200" b="1" strike="noStrike" spc="-1" dirty="0">
                <a:solidFill>
                  <a:srgbClr val="000000"/>
                </a:solidFill>
                <a:latin typeface="Times New Roman"/>
              </a:rPr>
              <a:t>-like model</a:t>
            </a:r>
            <a:r>
              <a:rPr lang="en-US" sz="2200" b="0" strike="noStrike" spc="-1" dirty="0">
                <a:solidFill>
                  <a:srgbClr val="000000"/>
                </a:solidFill>
                <a:latin typeface="Times New Roman"/>
              </a:rPr>
              <a:t>: Two possible node states: {</a:t>
            </a:r>
            <a:r>
              <a:rPr lang="en-US" sz="2200" b="0" i="1" strike="noStrike" spc="-1" dirty="0">
                <a:solidFill>
                  <a:srgbClr val="000000"/>
                </a:solidFill>
                <a:latin typeface="Times New Roman"/>
              </a:rPr>
              <a:t>s</a:t>
            </a:r>
            <a:r>
              <a:rPr lang="en-US" sz="2200" b="0" strike="noStrike" spc="-1" baseline="-25000" dirty="0">
                <a:solidFill>
                  <a:srgbClr val="000000"/>
                </a:solidFill>
                <a:latin typeface="Times New Roman"/>
              </a:rPr>
              <a:t>1</a:t>
            </a:r>
            <a:r>
              <a:rPr lang="en-US" sz="2200" b="0" strike="noStrike" spc="-1" dirty="0">
                <a:solidFill>
                  <a:srgbClr val="000000"/>
                </a:solidFill>
                <a:latin typeface="Times New Roman"/>
              </a:rPr>
              <a:t>, </a:t>
            </a:r>
            <a:r>
              <a:rPr lang="en-US" sz="2200" b="0" i="1" strike="noStrike" spc="-1" dirty="0">
                <a:solidFill>
                  <a:srgbClr val="000000"/>
                </a:solidFill>
                <a:latin typeface="Times New Roman"/>
              </a:rPr>
              <a:t>s</a:t>
            </a:r>
            <a:r>
              <a:rPr lang="en-US" sz="2200" b="0" strike="noStrike" spc="-1" baseline="-25000" dirty="0">
                <a:solidFill>
                  <a:srgbClr val="000000"/>
                </a:solidFill>
                <a:latin typeface="Times New Roman"/>
              </a:rPr>
              <a:t>2</a:t>
            </a:r>
            <a:r>
              <a:rPr lang="en-US" sz="2200" b="0" strike="noStrike" spc="-1" dirty="0">
                <a:solidFill>
                  <a:srgbClr val="000000"/>
                </a:solidFill>
                <a:latin typeface="Times New Roman"/>
              </a:rPr>
              <a:t>}</a:t>
            </a:r>
            <a:endParaRPr lang="en-US" sz="2200" b="0" strike="noStrike" spc="-1" dirty="0">
              <a:latin typeface="Arial"/>
            </a:endParaRPr>
          </a:p>
          <a:p>
            <a:pPr marL="343080" indent="-342720">
              <a:lnSpc>
                <a:spcPct val="100000"/>
              </a:lnSpc>
              <a:spcBef>
                <a:spcPts val="439"/>
              </a:spcBef>
              <a:buClr>
                <a:srgbClr val="000000"/>
              </a:buClr>
              <a:buFont typeface="Arial"/>
              <a:buChar char="•"/>
            </a:pPr>
            <a:r>
              <a:rPr lang="en-US" sz="2200" b="1" i="1" strike="noStrike" spc="-1" dirty="0">
                <a:solidFill>
                  <a:srgbClr val="000000"/>
                </a:solidFill>
                <a:latin typeface="Times New Roman"/>
              </a:rPr>
              <a:t>Potts</a:t>
            </a:r>
            <a:r>
              <a:rPr lang="en-US" sz="2200" b="1" strike="noStrike" spc="-1" dirty="0">
                <a:solidFill>
                  <a:srgbClr val="000000"/>
                </a:solidFill>
                <a:latin typeface="Times New Roman"/>
              </a:rPr>
              <a:t>-like model</a:t>
            </a:r>
            <a:r>
              <a:rPr lang="en-US" sz="2200" b="0" strike="noStrike" spc="-1" dirty="0">
                <a:solidFill>
                  <a:srgbClr val="000000"/>
                </a:solidFill>
                <a:latin typeface="Times New Roman"/>
              </a:rPr>
              <a:t>: More than two possible node states {</a:t>
            </a:r>
            <a:r>
              <a:rPr lang="en-US" sz="2200" b="0" i="1" strike="noStrike" spc="-1" dirty="0">
                <a:solidFill>
                  <a:srgbClr val="000000"/>
                </a:solidFill>
                <a:latin typeface="Times New Roman"/>
              </a:rPr>
              <a:t>s</a:t>
            </a:r>
            <a:r>
              <a:rPr lang="en-US" sz="2200" b="0" strike="noStrike" spc="-1" baseline="-25000" dirty="0">
                <a:solidFill>
                  <a:srgbClr val="000000"/>
                </a:solidFill>
                <a:latin typeface="Times New Roman"/>
              </a:rPr>
              <a:t>1</a:t>
            </a:r>
            <a:r>
              <a:rPr lang="en-US" sz="2200" b="0" strike="noStrike" spc="-1" dirty="0">
                <a:solidFill>
                  <a:srgbClr val="000000"/>
                </a:solidFill>
                <a:latin typeface="Times New Roman"/>
              </a:rPr>
              <a:t>, </a:t>
            </a:r>
            <a:r>
              <a:rPr lang="en-US" sz="2200" b="0" i="1" strike="noStrike" spc="-1" dirty="0">
                <a:solidFill>
                  <a:srgbClr val="000000"/>
                </a:solidFill>
                <a:latin typeface="Times New Roman"/>
              </a:rPr>
              <a:t>s</a:t>
            </a:r>
            <a:r>
              <a:rPr lang="en-US" sz="2200" b="0" strike="noStrike" spc="-1" baseline="-25000" dirty="0">
                <a:solidFill>
                  <a:srgbClr val="000000"/>
                </a:solidFill>
                <a:latin typeface="Times New Roman"/>
              </a:rPr>
              <a:t>2</a:t>
            </a:r>
            <a:r>
              <a:rPr lang="en-US" sz="2200" b="0" strike="noStrike" spc="-1" dirty="0">
                <a:solidFill>
                  <a:srgbClr val="000000"/>
                </a:solidFill>
                <a:latin typeface="Times New Roman"/>
              </a:rPr>
              <a:t>, …, </a:t>
            </a:r>
            <a:r>
              <a:rPr lang="en-US" sz="2200" b="0" i="1" strike="noStrike" spc="-1" dirty="0" err="1">
                <a:solidFill>
                  <a:srgbClr val="000000"/>
                </a:solidFill>
                <a:latin typeface="Times New Roman"/>
              </a:rPr>
              <a:t>s</a:t>
            </a:r>
            <a:r>
              <a:rPr lang="en-US" sz="2200" b="0" strike="noStrike" spc="-1" baseline="-25000" dirty="0" err="1">
                <a:solidFill>
                  <a:srgbClr val="000000"/>
                </a:solidFill>
                <a:latin typeface="Times New Roman"/>
              </a:rPr>
              <a:t>m</a:t>
            </a:r>
            <a:r>
              <a:rPr lang="en-US" sz="2200" b="0" strike="noStrike" spc="-1" dirty="0">
                <a:solidFill>
                  <a:srgbClr val="000000"/>
                </a:solidFill>
                <a:latin typeface="Times New Roman"/>
              </a:rPr>
              <a:t>}</a:t>
            </a:r>
            <a:endParaRPr lang="en-US" sz="2200" b="0" strike="noStrike" spc="-1" dirty="0">
              <a:latin typeface="Arial"/>
            </a:endParaRPr>
          </a:p>
          <a:p>
            <a:pPr>
              <a:lnSpc>
                <a:spcPct val="100000"/>
              </a:lnSpc>
              <a:spcBef>
                <a:spcPts val="439"/>
              </a:spcBef>
            </a:pPr>
            <a:endParaRPr lang="en-US" sz="2200" b="0" strike="noStrike" spc="-1" dirty="0">
              <a:latin typeface="Arial"/>
            </a:endParaRPr>
          </a:p>
        </p:txBody>
      </p:sp>
      <p:sp>
        <p:nvSpPr>
          <p:cNvPr id="225" name="CustomShape 3"/>
          <p:cNvSpPr/>
          <p:nvPr/>
        </p:nvSpPr>
        <p:spPr>
          <a:xfrm>
            <a:off x="640080" y="238428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79"/>
              </a:spcBef>
              <a:buClr>
                <a:srgbClr val="000000"/>
              </a:buClr>
              <a:buFont typeface="Arial"/>
              <a:buChar char="•"/>
            </a:pPr>
            <a:r>
              <a:rPr lang="en-US" sz="2400" b="0" strike="noStrike" spc="-1">
                <a:solidFill>
                  <a:srgbClr val="000000"/>
                </a:solidFill>
                <a:latin typeface="Times New Roman"/>
              </a:rPr>
              <a:t>To computationally operational-ize these ideas, it is convenient to define a “</a:t>
            </a:r>
            <a:r>
              <a:rPr lang="en-US" sz="2400" b="1" strike="noStrike" spc="-1">
                <a:solidFill>
                  <a:srgbClr val="000000"/>
                </a:solidFill>
                <a:latin typeface="Times New Roman"/>
              </a:rPr>
              <a:t>feature function</a:t>
            </a:r>
            <a:r>
              <a:rPr lang="en-US" sz="2400" b="0" strike="noStrike" spc="-1">
                <a:solidFill>
                  <a:srgbClr val="000000"/>
                </a:solidFill>
                <a:latin typeface="Times New Roman"/>
              </a:rPr>
              <a:t>”</a:t>
            </a:r>
            <a:endParaRPr lang="en-US" sz="2400" b="0" strike="noStrike" spc="-1">
              <a:latin typeface="Arial"/>
            </a:endParaRPr>
          </a:p>
        </p:txBody>
      </p:sp>
      <p:sp>
        <p:nvSpPr>
          <p:cNvPr id="226" name="CustomShape 4"/>
          <p:cNvSpPr/>
          <p:nvPr/>
        </p:nvSpPr>
        <p:spPr>
          <a:xfrm>
            <a:off x="1383840" y="5398200"/>
            <a:ext cx="7569000" cy="501120"/>
          </a:xfrm>
          <a:prstGeom prst="rect">
            <a:avLst/>
          </a:prstGeom>
          <a:noFill/>
          <a:ln>
            <a:noFill/>
          </a:ln>
        </p:spPr>
        <p:style>
          <a:lnRef idx="0">
            <a:scrgbClr r="0" g="0" b="0"/>
          </a:lnRef>
          <a:fillRef idx="0">
            <a:scrgbClr r="0" g="0" b="0"/>
          </a:fillRef>
          <a:effectRef idx="0">
            <a:scrgbClr r="0" g="0" b="0"/>
          </a:effectRef>
          <a:fontRef idx="minor"/>
        </p:style>
        <p:txBody>
          <a:bodyPr>
            <a:normAutofit fontScale="97000"/>
          </a:bodyPr>
          <a:lstStyle/>
          <a:p>
            <a:pPr marL="343080" indent="-342720">
              <a:lnSpc>
                <a:spcPct val="100000"/>
              </a:lnSpc>
              <a:spcBef>
                <a:spcPts val="439"/>
              </a:spcBef>
              <a:buClr>
                <a:srgbClr val="000000"/>
              </a:buClr>
              <a:buFont typeface="Arial"/>
              <a:buChar char="•"/>
            </a:pPr>
            <a:r>
              <a:rPr lang="en-US" sz="2200" b="1" strike="noStrike" spc="-1">
                <a:solidFill>
                  <a:srgbClr val="000000"/>
                </a:solidFill>
                <a:latin typeface="Times New Roman"/>
              </a:rPr>
              <a:t>I</a:t>
            </a:r>
            <a:r>
              <a:rPr lang="en-US" sz="2200" b="0" strike="noStrike" spc="-1">
                <a:solidFill>
                  <a:srgbClr val="000000"/>
                </a:solidFill>
                <a:latin typeface="Times New Roman"/>
              </a:rPr>
              <a:t> is a vector function which acts like a switch; </a:t>
            </a:r>
            <a:r>
              <a:rPr lang="en-US" sz="2200" b="1" strike="noStrike" spc="-1">
                <a:solidFill>
                  <a:srgbClr val="000000"/>
                </a:solidFill>
                <a:latin typeface="Times New Roman"/>
              </a:rPr>
              <a:t>indicator function</a:t>
            </a:r>
            <a:endParaRPr lang="en-US" sz="2200" b="0" strike="noStrike" spc="-1">
              <a:latin typeface="Arial"/>
            </a:endParaRPr>
          </a:p>
        </p:txBody>
      </p:sp>
      <p:sp>
        <p:nvSpPr>
          <p:cNvPr id="227" name="CustomShape 5"/>
          <p:cNvSpPr/>
          <p:nvPr/>
        </p:nvSpPr>
        <p:spPr>
          <a:xfrm>
            <a:off x="1383840" y="4847400"/>
            <a:ext cx="5581800" cy="50112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39"/>
              </a:spcBef>
              <a:buClr>
                <a:srgbClr val="000000"/>
              </a:buClr>
              <a:buFont typeface="Arial"/>
              <a:buChar char="•"/>
            </a:pPr>
            <a:r>
              <a:rPr lang="en-US" sz="2200" b="1" strike="noStrike" spc="-1">
                <a:solidFill>
                  <a:srgbClr val="000000"/>
                </a:solidFill>
                <a:latin typeface="Times New Roman"/>
              </a:rPr>
              <a:t>w</a:t>
            </a:r>
            <a:r>
              <a:rPr lang="en-US" sz="2200" b="0" strike="noStrike" spc="-1">
                <a:solidFill>
                  <a:srgbClr val="000000"/>
                </a:solidFill>
                <a:latin typeface="Times New Roman"/>
              </a:rPr>
              <a:t> is a vector of weights for each state</a:t>
            </a:r>
            <a:endParaRPr lang="en-US" sz="2200" b="0" strike="noStrike" spc="-1">
              <a:latin typeface="Arial"/>
            </a:endParaRPr>
          </a:p>
        </p:txBody>
      </p:sp>
      <p:pic>
        <p:nvPicPr>
          <p:cNvPr id="228" name="Picture 1"/>
          <p:cNvPicPr/>
          <p:nvPr/>
        </p:nvPicPr>
        <p:blipFill>
          <a:blip r:embed="rId2"/>
          <a:stretch/>
        </p:blipFill>
        <p:spPr>
          <a:xfrm>
            <a:off x="1550880" y="3424680"/>
            <a:ext cx="5992560" cy="1206720"/>
          </a:xfrm>
          <a:prstGeom prst="rect">
            <a:avLst/>
          </a:prstGeom>
          <a:ln>
            <a:noFill/>
          </a:ln>
        </p:spPr>
      </p:pic>
      <p:sp>
        <p:nvSpPr>
          <p:cNvPr id="229" name="CustomShape 6"/>
          <p:cNvSpPr/>
          <p:nvPr/>
        </p:nvSpPr>
        <p:spPr>
          <a:xfrm>
            <a:off x="1895400" y="5871240"/>
            <a:ext cx="5775840" cy="50112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360"/>
              </a:spcBef>
              <a:buClr>
                <a:srgbClr val="000000"/>
              </a:buClr>
              <a:buFont typeface="Arial"/>
              <a:buChar char="•"/>
            </a:pPr>
            <a:r>
              <a:rPr lang="en-US" sz="1800" b="1" strike="noStrike" spc="-1">
                <a:solidFill>
                  <a:srgbClr val="000000"/>
                </a:solidFill>
                <a:latin typeface="Times New Roman"/>
              </a:rPr>
              <a:t>I</a:t>
            </a:r>
            <a:r>
              <a:rPr lang="en-US" sz="1800" b="0" strike="noStrike" spc="-1">
                <a:solidFill>
                  <a:srgbClr val="000000"/>
                </a:solidFill>
                <a:latin typeface="Times New Roman"/>
              </a:rPr>
              <a:t> selects out the weight for the state </a:t>
            </a:r>
            <a:r>
              <a:rPr lang="en-US" sz="1800" b="0" i="1" strike="noStrike" spc="-1">
                <a:solidFill>
                  <a:srgbClr val="000000"/>
                </a:solidFill>
                <a:latin typeface="Times New Roman"/>
              </a:rPr>
              <a:t>X</a:t>
            </a:r>
            <a:r>
              <a:rPr lang="en-US" sz="1800" b="0" i="1" strike="noStrike" spc="-1" baseline="-25000">
                <a:solidFill>
                  <a:srgbClr val="000000"/>
                </a:solidFill>
                <a:latin typeface="Times New Roman"/>
              </a:rPr>
              <a:t>i</a:t>
            </a:r>
            <a:r>
              <a:rPr lang="en-US" sz="1800" b="0" strike="noStrike" spc="-1">
                <a:solidFill>
                  <a:srgbClr val="000000"/>
                </a:solidFill>
                <a:latin typeface="Times New Roman"/>
              </a:rPr>
              <a:t>  = </a:t>
            </a:r>
            <a:r>
              <a:rPr lang="en-US" sz="1800" b="0" i="1" strike="noStrike" spc="-1">
                <a:solidFill>
                  <a:srgbClr val="000000"/>
                </a:solidFill>
                <a:latin typeface="Times New Roman"/>
              </a:rPr>
              <a:t>s</a:t>
            </a:r>
            <a:r>
              <a:rPr lang="en-US" sz="1800" b="0" i="1" strike="noStrike" spc="-1" baseline="-25000">
                <a:solidFill>
                  <a:srgbClr val="000000"/>
                </a:solidFill>
                <a:latin typeface="Times New Roman"/>
              </a:rPr>
              <a:t>Xi</a:t>
            </a:r>
            <a:endParaRPr lang="en-US" sz="1800" b="0" strike="noStrike" spc="-1">
              <a:latin typeface="Arial"/>
            </a:endParaRPr>
          </a:p>
        </p:txBody>
      </p:sp>
      <p:sp>
        <p:nvSpPr>
          <p:cNvPr id="230" name="CustomShape 7"/>
          <p:cNvSpPr/>
          <p:nvPr/>
        </p:nvSpPr>
        <p:spPr>
          <a:xfrm>
            <a:off x="102870" y="6394050"/>
            <a:ext cx="8983980" cy="433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spcBef>
                <a:spcPts val="360"/>
              </a:spcBef>
            </a:pPr>
            <a:r>
              <a:rPr lang="en-US" sz="1600" b="0" strike="noStrike" spc="-1" dirty="0">
                <a:solidFill>
                  <a:srgbClr val="000000"/>
                </a:solidFill>
                <a:latin typeface="Times New Roman"/>
              </a:rPr>
              <a:t>In mathematics and physics, feature functions are related to spinors which have a deep mathematical theory</a:t>
            </a:r>
            <a:endParaRPr lang="en-US" sz="1600" b="0" strike="noStrike" spc="-1" dirty="0">
              <a:latin typeface="Arial"/>
            </a:endParaRPr>
          </a:p>
        </p:txBody>
      </p:sp>
      <p:cxnSp>
        <p:nvCxnSpPr>
          <p:cNvPr id="3" name="Straight Arrow Connector 2">
            <a:extLst>
              <a:ext uri="{FF2B5EF4-FFF2-40B4-BE49-F238E27FC236}">
                <a16:creationId xmlns:a16="http://schemas.microsoft.com/office/drawing/2014/main" id="{D83755BD-3C68-CEDC-1B7B-32E49DA5E28E}"/>
              </a:ext>
            </a:extLst>
          </p:cNvPr>
          <p:cNvCxnSpPr/>
          <p:nvPr/>
        </p:nvCxnSpPr>
        <p:spPr>
          <a:xfrm flipV="1">
            <a:off x="4619500" y="4168239"/>
            <a:ext cx="0" cy="6791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62FBE92-526A-8D1C-6305-4B2A0F9C8CC2}"/>
              </a:ext>
            </a:extLst>
          </p:cNvPr>
          <p:cNvCxnSpPr/>
          <p:nvPr/>
        </p:nvCxnSpPr>
        <p:spPr>
          <a:xfrm>
            <a:off x="4619500" y="4847400"/>
            <a:ext cx="1911929"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3FD6229-59DD-C8BB-2EE1-2180AAA0942A}"/>
              </a:ext>
            </a:extLst>
          </p:cNvPr>
          <p:cNvSpPr txBox="1"/>
          <p:nvPr/>
        </p:nvSpPr>
        <p:spPr>
          <a:xfrm>
            <a:off x="6472054" y="4693510"/>
            <a:ext cx="152638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Hadamard product</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anim calcmode="lin" valueType="num">
                                      <p:cBhvr additive="repl">
                                        <p:cTn id="7" dur="500" fill="hold"/>
                                        <p:tgtEl>
                                          <p:spTgt spid="224"/>
                                        </p:tgtEl>
                                        <p:attrNameLst>
                                          <p:attrName>ppt_x</p:attrName>
                                        </p:attrNameLst>
                                      </p:cBhvr>
                                      <p:tavLst>
                                        <p:tav tm="0">
                                          <p:val>
                                            <p:strVal val="#ppt_x"/>
                                          </p:val>
                                        </p:tav>
                                        <p:tav tm="100000">
                                          <p:val>
                                            <p:strVal val="#ppt_x"/>
                                          </p:val>
                                        </p:tav>
                                      </p:tavLst>
                                    </p:anim>
                                    <p:anim calcmode="lin" valueType="num">
                                      <p:cBhvr additive="repl">
                                        <p:cTn id="8" dur="500" fill="hold"/>
                                        <p:tgtEl>
                                          <p:spTgt spid="2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5"/>
                                        </p:tgtEl>
                                        <p:attrNameLst>
                                          <p:attrName>style.visibility</p:attrName>
                                        </p:attrNameLst>
                                      </p:cBhvr>
                                      <p:to>
                                        <p:strVal val="visible"/>
                                      </p:to>
                                    </p:set>
                                    <p:anim calcmode="lin" valueType="num">
                                      <p:cBhvr additive="repl">
                                        <p:cTn id="13" dur="500" fill="hold"/>
                                        <p:tgtEl>
                                          <p:spTgt spid="225"/>
                                        </p:tgtEl>
                                        <p:attrNameLst>
                                          <p:attrName>ppt_x</p:attrName>
                                        </p:attrNameLst>
                                      </p:cBhvr>
                                      <p:tavLst>
                                        <p:tav tm="0">
                                          <p:val>
                                            <p:strVal val="#ppt_x"/>
                                          </p:val>
                                        </p:tav>
                                        <p:tav tm="100000">
                                          <p:val>
                                            <p:strVal val="#ppt_x"/>
                                          </p:val>
                                        </p:tav>
                                      </p:tavLst>
                                    </p:anim>
                                    <p:anim calcmode="lin" valueType="num">
                                      <p:cBhvr additive="repl">
                                        <p:cTn id="14" dur="500" fill="hold"/>
                                        <p:tgtEl>
                                          <p:spTgt spid="22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28"/>
                                        </p:tgtEl>
                                        <p:attrNameLst>
                                          <p:attrName>style.visibility</p:attrName>
                                        </p:attrNameLst>
                                      </p:cBhvr>
                                      <p:to>
                                        <p:strVal val="visible"/>
                                      </p:to>
                                    </p:set>
                                    <p:anim calcmode="lin" valueType="num">
                                      <p:cBhvr additive="repl">
                                        <p:cTn id="18" dur="500" fill="hold"/>
                                        <p:tgtEl>
                                          <p:spTgt spid="228"/>
                                        </p:tgtEl>
                                        <p:attrNameLst>
                                          <p:attrName>ppt_x</p:attrName>
                                        </p:attrNameLst>
                                      </p:cBhvr>
                                      <p:tavLst>
                                        <p:tav tm="0">
                                          <p:val>
                                            <p:strVal val="#ppt_x"/>
                                          </p:val>
                                        </p:tav>
                                        <p:tav tm="100000">
                                          <p:val>
                                            <p:strVal val="#ppt_x"/>
                                          </p:val>
                                        </p:tav>
                                      </p:tavLst>
                                    </p:anim>
                                    <p:anim calcmode="lin" valueType="num">
                                      <p:cBhvr additive="repl">
                                        <p:cTn id="19" dur="500" fill="hold"/>
                                        <p:tgtEl>
                                          <p:spTgt spid="228"/>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7"/>
                                        </p:tgtEl>
                                        <p:attrNameLst>
                                          <p:attrName>style.visibility</p:attrName>
                                        </p:attrNameLst>
                                      </p:cBhvr>
                                      <p:to>
                                        <p:strVal val="visible"/>
                                      </p:to>
                                    </p:set>
                                    <p:anim calcmode="lin" valueType="num">
                                      <p:cBhvr additive="repl">
                                        <p:cTn id="37" dur="500" fill="hold"/>
                                        <p:tgtEl>
                                          <p:spTgt spid="227"/>
                                        </p:tgtEl>
                                        <p:attrNameLst>
                                          <p:attrName>ppt_x</p:attrName>
                                        </p:attrNameLst>
                                      </p:cBhvr>
                                      <p:tavLst>
                                        <p:tav tm="0">
                                          <p:val>
                                            <p:strVal val="#ppt_x"/>
                                          </p:val>
                                        </p:tav>
                                        <p:tav tm="100000">
                                          <p:val>
                                            <p:strVal val="#ppt_x"/>
                                          </p:val>
                                        </p:tav>
                                      </p:tavLst>
                                    </p:anim>
                                    <p:anim calcmode="lin" valueType="num">
                                      <p:cBhvr additive="repl">
                                        <p:cTn id="38" dur="500" fill="hold"/>
                                        <p:tgtEl>
                                          <p:spTgt spid="2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6"/>
                                        </p:tgtEl>
                                        <p:attrNameLst>
                                          <p:attrName>style.visibility</p:attrName>
                                        </p:attrNameLst>
                                      </p:cBhvr>
                                      <p:to>
                                        <p:strVal val="visible"/>
                                      </p:to>
                                    </p:set>
                                    <p:anim calcmode="lin" valueType="num">
                                      <p:cBhvr additive="repl">
                                        <p:cTn id="43" dur="500" fill="hold"/>
                                        <p:tgtEl>
                                          <p:spTgt spid="226"/>
                                        </p:tgtEl>
                                        <p:attrNameLst>
                                          <p:attrName>ppt_x</p:attrName>
                                        </p:attrNameLst>
                                      </p:cBhvr>
                                      <p:tavLst>
                                        <p:tav tm="0">
                                          <p:val>
                                            <p:strVal val="#ppt_x"/>
                                          </p:val>
                                        </p:tav>
                                        <p:tav tm="100000">
                                          <p:val>
                                            <p:strVal val="#ppt_x"/>
                                          </p:val>
                                        </p:tav>
                                      </p:tavLst>
                                    </p:anim>
                                    <p:anim calcmode="lin" valueType="num">
                                      <p:cBhvr additive="repl">
                                        <p:cTn id="44" dur="500" fill="hold"/>
                                        <p:tgtEl>
                                          <p:spTgt spid="22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29"/>
                                        </p:tgtEl>
                                        <p:attrNameLst>
                                          <p:attrName>style.visibility</p:attrName>
                                        </p:attrNameLst>
                                      </p:cBhvr>
                                      <p:to>
                                        <p:strVal val="visible"/>
                                      </p:to>
                                    </p:set>
                                    <p:anim calcmode="lin" valueType="num">
                                      <p:cBhvr additive="repl">
                                        <p:cTn id="47" dur="500" fill="hold"/>
                                        <p:tgtEl>
                                          <p:spTgt spid="229"/>
                                        </p:tgtEl>
                                        <p:attrNameLst>
                                          <p:attrName>ppt_x</p:attrName>
                                        </p:attrNameLst>
                                      </p:cBhvr>
                                      <p:tavLst>
                                        <p:tav tm="0">
                                          <p:val>
                                            <p:strVal val="#ppt_x"/>
                                          </p:val>
                                        </p:tav>
                                        <p:tav tm="100000">
                                          <p:val>
                                            <p:strVal val="#ppt_x"/>
                                          </p:val>
                                        </p:tav>
                                      </p:tavLst>
                                    </p:anim>
                                    <p:anim calcmode="lin" valueType="num">
                                      <p:cBhvr additive="repl">
                                        <p:cTn id="48" dur="500" fill="hold"/>
                                        <p:tgtEl>
                                          <p:spTgt spid="22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30"/>
                                        </p:tgtEl>
                                        <p:attrNameLst>
                                          <p:attrName>style.visibility</p:attrName>
                                        </p:attrNameLst>
                                      </p:cBhvr>
                                      <p:to>
                                        <p:strVal val="visible"/>
                                      </p:to>
                                    </p:set>
                                    <p:anim calcmode="lin" valueType="num">
                                      <p:cBhvr additive="repl">
                                        <p:cTn id="53" dur="500" fill="hold"/>
                                        <p:tgtEl>
                                          <p:spTgt spid="230"/>
                                        </p:tgtEl>
                                        <p:attrNameLst>
                                          <p:attrName>ppt_x</p:attrName>
                                        </p:attrNameLst>
                                      </p:cBhvr>
                                      <p:tavLst>
                                        <p:tav tm="0">
                                          <p:val>
                                            <p:strVal val="#ppt_x"/>
                                          </p:val>
                                        </p:tav>
                                        <p:tav tm="100000">
                                          <p:val>
                                            <p:strVal val="#ppt_x"/>
                                          </p:val>
                                        </p:tav>
                                      </p:tavLst>
                                    </p:anim>
                                    <p:anim calcmode="lin" valueType="num">
                                      <p:cBhvr additive="repl">
                                        <p:cTn id="54" dur="500" fill="hold"/>
                                        <p:tgtEl>
                                          <p:spTgt spid="2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CustomShape 1"/>
          <p:cNvSpPr/>
          <p:nvPr/>
        </p:nvSpPr>
        <p:spPr>
          <a:xfrm>
            <a:off x="731160" y="47448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As an example, let’s say:</a:t>
            </a:r>
            <a:endParaRPr lang="en-US" sz="2200" b="0" strike="noStrike" spc="-1" dirty="0">
              <a:latin typeface="Arial"/>
            </a:endParaRPr>
          </a:p>
        </p:txBody>
      </p:sp>
      <p:pic>
        <p:nvPicPr>
          <p:cNvPr id="232" name="Picture 2"/>
          <p:cNvPicPr/>
          <p:nvPr/>
        </p:nvPicPr>
        <p:blipFill>
          <a:blip r:embed="rId2"/>
          <a:stretch/>
        </p:blipFill>
        <p:spPr>
          <a:xfrm>
            <a:off x="1977120" y="1122840"/>
            <a:ext cx="4180320" cy="322920"/>
          </a:xfrm>
          <a:prstGeom prst="rect">
            <a:avLst/>
          </a:prstGeom>
          <a:ln>
            <a:noFill/>
          </a:ln>
        </p:spPr>
      </p:pic>
      <p:sp>
        <p:nvSpPr>
          <p:cNvPr id="233" name="CustomShape 2"/>
          <p:cNvSpPr/>
          <p:nvPr/>
        </p:nvSpPr>
        <p:spPr>
          <a:xfrm>
            <a:off x="1024920" y="170460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Then:</a:t>
            </a:r>
            <a:endParaRPr lang="en-US" sz="2200" b="0" strike="noStrike" spc="-1">
              <a:latin typeface="Arial"/>
            </a:endParaRPr>
          </a:p>
        </p:txBody>
      </p:sp>
      <p:pic>
        <p:nvPicPr>
          <p:cNvPr id="234" name="Picture 3"/>
          <p:cNvPicPr/>
          <p:nvPr/>
        </p:nvPicPr>
        <p:blipFill>
          <a:blip r:embed="rId3"/>
          <a:stretch/>
        </p:blipFill>
        <p:spPr>
          <a:xfrm>
            <a:off x="1926000" y="2230200"/>
            <a:ext cx="5311080" cy="639720"/>
          </a:xfrm>
          <a:prstGeom prst="rect">
            <a:avLst/>
          </a:prstGeom>
          <a:ln>
            <a:noFill/>
          </a:ln>
        </p:spPr>
      </p:pic>
      <p:pic>
        <p:nvPicPr>
          <p:cNvPr id="235" name="Picture 4"/>
          <p:cNvPicPr/>
          <p:nvPr/>
        </p:nvPicPr>
        <p:blipFill>
          <a:blip r:embed="rId4"/>
          <a:stretch/>
        </p:blipFill>
        <p:spPr>
          <a:xfrm>
            <a:off x="1926000" y="3370320"/>
            <a:ext cx="5258520" cy="633240"/>
          </a:xfrm>
          <a:prstGeom prst="rect">
            <a:avLst/>
          </a:prstGeom>
          <a:ln>
            <a:noFill/>
          </a:ln>
        </p:spPr>
      </p:pic>
      <p:sp>
        <p:nvSpPr>
          <p:cNvPr id="236" name="CustomShape 3"/>
          <p:cNvSpPr/>
          <p:nvPr/>
        </p:nvSpPr>
        <p:spPr>
          <a:xfrm>
            <a:off x="757080" y="477036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For the Ising model in physics it’s a little different:</a:t>
            </a:r>
            <a:endParaRPr lang="en-US" sz="2200" b="0" strike="noStrike" spc="-1">
              <a:latin typeface="Arial"/>
            </a:endParaRPr>
          </a:p>
        </p:txBody>
      </p:sp>
      <p:pic>
        <p:nvPicPr>
          <p:cNvPr id="237" name="Picture 5"/>
          <p:cNvPicPr/>
          <p:nvPr/>
        </p:nvPicPr>
        <p:blipFill>
          <a:blip r:embed="rId5"/>
          <a:stretch/>
        </p:blipFill>
        <p:spPr>
          <a:xfrm>
            <a:off x="2092680" y="5418360"/>
            <a:ext cx="4847400" cy="324000"/>
          </a:xfrm>
          <a:prstGeom prst="rect">
            <a:avLst/>
          </a:prstGeom>
          <a:ln>
            <a:noFill/>
          </a:ln>
        </p:spPr>
      </p:pic>
      <p:sp>
        <p:nvSpPr>
          <p:cNvPr id="238" name="CustomShape 4"/>
          <p:cNvSpPr/>
          <p:nvPr/>
        </p:nvSpPr>
        <p:spPr>
          <a:xfrm>
            <a:off x="1024920" y="5985000"/>
            <a:ext cx="346500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Which leads to feature functions:</a:t>
            </a:r>
            <a:endParaRPr lang="en-US" sz="2200" b="0" strike="noStrike" spc="-1">
              <a:latin typeface="Arial"/>
            </a:endParaRPr>
          </a:p>
        </p:txBody>
      </p:sp>
      <p:pic>
        <p:nvPicPr>
          <p:cNvPr id="239" name="Picture 6"/>
          <p:cNvPicPr/>
          <p:nvPr/>
        </p:nvPicPr>
        <p:blipFill>
          <a:blip r:embed="rId6"/>
          <a:stretch/>
        </p:blipFill>
        <p:spPr>
          <a:xfrm>
            <a:off x="4327560" y="6189840"/>
            <a:ext cx="1575360" cy="500040"/>
          </a:xfrm>
          <a:prstGeom prst="rect">
            <a:avLst/>
          </a:prstGeom>
          <a:ln>
            <a:noFill/>
          </a:ln>
        </p:spPr>
      </p:pic>
      <p:pic>
        <p:nvPicPr>
          <p:cNvPr id="240" name="Picture 10"/>
          <p:cNvPicPr/>
          <p:nvPr/>
        </p:nvPicPr>
        <p:blipFill>
          <a:blip r:embed="rId7"/>
          <a:stretch/>
        </p:blipFill>
        <p:spPr>
          <a:xfrm>
            <a:off x="6360480" y="6207840"/>
            <a:ext cx="1718280" cy="4946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repl">
                                        <p:cTn id="7" dur="500" fill="hold"/>
                                        <p:tgtEl>
                                          <p:spTgt spid="233"/>
                                        </p:tgtEl>
                                        <p:attrNameLst>
                                          <p:attrName>ppt_x</p:attrName>
                                        </p:attrNameLst>
                                      </p:cBhvr>
                                      <p:tavLst>
                                        <p:tav tm="0">
                                          <p:val>
                                            <p:strVal val="#ppt_x"/>
                                          </p:val>
                                        </p:tav>
                                        <p:tav tm="100000">
                                          <p:val>
                                            <p:strVal val="#ppt_x"/>
                                          </p:val>
                                        </p:tav>
                                      </p:tavLst>
                                    </p:anim>
                                    <p:anim calcmode="lin" valueType="num">
                                      <p:cBhvr additive="repl">
                                        <p:cTn id="8" dur="500" fill="hold"/>
                                        <p:tgtEl>
                                          <p:spTgt spid="2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4"/>
                                        </p:tgtEl>
                                        <p:attrNameLst>
                                          <p:attrName>style.visibility</p:attrName>
                                        </p:attrNameLst>
                                      </p:cBhvr>
                                      <p:to>
                                        <p:strVal val="visible"/>
                                      </p:to>
                                    </p:set>
                                    <p:anim calcmode="lin" valueType="num">
                                      <p:cBhvr additive="repl">
                                        <p:cTn id="11" dur="500" fill="hold"/>
                                        <p:tgtEl>
                                          <p:spTgt spid="234"/>
                                        </p:tgtEl>
                                        <p:attrNameLst>
                                          <p:attrName>ppt_x</p:attrName>
                                        </p:attrNameLst>
                                      </p:cBhvr>
                                      <p:tavLst>
                                        <p:tav tm="0">
                                          <p:val>
                                            <p:strVal val="#ppt_x"/>
                                          </p:val>
                                        </p:tav>
                                        <p:tav tm="100000">
                                          <p:val>
                                            <p:strVal val="#ppt_x"/>
                                          </p:val>
                                        </p:tav>
                                      </p:tavLst>
                                    </p:anim>
                                    <p:anim calcmode="lin" valueType="num">
                                      <p:cBhvr additive="repl">
                                        <p:cTn id="12" dur="500" fill="hold"/>
                                        <p:tgtEl>
                                          <p:spTgt spid="23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235"/>
                                        </p:tgtEl>
                                        <p:attrNameLst>
                                          <p:attrName>style.visibility</p:attrName>
                                        </p:attrNameLst>
                                      </p:cBhvr>
                                      <p:to>
                                        <p:strVal val="visible"/>
                                      </p:to>
                                    </p:set>
                                    <p:anim calcmode="lin" valueType="num">
                                      <p:cBhvr additive="repl">
                                        <p:cTn id="16" dur="500" fill="hold"/>
                                        <p:tgtEl>
                                          <p:spTgt spid="235"/>
                                        </p:tgtEl>
                                        <p:attrNameLst>
                                          <p:attrName>ppt_x</p:attrName>
                                        </p:attrNameLst>
                                      </p:cBhvr>
                                      <p:tavLst>
                                        <p:tav tm="0">
                                          <p:val>
                                            <p:strVal val="#ppt_x"/>
                                          </p:val>
                                        </p:tav>
                                        <p:tav tm="100000">
                                          <p:val>
                                            <p:strVal val="#ppt_x"/>
                                          </p:val>
                                        </p:tav>
                                      </p:tavLst>
                                    </p:anim>
                                    <p:anim calcmode="lin" valueType="num">
                                      <p:cBhvr additive="repl">
                                        <p:cTn id="17" dur="500" fill="hold"/>
                                        <p:tgtEl>
                                          <p:spTgt spid="23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6"/>
                                        </p:tgtEl>
                                        <p:attrNameLst>
                                          <p:attrName>style.visibility</p:attrName>
                                        </p:attrNameLst>
                                      </p:cBhvr>
                                      <p:to>
                                        <p:strVal val="visible"/>
                                      </p:to>
                                    </p:set>
                                    <p:anim calcmode="lin" valueType="num">
                                      <p:cBhvr additive="repl">
                                        <p:cTn id="22" dur="500" fill="hold"/>
                                        <p:tgtEl>
                                          <p:spTgt spid="236"/>
                                        </p:tgtEl>
                                        <p:attrNameLst>
                                          <p:attrName>ppt_x</p:attrName>
                                        </p:attrNameLst>
                                      </p:cBhvr>
                                      <p:tavLst>
                                        <p:tav tm="0">
                                          <p:val>
                                            <p:strVal val="#ppt_x"/>
                                          </p:val>
                                        </p:tav>
                                        <p:tav tm="100000">
                                          <p:val>
                                            <p:strVal val="#ppt_x"/>
                                          </p:val>
                                        </p:tav>
                                      </p:tavLst>
                                    </p:anim>
                                    <p:anim calcmode="lin" valueType="num">
                                      <p:cBhvr additive="repl">
                                        <p:cTn id="23" dur="500" fill="hold"/>
                                        <p:tgtEl>
                                          <p:spTgt spid="236"/>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37"/>
                                        </p:tgtEl>
                                        <p:attrNameLst>
                                          <p:attrName>style.visibility</p:attrName>
                                        </p:attrNameLst>
                                      </p:cBhvr>
                                      <p:to>
                                        <p:strVal val="visible"/>
                                      </p:to>
                                    </p:set>
                                    <p:anim calcmode="lin" valueType="num">
                                      <p:cBhvr additive="repl">
                                        <p:cTn id="26" dur="500" fill="hold"/>
                                        <p:tgtEl>
                                          <p:spTgt spid="237"/>
                                        </p:tgtEl>
                                        <p:attrNameLst>
                                          <p:attrName>ppt_x</p:attrName>
                                        </p:attrNameLst>
                                      </p:cBhvr>
                                      <p:tavLst>
                                        <p:tav tm="0">
                                          <p:val>
                                            <p:strVal val="#ppt_x"/>
                                          </p:val>
                                        </p:tav>
                                        <p:tav tm="100000">
                                          <p:val>
                                            <p:strVal val="#ppt_x"/>
                                          </p:val>
                                        </p:tav>
                                      </p:tavLst>
                                    </p:anim>
                                    <p:anim calcmode="lin" valueType="num">
                                      <p:cBhvr additive="repl">
                                        <p:cTn id="27" dur="500" fill="hold"/>
                                        <p:tgtEl>
                                          <p:spTgt spid="23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38"/>
                                        </p:tgtEl>
                                        <p:attrNameLst>
                                          <p:attrName>style.visibility</p:attrName>
                                        </p:attrNameLst>
                                      </p:cBhvr>
                                      <p:to>
                                        <p:strVal val="visible"/>
                                      </p:to>
                                    </p:set>
                                    <p:anim calcmode="lin" valueType="num">
                                      <p:cBhvr additive="repl">
                                        <p:cTn id="32" dur="500" fill="hold"/>
                                        <p:tgtEl>
                                          <p:spTgt spid="238"/>
                                        </p:tgtEl>
                                        <p:attrNameLst>
                                          <p:attrName>ppt_x</p:attrName>
                                        </p:attrNameLst>
                                      </p:cBhvr>
                                      <p:tavLst>
                                        <p:tav tm="0">
                                          <p:val>
                                            <p:strVal val="#ppt_x"/>
                                          </p:val>
                                        </p:tav>
                                        <p:tav tm="100000">
                                          <p:val>
                                            <p:strVal val="#ppt_x"/>
                                          </p:val>
                                        </p:tav>
                                      </p:tavLst>
                                    </p:anim>
                                    <p:anim calcmode="lin" valueType="num">
                                      <p:cBhvr additive="repl">
                                        <p:cTn id="33" dur="500" fill="hold"/>
                                        <p:tgtEl>
                                          <p:spTgt spid="23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39"/>
                                        </p:tgtEl>
                                        <p:attrNameLst>
                                          <p:attrName>style.visibility</p:attrName>
                                        </p:attrNameLst>
                                      </p:cBhvr>
                                      <p:to>
                                        <p:strVal val="visible"/>
                                      </p:to>
                                    </p:set>
                                    <p:anim calcmode="lin" valueType="num">
                                      <p:cBhvr additive="repl">
                                        <p:cTn id="36" dur="500" fill="hold"/>
                                        <p:tgtEl>
                                          <p:spTgt spid="239"/>
                                        </p:tgtEl>
                                        <p:attrNameLst>
                                          <p:attrName>ppt_x</p:attrName>
                                        </p:attrNameLst>
                                      </p:cBhvr>
                                      <p:tavLst>
                                        <p:tav tm="0">
                                          <p:val>
                                            <p:strVal val="#ppt_x"/>
                                          </p:val>
                                        </p:tav>
                                        <p:tav tm="100000">
                                          <p:val>
                                            <p:strVal val="#ppt_x"/>
                                          </p:val>
                                        </p:tav>
                                      </p:tavLst>
                                    </p:anim>
                                    <p:anim calcmode="lin" valueType="num">
                                      <p:cBhvr additive="repl">
                                        <p:cTn id="37" dur="500" fill="hold"/>
                                        <p:tgtEl>
                                          <p:spTgt spid="23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40"/>
                                        </p:tgtEl>
                                        <p:attrNameLst>
                                          <p:attrName>style.visibility</p:attrName>
                                        </p:attrNameLst>
                                      </p:cBhvr>
                                      <p:to>
                                        <p:strVal val="visible"/>
                                      </p:to>
                                    </p:set>
                                    <p:anim calcmode="lin" valueType="num">
                                      <p:cBhvr additive="repl">
                                        <p:cTn id="40" dur="500" fill="hold"/>
                                        <p:tgtEl>
                                          <p:spTgt spid="240"/>
                                        </p:tgtEl>
                                        <p:attrNameLst>
                                          <p:attrName>ppt_x</p:attrName>
                                        </p:attrNameLst>
                                      </p:cBhvr>
                                      <p:tavLst>
                                        <p:tav tm="0">
                                          <p:val>
                                            <p:strVal val="#ppt_x"/>
                                          </p:val>
                                        </p:tav>
                                        <p:tav tm="100000">
                                          <p:val>
                                            <p:strVal val="#ppt_x"/>
                                          </p:val>
                                        </p:tav>
                                      </p:tavLst>
                                    </p:anim>
                                    <p:anim calcmode="lin" valueType="num">
                                      <p:cBhvr additive="repl">
                                        <p:cTn id="41"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ustomShape 1"/>
          <p:cNvSpPr/>
          <p:nvPr/>
        </p:nvSpPr>
        <p:spPr>
          <a:xfrm>
            <a:off x="731160" y="47448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Here is how you can implement feature functions in R:</a:t>
            </a:r>
            <a:endParaRPr lang="en-US" sz="2200" b="0" strike="noStrike" spc="-1" dirty="0">
              <a:latin typeface="Arial"/>
            </a:endParaRPr>
          </a:p>
        </p:txBody>
      </p:sp>
      <p:sp>
        <p:nvSpPr>
          <p:cNvPr id="242" name="CustomShape 2"/>
          <p:cNvSpPr/>
          <p:nvPr/>
        </p:nvSpPr>
        <p:spPr>
          <a:xfrm>
            <a:off x="600840" y="1515240"/>
            <a:ext cx="7587720" cy="4479480"/>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FFFF00"/>
                </a:solidFill>
                <a:latin typeface="Courier New"/>
              </a:rPr>
              <a:t># Make up some state labels:</a:t>
            </a:r>
            <a:endParaRPr lang="en-US" sz="1800" b="0" strike="noStrike" spc="-1" dirty="0">
              <a:latin typeface="Arial"/>
            </a:endParaRPr>
          </a:p>
          <a:p>
            <a:pPr>
              <a:lnSpc>
                <a:spcPct val="100000"/>
              </a:lnSpc>
            </a:pPr>
            <a:r>
              <a:rPr lang="en-US" sz="1800" b="0" strike="noStrike" spc="-1" dirty="0">
                <a:solidFill>
                  <a:srgbClr val="FFFFFF"/>
                </a:solidFill>
                <a:latin typeface="Courier New"/>
              </a:rPr>
              <a:t>s1 &lt;- </a:t>
            </a:r>
            <a:r>
              <a:rPr lang="en-US" sz="1800" b="0" strike="noStrike" spc="-1" dirty="0">
                <a:solidFill>
                  <a:srgbClr val="00B050"/>
                </a:solidFill>
                <a:latin typeface="Courier New"/>
              </a:rPr>
              <a:t>"a"</a:t>
            </a:r>
            <a:endParaRPr lang="en-US" sz="1800" b="0" strike="noStrike" spc="-1" dirty="0">
              <a:solidFill>
                <a:srgbClr val="00B050"/>
              </a:solidFill>
              <a:latin typeface="Arial"/>
            </a:endParaRPr>
          </a:p>
          <a:p>
            <a:pPr>
              <a:lnSpc>
                <a:spcPct val="100000"/>
              </a:lnSpc>
            </a:pPr>
            <a:r>
              <a:rPr lang="en-US" sz="1800" b="0" strike="noStrike" spc="-1" dirty="0">
                <a:solidFill>
                  <a:srgbClr val="FFFFFF"/>
                </a:solidFill>
                <a:latin typeface="Courier New"/>
              </a:rPr>
              <a:t>s2 &lt;- </a:t>
            </a:r>
            <a:r>
              <a:rPr lang="en-US" sz="1800" b="0" strike="noStrike" spc="-1" dirty="0">
                <a:solidFill>
                  <a:srgbClr val="00B050"/>
                </a:solidFill>
                <a:latin typeface="Courier New"/>
              </a:rPr>
              <a:t>"b"</a:t>
            </a:r>
            <a:endParaRPr lang="en-US" sz="1800" b="0" strike="noStrike" spc="-1" dirty="0">
              <a:solidFill>
                <a:srgbClr val="00B050"/>
              </a:solidFill>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FFFF00"/>
                </a:solidFill>
                <a:latin typeface="Courier New"/>
              </a:rPr>
              <a:t># Define a weight vector:</a:t>
            </a:r>
            <a:endParaRPr lang="en-US" sz="1800" b="0" strike="noStrike" spc="-1" dirty="0">
              <a:latin typeface="Arial"/>
            </a:endParaRPr>
          </a:p>
          <a:p>
            <a:pPr>
              <a:lnSpc>
                <a:spcPct val="100000"/>
              </a:lnSpc>
            </a:pPr>
            <a:r>
              <a:rPr lang="en-US" sz="1800" b="0" strike="noStrike" spc="-1" dirty="0">
                <a:solidFill>
                  <a:srgbClr val="FFFFFF"/>
                </a:solidFill>
                <a:latin typeface="Courier New"/>
              </a:rPr>
              <a:t>w &lt;- c(2,-1) </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FFFF00"/>
                </a:solidFill>
                <a:latin typeface="Courier New"/>
              </a:rPr>
              <a:t># Define feature function:</a:t>
            </a:r>
            <a:endParaRPr lang="en-US" sz="1800" b="0" strike="noStrike" spc="-1" dirty="0">
              <a:latin typeface="Arial"/>
            </a:endParaRPr>
          </a:p>
          <a:p>
            <a:pPr>
              <a:lnSpc>
                <a:spcPct val="100000"/>
              </a:lnSpc>
            </a:pPr>
            <a:r>
              <a:rPr lang="en-US" sz="1800" b="0" strike="noStrike" spc="-1" dirty="0">
                <a:solidFill>
                  <a:srgbClr val="FFFFFF"/>
                </a:solidFill>
                <a:latin typeface="Courier New"/>
              </a:rPr>
              <a:t>f &lt;- function(y){ w * </a:t>
            </a:r>
            <a:r>
              <a:rPr lang="en-US" sz="1800" b="0" strike="noStrike" spc="-1" dirty="0" err="1">
                <a:solidFill>
                  <a:srgbClr val="FFFFFF"/>
                </a:solidFill>
                <a:latin typeface="Courier New"/>
              </a:rPr>
              <a:t>as.numeric</a:t>
            </a:r>
            <a:r>
              <a:rPr lang="en-US" sz="1800" b="0" strike="noStrike" spc="-1" dirty="0">
                <a:solidFill>
                  <a:srgbClr val="FFFFFF"/>
                </a:solidFill>
                <a:latin typeface="Courier New"/>
              </a:rPr>
              <a:t>(c((y==s1),(y==s2))) }</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FFFF00"/>
                </a:solidFill>
                <a:latin typeface="Courier New"/>
              </a:rPr>
              <a:t># Try it out:</a:t>
            </a:r>
            <a:endParaRPr lang="en-US" sz="1800" b="0" strike="noStrike" spc="-1" dirty="0">
              <a:latin typeface="Arial"/>
            </a:endParaRPr>
          </a:p>
          <a:p>
            <a:pPr>
              <a:lnSpc>
                <a:spcPct val="100000"/>
              </a:lnSpc>
            </a:pPr>
            <a:r>
              <a:rPr lang="en-US" sz="1800" b="0" strike="noStrike" spc="-1" dirty="0">
                <a:solidFill>
                  <a:srgbClr val="FFFFFF"/>
                </a:solidFill>
                <a:latin typeface="Courier New"/>
              </a:rPr>
              <a:t>f(</a:t>
            </a:r>
            <a:r>
              <a:rPr lang="en-US" sz="1800" b="0" strike="noStrike" spc="-1" dirty="0">
                <a:solidFill>
                  <a:srgbClr val="00B050"/>
                </a:solidFill>
                <a:latin typeface="Courier New"/>
              </a:rPr>
              <a:t>"a"</a:t>
            </a:r>
            <a:r>
              <a:rPr lang="en-US" sz="1800" b="0" strike="noStrike" spc="-1" dirty="0">
                <a:solidFill>
                  <a:srgbClr val="FFFFFF"/>
                </a:solidFill>
                <a:latin typeface="Courier New"/>
              </a:rPr>
              <a:t>)</a:t>
            </a:r>
            <a:endParaRPr lang="en-US" sz="1800" b="0" strike="noStrike" spc="-1" dirty="0">
              <a:latin typeface="Arial"/>
            </a:endParaRPr>
          </a:p>
          <a:p>
            <a:pPr>
              <a:lnSpc>
                <a:spcPct val="100000"/>
              </a:lnSpc>
            </a:pPr>
            <a:r>
              <a:rPr lang="en-US" sz="1800" b="0" strike="noStrike" spc="-1" dirty="0">
                <a:solidFill>
                  <a:srgbClr val="FFFFFF"/>
                </a:solidFill>
                <a:latin typeface="Courier New"/>
              </a:rPr>
              <a:t>f(</a:t>
            </a:r>
            <a:r>
              <a:rPr lang="en-US" sz="1800" b="0" strike="noStrike" spc="-1" dirty="0">
                <a:solidFill>
                  <a:srgbClr val="00B050"/>
                </a:solidFill>
                <a:latin typeface="Courier New"/>
              </a:rPr>
              <a:t>"b"</a:t>
            </a:r>
            <a:r>
              <a:rPr lang="en-US" sz="1800" b="0" strike="noStrike" spc="-1" dirty="0">
                <a:solidFill>
                  <a:srgbClr val="FFFFFF"/>
                </a:solidFill>
                <a:latin typeface="Courier New"/>
              </a:rPr>
              <a:t>)</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FFFF00"/>
                </a:solidFill>
                <a:latin typeface="Courier New"/>
              </a:rPr>
              <a:t># What happens for an undefined state?</a:t>
            </a:r>
            <a:endParaRPr lang="en-US" sz="1800" b="0" strike="noStrike" spc="-1" dirty="0">
              <a:latin typeface="Arial"/>
            </a:endParaRPr>
          </a:p>
          <a:p>
            <a:pPr>
              <a:lnSpc>
                <a:spcPct val="100000"/>
              </a:lnSpc>
            </a:pPr>
            <a:r>
              <a:rPr lang="en-US" sz="1800" b="0" strike="noStrike" spc="-1" dirty="0">
                <a:solidFill>
                  <a:srgbClr val="FFFFFF"/>
                </a:solidFill>
                <a:latin typeface="Courier New"/>
              </a:rPr>
              <a:t>f(12)</a:t>
            </a:r>
            <a:endParaRPr lang="en-US" sz="1800" b="0" strike="noStrike" spc="-1" dirty="0">
              <a:latin typeface="Arial"/>
            </a:endParaRPr>
          </a:p>
        </p:txBody>
      </p:sp>
      <p:pic>
        <p:nvPicPr>
          <p:cNvPr id="243" name="Picture 3"/>
          <p:cNvPicPr/>
          <p:nvPr/>
        </p:nvPicPr>
        <p:blipFill>
          <a:blip r:embed="rId2"/>
          <a:stretch/>
        </p:blipFill>
        <p:spPr>
          <a:xfrm>
            <a:off x="5797440" y="4948560"/>
            <a:ext cx="3276360" cy="1625400"/>
          </a:xfrm>
          <a:prstGeom prst="rect">
            <a:avLst/>
          </a:prstGeom>
          <a:ln>
            <a:noFill/>
          </a:ln>
        </p:spPr>
      </p:pic>
      <p:sp>
        <p:nvSpPr>
          <p:cNvPr id="2" name="TextBox 1">
            <a:extLst>
              <a:ext uri="{FF2B5EF4-FFF2-40B4-BE49-F238E27FC236}">
                <a16:creationId xmlns:a16="http://schemas.microsoft.com/office/drawing/2014/main" id="{1863AB4D-DE8F-DC5A-C004-8C92387A79B9}"/>
              </a:ext>
            </a:extLst>
          </p:cNvPr>
          <p:cNvSpPr txBox="1"/>
          <p:nvPr/>
        </p:nvSpPr>
        <p:spPr>
          <a:xfrm>
            <a:off x="589265" y="6014188"/>
            <a:ext cx="81945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scr1.R</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 calcmode="lin" valueType="num">
                                      <p:cBhvr additive="repl">
                                        <p:cTn id="7" dur="500" fill="hold"/>
                                        <p:tgtEl>
                                          <p:spTgt spid="243"/>
                                        </p:tgtEl>
                                        <p:attrNameLst>
                                          <p:attrName>ppt_x</p:attrName>
                                        </p:attrNameLst>
                                      </p:cBhvr>
                                      <p:tavLst>
                                        <p:tav tm="0">
                                          <p:val>
                                            <p:strVal val="#ppt_x"/>
                                          </p:val>
                                        </p:tav>
                                        <p:tav tm="100000">
                                          <p:val>
                                            <p:strVal val="#ppt_x"/>
                                          </p:val>
                                        </p:tav>
                                      </p:tavLst>
                                    </p:anim>
                                    <p:anim calcmode="lin" valueType="num">
                                      <p:cBhvr additive="repl">
                                        <p:cTn id="8" dur="500" fill="hold"/>
                                        <p:tgtEl>
                                          <p:spTgt spid="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3D08A8DE-217D-A313-4B51-0659F0516161}"/>
              </a:ext>
            </a:extLst>
          </p:cNvPr>
          <p:cNvSpPr/>
          <p:nvPr/>
        </p:nvSpPr>
        <p:spPr>
          <a:xfrm>
            <a:off x="94550" y="402728"/>
            <a:ext cx="8158197" cy="428345"/>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There is also CRFutil2 built-in feature functions for convenience:</a:t>
            </a:r>
            <a:endParaRPr lang="en-US" sz="2200" b="0" strike="noStrike" spc="-1" dirty="0">
              <a:latin typeface="Arial"/>
            </a:endParaRPr>
          </a:p>
        </p:txBody>
      </p:sp>
      <p:sp>
        <p:nvSpPr>
          <p:cNvPr id="3" name="CustomShape 2">
            <a:extLst>
              <a:ext uri="{FF2B5EF4-FFF2-40B4-BE49-F238E27FC236}">
                <a16:creationId xmlns:a16="http://schemas.microsoft.com/office/drawing/2014/main" id="{FB9FE7CD-851B-84E6-A454-3E8806D6A695}"/>
              </a:ext>
            </a:extLst>
          </p:cNvPr>
          <p:cNvSpPr/>
          <p:nvPr/>
        </p:nvSpPr>
        <p:spPr>
          <a:xfrm>
            <a:off x="687132" y="2082398"/>
            <a:ext cx="7756908" cy="3137867"/>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pc="-1" dirty="0">
                <a:solidFill>
                  <a:srgbClr val="FF6B00"/>
                </a:solidFill>
                <a:latin typeface="Courier New"/>
              </a:rPr>
              <a:t>l</a:t>
            </a:r>
            <a:r>
              <a:rPr lang="en-US" sz="1800" b="0" strike="noStrike" spc="-1" dirty="0">
                <a:solidFill>
                  <a:srgbClr val="FF6B00"/>
                </a:solidFill>
                <a:latin typeface="Courier New"/>
              </a:rPr>
              <a:t>ibrary</a:t>
            </a:r>
            <a:r>
              <a:rPr lang="en-US" sz="1800" b="0" strike="noStrike" spc="-1" dirty="0">
                <a:solidFill>
                  <a:schemeClr val="bg1"/>
                </a:solidFill>
                <a:latin typeface="Courier New"/>
              </a:rPr>
              <a:t>(CRFutil2)</a:t>
            </a:r>
          </a:p>
          <a:p>
            <a:pPr>
              <a:lnSpc>
                <a:spcPct val="100000"/>
              </a:lnSpc>
            </a:pPr>
            <a:endParaRPr lang="en-US" sz="1800" b="0" strike="noStrike" spc="-1" dirty="0">
              <a:solidFill>
                <a:srgbClr val="FFFF00"/>
              </a:solidFill>
              <a:latin typeface="Courier New"/>
            </a:endParaRPr>
          </a:p>
          <a:p>
            <a:pPr>
              <a:lnSpc>
                <a:spcPct val="100000"/>
              </a:lnSpc>
            </a:pPr>
            <a:r>
              <a:rPr lang="en-US" sz="1800" b="0" strike="noStrike" spc="-1" dirty="0">
                <a:solidFill>
                  <a:srgbClr val="FFFF00"/>
                </a:solidFill>
                <a:latin typeface="Courier New"/>
              </a:rPr>
              <a:t># Make up some state labels:</a:t>
            </a:r>
            <a:endParaRPr lang="en-US" sz="1800" b="0" strike="noStrike" spc="-1" dirty="0">
              <a:latin typeface="Arial"/>
            </a:endParaRPr>
          </a:p>
          <a:p>
            <a:pPr>
              <a:lnSpc>
                <a:spcPct val="100000"/>
              </a:lnSpc>
            </a:pPr>
            <a:r>
              <a:rPr lang="en-US" sz="1800" b="0" strike="noStrike" spc="-1" dirty="0">
                <a:solidFill>
                  <a:srgbClr val="FFFFFF"/>
                </a:solidFill>
                <a:latin typeface="Courier New"/>
              </a:rPr>
              <a:t>s1 &lt;- </a:t>
            </a:r>
            <a:r>
              <a:rPr lang="en-US" sz="1800" b="0" strike="noStrike" spc="-1" dirty="0">
                <a:solidFill>
                  <a:srgbClr val="00B050"/>
                </a:solidFill>
                <a:latin typeface="Courier New"/>
              </a:rPr>
              <a:t>"a"</a:t>
            </a:r>
            <a:endParaRPr lang="en-US" sz="1800" b="0" strike="noStrike" spc="-1" dirty="0">
              <a:solidFill>
                <a:srgbClr val="00B050"/>
              </a:solidFill>
              <a:latin typeface="Arial"/>
            </a:endParaRPr>
          </a:p>
          <a:p>
            <a:pPr>
              <a:lnSpc>
                <a:spcPct val="100000"/>
              </a:lnSpc>
            </a:pPr>
            <a:r>
              <a:rPr lang="en-US" sz="1800" b="0" strike="noStrike" spc="-1" dirty="0">
                <a:solidFill>
                  <a:srgbClr val="FFFFFF"/>
                </a:solidFill>
                <a:latin typeface="Courier New"/>
              </a:rPr>
              <a:t>s2 &lt;- </a:t>
            </a:r>
            <a:r>
              <a:rPr lang="en-US" sz="1800" b="0" strike="noStrike" spc="-1" dirty="0">
                <a:solidFill>
                  <a:srgbClr val="00B050"/>
                </a:solidFill>
                <a:latin typeface="Courier New"/>
              </a:rPr>
              <a:t>"b"</a:t>
            </a:r>
            <a:endParaRPr lang="en-US" sz="1800" b="0" strike="noStrike" spc="-1" dirty="0">
              <a:solidFill>
                <a:srgbClr val="00B050"/>
              </a:solidFill>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FFFF00"/>
                </a:solidFill>
                <a:latin typeface="Courier New"/>
              </a:rPr>
              <a:t># Define a weight vector:</a:t>
            </a:r>
            <a:endParaRPr lang="en-US" sz="1800" b="0" strike="noStrike" spc="-1" dirty="0">
              <a:latin typeface="Arial"/>
            </a:endParaRPr>
          </a:p>
          <a:p>
            <a:pPr>
              <a:lnSpc>
                <a:spcPct val="100000"/>
              </a:lnSpc>
            </a:pPr>
            <a:r>
              <a:rPr lang="en-US" sz="1800" b="0" strike="noStrike" spc="-1" dirty="0">
                <a:solidFill>
                  <a:srgbClr val="FFFFFF"/>
                </a:solidFill>
                <a:latin typeface="Courier New"/>
              </a:rPr>
              <a:t>w &lt;- c(2,-1) </a:t>
            </a:r>
            <a:endParaRPr lang="en-US" sz="1800" b="0" strike="noStrike" spc="-1" dirty="0">
              <a:latin typeface="Arial"/>
            </a:endParaRPr>
          </a:p>
          <a:p>
            <a:pPr>
              <a:lnSpc>
                <a:spcPct val="100000"/>
              </a:lnSpc>
            </a:pPr>
            <a:endParaRPr lang="en-US" sz="1800" b="0" strike="noStrike" spc="-1" dirty="0">
              <a:latin typeface="Arial"/>
            </a:endParaRPr>
          </a:p>
          <a:p>
            <a:r>
              <a:rPr lang="en-US" sz="1800" b="0" strike="noStrike" spc="-1" dirty="0">
                <a:solidFill>
                  <a:srgbClr val="FFFF00"/>
                </a:solidFill>
                <a:latin typeface="Courier New"/>
              </a:rPr>
              <a:t># A feature function built into CRFutil2:</a:t>
            </a:r>
            <a:endParaRPr lang="en-US" sz="1800" b="0" strike="noStrike" spc="-1" dirty="0">
              <a:latin typeface="Arial"/>
            </a:endParaRPr>
          </a:p>
          <a:p>
            <a:pPr>
              <a:lnSpc>
                <a:spcPct val="100000"/>
              </a:lnSpc>
            </a:pPr>
            <a:r>
              <a:rPr lang="en-US" sz="1800" b="0" strike="noStrike" spc="-1" dirty="0">
                <a:solidFill>
                  <a:schemeClr val="bg1"/>
                </a:solidFill>
                <a:latin typeface="Courier New" panose="02070309020205020404" pitchFamily="49" charset="0"/>
                <a:cs typeface="Courier New" panose="02070309020205020404" pitchFamily="49" charset="0"/>
              </a:rPr>
              <a:t>ff0(</a:t>
            </a:r>
            <a:r>
              <a:rPr lang="en-US" sz="1800" b="0" strike="noStrike" spc="-1" dirty="0" err="1">
                <a:solidFill>
                  <a:schemeClr val="bg1"/>
                </a:solidFill>
                <a:latin typeface="Courier New" panose="02070309020205020404" pitchFamily="49" charset="0"/>
                <a:cs typeface="Courier New" panose="02070309020205020404" pitchFamily="49" charset="0"/>
              </a:rPr>
              <a:t>st</a:t>
            </a:r>
            <a:r>
              <a:rPr lang="en-US" sz="1800" b="0" strike="noStrike" spc="-1" dirty="0">
                <a:solidFill>
                  <a:schemeClr val="bg1"/>
                </a:solidFill>
                <a:latin typeface="Courier New" panose="02070309020205020404" pitchFamily="49" charset="0"/>
                <a:cs typeface="Courier New" panose="02070309020205020404" pitchFamily="49" charset="0"/>
              </a:rPr>
              <a:t> = </a:t>
            </a:r>
            <a:r>
              <a:rPr lang="en-US" sz="1800" b="0" strike="noStrike" spc="-1" dirty="0">
                <a:solidFill>
                  <a:srgbClr val="00B050"/>
                </a:solidFill>
                <a:latin typeface="Courier New"/>
              </a:rPr>
              <a:t>"b"</a:t>
            </a:r>
            <a:r>
              <a:rPr lang="en-US" sz="1800" b="0" strike="noStrike" spc="-1" dirty="0">
                <a:solidFill>
                  <a:schemeClr val="bg1"/>
                </a:solidFill>
                <a:latin typeface="Courier New" panose="02070309020205020404" pitchFamily="49" charset="0"/>
                <a:cs typeface="Courier New" panose="02070309020205020404" pitchFamily="49" charset="0"/>
              </a:rPr>
              <a:t>, </a:t>
            </a:r>
            <a:r>
              <a:rPr lang="en-US" sz="1800" b="0" strike="noStrike" spc="-1" dirty="0" err="1">
                <a:solidFill>
                  <a:schemeClr val="bg1"/>
                </a:solidFill>
                <a:latin typeface="Courier New" panose="02070309020205020404" pitchFamily="49" charset="0"/>
                <a:cs typeface="Courier New" panose="02070309020205020404" pitchFamily="49" charset="0"/>
              </a:rPr>
              <a:t>ss.dim</a:t>
            </a:r>
            <a:r>
              <a:rPr lang="en-US" sz="1800" b="0" strike="noStrike" spc="-1" dirty="0">
                <a:solidFill>
                  <a:schemeClr val="bg1"/>
                </a:solidFill>
                <a:latin typeface="Courier New" panose="02070309020205020404" pitchFamily="49" charset="0"/>
                <a:cs typeface="Courier New" panose="02070309020205020404" pitchFamily="49" charset="0"/>
              </a:rPr>
              <a:t> = 2, </a:t>
            </a:r>
            <a:r>
              <a:rPr lang="en-US" sz="1800" b="0" strike="noStrike" spc="-1" dirty="0" err="1">
                <a:solidFill>
                  <a:schemeClr val="bg1"/>
                </a:solidFill>
                <a:latin typeface="Courier New" panose="02070309020205020404" pitchFamily="49" charset="0"/>
                <a:cs typeface="Courier New" panose="02070309020205020404" pitchFamily="49" charset="0"/>
              </a:rPr>
              <a:t>w.vec</a:t>
            </a:r>
            <a:r>
              <a:rPr lang="en-US" sz="1800" b="0" strike="noStrike" spc="-1" dirty="0">
                <a:solidFill>
                  <a:schemeClr val="bg1"/>
                </a:solidFill>
                <a:latin typeface="Courier New" panose="02070309020205020404" pitchFamily="49" charset="0"/>
                <a:cs typeface="Courier New" panose="02070309020205020404" pitchFamily="49" charset="0"/>
              </a:rPr>
              <a:t> = w, </a:t>
            </a:r>
            <a:r>
              <a:rPr lang="en-US" sz="1800" b="0" strike="noStrike" spc="-1" dirty="0" err="1">
                <a:solidFill>
                  <a:schemeClr val="bg1"/>
                </a:solidFill>
                <a:latin typeface="Courier New" panose="02070309020205020404" pitchFamily="49" charset="0"/>
                <a:cs typeface="Courier New" panose="02070309020205020404" pitchFamily="49" charset="0"/>
              </a:rPr>
              <a:t>st</a:t>
            </a:r>
            <a:r>
              <a:rPr lang="en-US" spc="-1" dirty="0" err="1">
                <a:solidFill>
                  <a:schemeClr val="bg1"/>
                </a:solidFill>
                <a:latin typeface="Courier New" panose="02070309020205020404" pitchFamily="49" charset="0"/>
                <a:cs typeface="Courier New" panose="02070309020205020404" pitchFamily="49" charset="0"/>
              </a:rPr>
              <a:t>.</a:t>
            </a:r>
            <a:r>
              <a:rPr lang="en-US" sz="1800" b="0" strike="noStrike" spc="-1" dirty="0" err="1">
                <a:solidFill>
                  <a:schemeClr val="bg1"/>
                </a:solidFill>
                <a:latin typeface="Courier New" panose="02070309020205020404" pitchFamily="49" charset="0"/>
                <a:cs typeface="Courier New" panose="02070309020205020404" pitchFamily="49" charset="0"/>
              </a:rPr>
              <a:t>vec</a:t>
            </a:r>
            <a:r>
              <a:rPr lang="en-US" sz="1800" b="0" strike="noStrike" spc="-1" dirty="0">
                <a:solidFill>
                  <a:schemeClr val="bg1"/>
                </a:solidFill>
                <a:latin typeface="Courier New" panose="02070309020205020404" pitchFamily="49" charset="0"/>
                <a:cs typeface="Courier New" panose="02070309020205020404" pitchFamily="49" charset="0"/>
              </a:rPr>
              <a:t> = c(s1,s2))</a:t>
            </a:r>
          </a:p>
        </p:txBody>
      </p:sp>
      <p:pic>
        <p:nvPicPr>
          <p:cNvPr id="5" name="Picture 4">
            <a:extLst>
              <a:ext uri="{FF2B5EF4-FFF2-40B4-BE49-F238E27FC236}">
                <a16:creationId xmlns:a16="http://schemas.microsoft.com/office/drawing/2014/main" id="{5938E605-9D5E-8A10-3DFF-CB1A343AF079}"/>
              </a:ext>
            </a:extLst>
          </p:cNvPr>
          <p:cNvPicPr>
            <a:picLocks noChangeAspect="1"/>
          </p:cNvPicPr>
          <p:nvPr/>
        </p:nvPicPr>
        <p:blipFill>
          <a:blip r:embed="rId2"/>
          <a:stretch>
            <a:fillRect/>
          </a:stretch>
        </p:blipFill>
        <p:spPr>
          <a:xfrm>
            <a:off x="1257236" y="5826974"/>
            <a:ext cx="6616700" cy="546100"/>
          </a:xfrm>
          <a:prstGeom prst="rect">
            <a:avLst/>
          </a:prstGeom>
        </p:spPr>
      </p:pic>
      <p:sp>
        <p:nvSpPr>
          <p:cNvPr id="4" name="TextBox 3">
            <a:extLst>
              <a:ext uri="{FF2B5EF4-FFF2-40B4-BE49-F238E27FC236}">
                <a16:creationId xmlns:a16="http://schemas.microsoft.com/office/drawing/2014/main" id="{6CB6AC27-C48C-4586-91D3-CA236BD57FB4}"/>
              </a:ext>
            </a:extLst>
          </p:cNvPr>
          <p:cNvSpPr txBox="1"/>
          <p:nvPr/>
        </p:nvSpPr>
        <p:spPr>
          <a:xfrm>
            <a:off x="7929236" y="460556"/>
            <a:ext cx="1145314" cy="1200329"/>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ff0.R</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hlinkClick r:id="rId4"/>
              </a:rPr>
              <a:t>ff0_C.cpp</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hlinkClick r:id="rId5"/>
              </a:rPr>
              <a:t>ff1_C.cpp</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hlinkClick r:id="rId6"/>
              </a:rPr>
              <a:t>ff2_C.cpp</a:t>
            </a:r>
            <a:endParaRPr lang="en-US"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44487A0-CEEA-BD76-1BE7-59416D834094}"/>
              </a:ext>
            </a:extLst>
          </p:cNvPr>
          <p:cNvSpPr txBox="1"/>
          <p:nvPr/>
        </p:nvSpPr>
        <p:spPr>
          <a:xfrm>
            <a:off x="687132" y="5154287"/>
            <a:ext cx="81945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7"/>
              </a:rPr>
              <a:t>scr2.R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7116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CustomShape 1"/>
          <p:cNvSpPr/>
          <p:nvPr/>
        </p:nvSpPr>
        <p:spPr>
          <a:xfrm>
            <a:off x="731160" y="47448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We usually define the feature function this way to work with CRF output:</a:t>
            </a:r>
            <a:endParaRPr lang="en-US" sz="2200" b="0" strike="noStrike" spc="-1">
              <a:latin typeface="Arial"/>
            </a:endParaRPr>
          </a:p>
        </p:txBody>
      </p:sp>
      <p:sp>
        <p:nvSpPr>
          <p:cNvPr id="245" name="CustomShape 2"/>
          <p:cNvSpPr/>
          <p:nvPr/>
        </p:nvSpPr>
        <p:spPr>
          <a:xfrm>
            <a:off x="672120" y="1515240"/>
            <a:ext cx="7999200" cy="2833560"/>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FFFF00"/>
                </a:solidFill>
                <a:latin typeface="Courier New"/>
              </a:rPr>
              <a:t># State labels used by CRF:</a:t>
            </a:r>
            <a:endParaRPr lang="en-US" sz="1800" b="0" strike="noStrike" spc="-1" dirty="0">
              <a:latin typeface="Arial"/>
            </a:endParaRPr>
          </a:p>
          <a:p>
            <a:pPr>
              <a:lnSpc>
                <a:spcPct val="100000"/>
              </a:lnSpc>
            </a:pPr>
            <a:r>
              <a:rPr lang="en-US" sz="1800" b="0" strike="noStrike" spc="-1" dirty="0">
                <a:solidFill>
                  <a:srgbClr val="FFFFFF"/>
                </a:solidFill>
                <a:latin typeface="Courier New"/>
              </a:rPr>
              <a:t>s1 &lt;- 1</a:t>
            </a:r>
            <a:endParaRPr lang="en-US" sz="1800" b="0" strike="noStrike" spc="-1" dirty="0">
              <a:latin typeface="Arial"/>
            </a:endParaRPr>
          </a:p>
          <a:p>
            <a:pPr>
              <a:lnSpc>
                <a:spcPct val="100000"/>
              </a:lnSpc>
            </a:pPr>
            <a:r>
              <a:rPr lang="en-US" sz="1800" b="0" strike="noStrike" spc="-1" dirty="0">
                <a:solidFill>
                  <a:srgbClr val="FFFFFF"/>
                </a:solidFill>
                <a:latin typeface="Courier New"/>
              </a:rPr>
              <a:t>s2 &lt;- 2</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FFFF00"/>
                </a:solidFill>
                <a:latin typeface="Courier New"/>
              </a:rPr>
              <a:t># Define feature function. State weights are implicitly 1:</a:t>
            </a:r>
            <a:endParaRPr lang="en-US" sz="1800" b="0" strike="noStrike" spc="-1" dirty="0">
              <a:latin typeface="Arial"/>
            </a:endParaRPr>
          </a:p>
          <a:p>
            <a:pPr>
              <a:lnSpc>
                <a:spcPct val="100000"/>
              </a:lnSpc>
            </a:pPr>
            <a:r>
              <a:rPr lang="en-US" sz="1800" b="0" strike="noStrike" spc="-1" dirty="0">
                <a:solidFill>
                  <a:srgbClr val="FFFFFF"/>
                </a:solidFill>
                <a:latin typeface="Courier New"/>
              </a:rPr>
              <a:t>f &lt;- function(y){ </a:t>
            </a:r>
            <a:r>
              <a:rPr lang="en-US" sz="1800" b="0" strike="noStrike" spc="-1" dirty="0" err="1">
                <a:solidFill>
                  <a:srgbClr val="FFFFFF"/>
                </a:solidFill>
                <a:latin typeface="Courier New"/>
              </a:rPr>
              <a:t>as.numeric</a:t>
            </a:r>
            <a:r>
              <a:rPr lang="en-US" sz="1800" b="0" strike="noStrike" spc="-1" dirty="0">
                <a:solidFill>
                  <a:srgbClr val="FFFFFF"/>
                </a:solidFill>
                <a:latin typeface="Courier New"/>
              </a:rPr>
              <a:t>(c((y==s1),(y==s2))) }</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FFFF00"/>
                </a:solidFill>
                <a:latin typeface="Courier New"/>
              </a:rPr>
              <a:t># Try it out:</a:t>
            </a:r>
            <a:endParaRPr lang="en-US" sz="1800" b="0" strike="noStrike" spc="-1" dirty="0">
              <a:latin typeface="Arial"/>
            </a:endParaRPr>
          </a:p>
          <a:p>
            <a:pPr>
              <a:lnSpc>
                <a:spcPct val="100000"/>
              </a:lnSpc>
            </a:pPr>
            <a:r>
              <a:rPr lang="en-US" sz="1800" b="0" strike="noStrike" spc="-1" dirty="0">
                <a:solidFill>
                  <a:srgbClr val="FFFFFF"/>
                </a:solidFill>
                <a:latin typeface="Courier New"/>
              </a:rPr>
              <a:t>f(1)</a:t>
            </a:r>
            <a:endParaRPr lang="en-US" sz="1800" b="0" strike="noStrike" spc="-1" dirty="0">
              <a:latin typeface="Arial"/>
            </a:endParaRPr>
          </a:p>
          <a:p>
            <a:pPr>
              <a:lnSpc>
                <a:spcPct val="100000"/>
              </a:lnSpc>
            </a:pPr>
            <a:r>
              <a:rPr lang="en-US" sz="1800" b="0" strike="noStrike" spc="-1" dirty="0">
                <a:solidFill>
                  <a:srgbClr val="FFFFFF"/>
                </a:solidFill>
                <a:latin typeface="Courier New"/>
              </a:rPr>
              <a:t>f(2)</a:t>
            </a:r>
            <a:endParaRPr lang="en-US" sz="1800" b="0" strike="noStrike" spc="-1" dirty="0">
              <a:latin typeface="Arial"/>
            </a:endParaRPr>
          </a:p>
        </p:txBody>
      </p:sp>
      <p:pic>
        <p:nvPicPr>
          <p:cNvPr id="246" name="Picture 3"/>
          <p:cNvPicPr/>
          <p:nvPr/>
        </p:nvPicPr>
        <p:blipFill>
          <a:blip r:embed="rId2"/>
          <a:stretch/>
        </p:blipFill>
        <p:spPr>
          <a:xfrm>
            <a:off x="3772080" y="3975120"/>
            <a:ext cx="1079280" cy="1091880"/>
          </a:xfrm>
          <a:prstGeom prst="rect">
            <a:avLst/>
          </a:prstGeom>
          <a:ln>
            <a:noFill/>
          </a:ln>
        </p:spPr>
      </p:pic>
      <p:sp>
        <p:nvSpPr>
          <p:cNvPr id="247" name="CustomShape 3"/>
          <p:cNvSpPr/>
          <p:nvPr/>
        </p:nvSpPr>
        <p:spPr>
          <a:xfrm>
            <a:off x="5272920" y="4749840"/>
            <a:ext cx="3707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Times New Roman"/>
              </a:rPr>
              <a:t>Compare with example two-slides ago</a:t>
            </a:r>
            <a:endParaRPr lang="en-US" sz="1800" b="0" strike="noStrike" spc="-1">
              <a:latin typeface="Arial"/>
            </a:endParaRPr>
          </a:p>
        </p:txBody>
      </p:sp>
      <p:sp>
        <p:nvSpPr>
          <p:cNvPr id="4" name="TextBox 3">
            <a:extLst>
              <a:ext uri="{FF2B5EF4-FFF2-40B4-BE49-F238E27FC236}">
                <a16:creationId xmlns:a16="http://schemas.microsoft.com/office/drawing/2014/main" id="{555C085F-CBAD-D04A-FB4D-78E10A56FE93}"/>
              </a:ext>
            </a:extLst>
          </p:cNvPr>
          <p:cNvSpPr txBox="1"/>
          <p:nvPr/>
        </p:nvSpPr>
        <p:spPr>
          <a:xfrm>
            <a:off x="687132" y="4355633"/>
            <a:ext cx="81945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scr3.R</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 calcmode="lin" valueType="num">
                                      <p:cBhvr additive="repl">
                                        <p:cTn id="7" dur="500" fill="hold"/>
                                        <p:tgtEl>
                                          <p:spTgt spid="247"/>
                                        </p:tgtEl>
                                        <p:attrNameLst>
                                          <p:attrName>ppt_x</p:attrName>
                                        </p:attrNameLst>
                                      </p:cBhvr>
                                      <p:tavLst>
                                        <p:tav tm="0">
                                          <p:val>
                                            <p:strVal val="#ppt_x"/>
                                          </p:val>
                                        </p:tav>
                                        <p:tav tm="100000">
                                          <p:val>
                                            <p:strVal val="#ppt_x"/>
                                          </p:val>
                                        </p:tav>
                                      </p:tavLst>
                                    </p:anim>
                                    <p:anim calcmode="lin" valueType="num">
                                      <p:cBhvr additive="repl">
                                        <p:cTn id="8" dur="500" fill="hold"/>
                                        <p:tgtEl>
                                          <p:spTgt spid="24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6"/>
                                        </p:tgtEl>
                                        <p:attrNameLst>
                                          <p:attrName>style.visibility</p:attrName>
                                        </p:attrNameLst>
                                      </p:cBhvr>
                                      <p:to>
                                        <p:strVal val="visible"/>
                                      </p:to>
                                    </p:set>
                                    <p:anim calcmode="lin" valueType="num">
                                      <p:cBhvr additive="repl">
                                        <p:cTn id="11" dur="500" fill="hold"/>
                                        <p:tgtEl>
                                          <p:spTgt spid="246"/>
                                        </p:tgtEl>
                                        <p:attrNameLst>
                                          <p:attrName>ppt_x</p:attrName>
                                        </p:attrNameLst>
                                      </p:cBhvr>
                                      <p:tavLst>
                                        <p:tav tm="0">
                                          <p:val>
                                            <p:strVal val="#ppt_x"/>
                                          </p:val>
                                        </p:tav>
                                        <p:tav tm="100000">
                                          <p:val>
                                            <p:strVal val="#ppt_x"/>
                                          </p:val>
                                        </p:tav>
                                      </p:tavLst>
                                    </p:anim>
                                    <p:anim calcmode="lin" valueType="num">
                                      <p:cBhvr additive="repl">
                                        <p:cTn id="12"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731160" y="47448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Feature function for a Potts-like model is the same idea:</a:t>
            </a:r>
            <a:endParaRPr lang="en-US" sz="2200" b="0" strike="noStrike" spc="-1">
              <a:latin typeface="Arial"/>
            </a:endParaRPr>
          </a:p>
        </p:txBody>
      </p:sp>
      <p:sp>
        <p:nvSpPr>
          <p:cNvPr id="249" name="CustomShape 2"/>
          <p:cNvSpPr/>
          <p:nvPr/>
        </p:nvSpPr>
        <p:spPr>
          <a:xfrm>
            <a:off x="1398546" y="1067204"/>
            <a:ext cx="6470211" cy="3291755"/>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r>
              <a:rPr lang="en-US" sz="1600" spc="-1" dirty="0">
                <a:solidFill>
                  <a:srgbClr val="FF6B00"/>
                </a:solidFill>
                <a:latin typeface="Courier New"/>
              </a:rPr>
              <a:t>l</a:t>
            </a:r>
            <a:r>
              <a:rPr lang="en-US" sz="1600" b="0" strike="noStrike" spc="-1" dirty="0">
                <a:solidFill>
                  <a:srgbClr val="FF6B00"/>
                </a:solidFill>
                <a:latin typeface="Courier New"/>
              </a:rPr>
              <a:t>ibrary</a:t>
            </a:r>
            <a:r>
              <a:rPr lang="en-US" sz="1600" b="0" strike="noStrike" spc="-1" dirty="0">
                <a:solidFill>
                  <a:schemeClr val="bg1"/>
                </a:solidFill>
                <a:latin typeface="Courier New"/>
              </a:rPr>
              <a:t>(CRFutil2)</a:t>
            </a:r>
          </a:p>
          <a:p>
            <a:pPr>
              <a:lnSpc>
                <a:spcPct val="100000"/>
              </a:lnSpc>
            </a:pPr>
            <a:endParaRPr lang="en-US" sz="1600" b="0" strike="noStrike" spc="-1" dirty="0">
              <a:solidFill>
                <a:srgbClr val="FFFF00"/>
              </a:solidFill>
              <a:latin typeface="Courier New"/>
            </a:endParaRPr>
          </a:p>
          <a:p>
            <a:pPr>
              <a:lnSpc>
                <a:spcPct val="100000"/>
              </a:lnSpc>
            </a:pPr>
            <a:r>
              <a:rPr lang="en-US" sz="1600" b="0" strike="noStrike" spc="-1" dirty="0">
                <a:solidFill>
                  <a:srgbClr val="FFFF00"/>
                </a:solidFill>
                <a:latin typeface="Courier New"/>
              </a:rPr>
              <a:t># Define 4 state labels for a Potts-like model:</a:t>
            </a:r>
            <a:endParaRPr lang="en-US" sz="1600" b="0" strike="noStrike" spc="-1" dirty="0">
              <a:latin typeface="Arial"/>
            </a:endParaRPr>
          </a:p>
          <a:p>
            <a:pPr>
              <a:lnSpc>
                <a:spcPct val="100000"/>
              </a:lnSpc>
            </a:pPr>
            <a:r>
              <a:rPr lang="en-US" sz="1600" b="0" strike="noStrike" spc="-1" dirty="0">
                <a:solidFill>
                  <a:srgbClr val="FFFFFF"/>
                </a:solidFill>
                <a:latin typeface="Courier New"/>
              </a:rPr>
              <a:t>s1 &lt;- 1</a:t>
            </a:r>
            <a:endParaRPr lang="en-US" sz="1600" b="0" strike="noStrike" spc="-1" dirty="0">
              <a:latin typeface="Arial"/>
            </a:endParaRPr>
          </a:p>
          <a:p>
            <a:pPr>
              <a:lnSpc>
                <a:spcPct val="100000"/>
              </a:lnSpc>
            </a:pPr>
            <a:r>
              <a:rPr lang="en-US" sz="1600" b="0" strike="noStrike" spc="-1" dirty="0">
                <a:solidFill>
                  <a:srgbClr val="FFFFFF"/>
                </a:solidFill>
                <a:latin typeface="Courier New"/>
              </a:rPr>
              <a:t>s2 &lt;- 2</a:t>
            </a:r>
            <a:endParaRPr lang="en-US" sz="1600" b="0" strike="noStrike" spc="-1" dirty="0">
              <a:latin typeface="Arial"/>
            </a:endParaRPr>
          </a:p>
          <a:p>
            <a:pPr>
              <a:lnSpc>
                <a:spcPct val="100000"/>
              </a:lnSpc>
            </a:pPr>
            <a:r>
              <a:rPr lang="en-US" sz="1600" b="0" strike="noStrike" spc="-1" dirty="0">
                <a:solidFill>
                  <a:srgbClr val="FFFFFF"/>
                </a:solidFill>
                <a:latin typeface="Courier New"/>
              </a:rPr>
              <a:t>s3 &lt;- 3</a:t>
            </a:r>
            <a:endParaRPr lang="en-US" sz="1600" b="0" strike="noStrike" spc="-1" dirty="0">
              <a:latin typeface="Arial"/>
            </a:endParaRPr>
          </a:p>
          <a:p>
            <a:pPr>
              <a:lnSpc>
                <a:spcPct val="100000"/>
              </a:lnSpc>
            </a:pPr>
            <a:r>
              <a:rPr lang="en-US" sz="1600" b="0" strike="noStrike" spc="-1" dirty="0">
                <a:solidFill>
                  <a:srgbClr val="FFFFFF"/>
                </a:solidFill>
                <a:latin typeface="Courier New"/>
              </a:rPr>
              <a:t>s4 &lt;- 4</a:t>
            </a:r>
            <a:endParaRPr lang="en-US" sz="1600" b="0" strike="noStrike" spc="-1" dirty="0">
              <a:latin typeface="Arial"/>
            </a:endParaRPr>
          </a:p>
          <a:p>
            <a:pPr>
              <a:lnSpc>
                <a:spcPct val="100000"/>
              </a:lnSpc>
            </a:pPr>
            <a:endParaRPr lang="en-US" sz="1600" b="0" strike="noStrike" spc="-1" dirty="0">
              <a:solidFill>
                <a:schemeClr val="bg1"/>
              </a:solidFill>
              <a:latin typeface="Courier New" panose="02070309020205020404" pitchFamily="49" charset="0"/>
              <a:cs typeface="Courier New" panose="02070309020205020404" pitchFamily="49" charset="0"/>
            </a:endParaRPr>
          </a:p>
          <a:p>
            <a:r>
              <a:rPr lang="en-US" sz="1600" spc="-1" dirty="0">
                <a:solidFill>
                  <a:srgbClr val="FFFF00"/>
                </a:solidFill>
                <a:latin typeface="Courier New"/>
              </a:rPr>
              <a:t># Try it out:</a:t>
            </a:r>
            <a:endParaRPr lang="en-US" sz="1600" b="0" strike="noStrike"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1600" spc="-1" dirty="0">
                <a:solidFill>
                  <a:schemeClr val="bg1"/>
                </a:solidFill>
                <a:latin typeface="Courier New" panose="02070309020205020404" pitchFamily="49" charset="0"/>
                <a:cs typeface="Courier New" panose="02070309020205020404" pitchFamily="49" charset="0"/>
              </a:rPr>
              <a:t>ff0(</a:t>
            </a:r>
            <a:r>
              <a:rPr lang="en-US" sz="1600" spc="-1" dirty="0" err="1">
                <a:solidFill>
                  <a:schemeClr val="bg1"/>
                </a:solidFill>
                <a:latin typeface="Courier New" panose="02070309020205020404" pitchFamily="49" charset="0"/>
                <a:cs typeface="Courier New" panose="02070309020205020404" pitchFamily="49" charset="0"/>
              </a:rPr>
              <a:t>st</a:t>
            </a:r>
            <a:r>
              <a:rPr lang="en-US" sz="1600" spc="-1" dirty="0">
                <a:solidFill>
                  <a:schemeClr val="bg1"/>
                </a:solidFill>
                <a:latin typeface="Courier New" panose="02070309020205020404" pitchFamily="49" charset="0"/>
                <a:cs typeface="Courier New" panose="02070309020205020404" pitchFamily="49" charset="0"/>
              </a:rPr>
              <a:t> = 1, </a:t>
            </a:r>
            <a:r>
              <a:rPr lang="en-US" sz="1600" spc="-1" dirty="0" err="1">
                <a:solidFill>
                  <a:schemeClr val="bg1"/>
                </a:solidFill>
                <a:latin typeface="Courier New" panose="02070309020205020404" pitchFamily="49" charset="0"/>
                <a:cs typeface="Courier New" panose="02070309020205020404" pitchFamily="49" charset="0"/>
              </a:rPr>
              <a:t>ss.dim</a:t>
            </a:r>
            <a:r>
              <a:rPr lang="en-US" sz="1600" spc="-1" dirty="0">
                <a:solidFill>
                  <a:schemeClr val="bg1"/>
                </a:solidFill>
                <a:latin typeface="Courier New" panose="02070309020205020404" pitchFamily="49" charset="0"/>
                <a:cs typeface="Courier New" panose="02070309020205020404" pitchFamily="49" charset="0"/>
              </a:rPr>
              <a:t> = 4, </a:t>
            </a:r>
            <a:r>
              <a:rPr lang="en-US" sz="1600" spc="-1" dirty="0" err="1">
                <a:solidFill>
                  <a:schemeClr val="bg1"/>
                </a:solidFill>
                <a:latin typeface="Courier New" panose="02070309020205020404" pitchFamily="49" charset="0"/>
                <a:cs typeface="Courier New" panose="02070309020205020404" pitchFamily="49" charset="0"/>
              </a:rPr>
              <a:t>st.vec</a:t>
            </a:r>
            <a:r>
              <a:rPr lang="en-US" sz="1600" spc="-1" dirty="0">
                <a:solidFill>
                  <a:schemeClr val="bg1"/>
                </a:solidFill>
                <a:latin typeface="Courier New" panose="02070309020205020404" pitchFamily="49" charset="0"/>
                <a:cs typeface="Courier New" panose="02070309020205020404" pitchFamily="49" charset="0"/>
              </a:rPr>
              <a:t> = c(s1, s2, s3, s4))</a:t>
            </a:r>
          </a:p>
          <a:p>
            <a:pPr>
              <a:lnSpc>
                <a:spcPct val="100000"/>
              </a:lnSpc>
            </a:pPr>
            <a:r>
              <a:rPr lang="en-US" sz="1600" spc="-1" dirty="0">
                <a:solidFill>
                  <a:schemeClr val="bg1"/>
                </a:solidFill>
                <a:latin typeface="Courier New" panose="02070309020205020404" pitchFamily="49" charset="0"/>
                <a:cs typeface="Courier New" panose="02070309020205020404" pitchFamily="49" charset="0"/>
              </a:rPr>
              <a:t>ff0(</a:t>
            </a:r>
            <a:r>
              <a:rPr lang="en-US" sz="1600" spc="-1" dirty="0" err="1">
                <a:solidFill>
                  <a:schemeClr val="bg1"/>
                </a:solidFill>
                <a:latin typeface="Courier New" panose="02070309020205020404" pitchFamily="49" charset="0"/>
                <a:cs typeface="Courier New" panose="02070309020205020404" pitchFamily="49" charset="0"/>
              </a:rPr>
              <a:t>st</a:t>
            </a:r>
            <a:r>
              <a:rPr lang="en-US" sz="1600" spc="-1" dirty="0">
                <a:solidFill>
                  <a:schemeClr val="bg1"/>
                </a:solidFill>
                <a:latin typeface="Courier New" panose="02070309020205020404" pitchFamily="49" charset="0"/>
                <a:cs typeface="Courier New" panose="02070309020205020404" pitchFamily="49" charset="0"/>
              </a:rPr>
              <a:t> = 2, </a:t>
            </a:r>
            <a:r>
              <a:rPr lang="en-US" sz="1600" spc="-1" dirty="0" err="1">
                <a:solidFill>
                  <a:schemeClr val="bg1"/>
                </a:solidFill>
                <a:latin typeface="Courier New" panose="02070309020205020404" pitchFamily="49" charset="0"/>
                <a:cs typeface="Courier New" panose="02070309020205020404" pitchFamily="49" charset="0"/>
              </a:rPr>
              <a:t>ss.dim</a:t>
            </a:r>
            <a:r>
              <a:rPr lang="en-US" sz="1600" spc="-1" dirty="0">
                <a:solidFill>
                  <a:schemeClr val="bg1"/>
                </a:solidFill>
                <a:latin typeface="Courier New" panose="02070309020205020404" pitchFamily="49" charset="0"/>
                <a:cs typeface="Courier New" panose="02070309020205020404" pitchFamily="49" charset="0"/>
              </a:rPr>
              <a:t> = 4, </a:t>
            </a:r>
            <a:r>
              <a:rPr lang="en-US" sz="1600" spc="-1" dirty="0" err="1">
                <a:solidFill>
                  <a:schemeClr val="bg1"/>
                </a:solidFill>
                <a:latin typeface="Courier New" panose="02070309020205020404" pitchFamily="49" charset="0"/>
                <a:cs typeface="Courier New" panose="02070309020205020404" pitchFamily="49" charset="0"/>
              </a:rPr>
              <a:t>st.vec</a:t>
            </a:r>
            <a:r>
              <a:rPr lang="en-US" sz="1600" spc="-1" dirty="0">
                <a:solidFill>
                  <a:schemeClr val="bg1"/>
                </a:solidFill>
                <a:latin typeface="Courier New" panose="02070309020205020404" pitchFamily="49" charset="0"/>
                <a:cs typeface="Courier New" panose="02070309020205020404" pitchFamily="49" charset="0"/>
              </a:rPr>
              <a:t> = c(s1, s2, s3, s4))</a:t>
            </a:r>
          </a:p>
          <a:p>
            <a:pPr>
              <a:lnSpc>
                <a:spcPct val="100000"/>
              </a:lnSpc>
            </a:pPr>
            <a:r>
              <a:rPr lang="en-US" sz="1600" spc="-1" dirty="0">
                <a:solidFill>
                  <a:schemeClr val="bg1"/>
                </a:solidFill>
                <a:latin typeface="Courier New" panose="02070309020205020404" pitchFamily="49" charset="0"/>
                <a:cs typeface="Courier New" panose="02070309020205020404" pitchFamily="49" charset="0"/>
              </a:rPr>
              <a:t>ff0(</a:t>
            </a:r>
            <a:r>
              <a:rPr lang="en-US" sz="1600" spc="-1" dirty="0" err="1">
                <a:solidFill>
                  <a:schemeClr val="bg1"/>
                </a:solidFill>
                <a:latin typeface="Courier New" panose="02070309020205020404" pitchFamily="49" charset="0"/>
                <a:cs typeface="Courier New" panose="02070309020205020404" pitchFamily="49" charset="0"/>
              </a:rPr>
              <a:t>st</a:t>
            </a:r>
            <a:r>
              <a:rPr lang="en-US" sz="1600" spc="-1" dirty="0">
                <a:solidFill>
                  <a:schemeClr val="bg1"/>
                </a:solidFill>
                <a:latin typeface="Courier New" panose="02070309020205020404" pitchFamily="49" charset="0"/>
                <a:cs typeface="Courier New" panose="02070309020205020404" pitchFamily="49" charset="0"/>
              </a:rPr>
              <a:t> = 3, </a:t>
            </a:r>
            <a:r>
              <a:rPr lang="en-US" sz="1600" spc="-1" dirty="0" err="1">
                <a:solidFill>
                  <a:schemeClr val="bg1"/>
                </a:solidFill>
                <a:latin typeface="Courier New" panose="02070309020205020404" pitchFamily="49" charset="0"/>
                <a:cs typeface="Courier New" panose="02070309020205020404" pitchFamily="49" charset="0"/>
              </a:rPr>
              <a:t>ss.dim</a:t>
            </a:r>
            <a:r>
              <a:rPr lang="en-US" sz="1600" spc="-1" dirty="0">
                <a:solidFill>
                  <a:schemeClr val="bg1"/>
                </a:solidFill>
                <a:latin typeface="Courier New" panose="02070309020205020404" pitchFamily="49" charset="0"/>
                <a:cs typeface="Courier New" panose="02070309020205020404" pitchFamily="49" charset="0"/>
              </a:rPr>
              <a:t> = 4, </a:t>
            </a:r>
            <a:r>
              <a:rPr lang="en-US" sz="1600" spc="-1" dirty="0" err="1">
                <a:solidFill>
                  <a:schemeClr val="bg1"/>
                </a:solidFill>
                <a:latin typeface="Courier New" panose="02070309020205020404" pitchFamily="49" charset="0"/>
                <a:cs typeface="Courier New" panose="02070309020205020404" pitchFamily="49" charset="0"/>
              </a:rPr>
              <a:t>st.vec</a:t>
            </a:r>
            <a:r>
              <a:rPr lang="en-US" sz="1600" spc="-1" dirty="0">
                <a:solidFill>
                  <a:schemeClr val="bg1"/>
                </a:solidFill>
                <a:latin typeface="Courier New" panose="02070309020205020404" pitchFamily="49" charset="0"/>
                <a:cs typeface="Courier New" panose="02070309020205020404" pitchFamily="49" charset="0"/>
              </a:rPr>
              <a:t> = c(s1, s2, s3, s4))</a:t>
            </a:r>
          </a:p>
          <a:p>
            <a:pPr>
              <a:lnSpc>
                <a:spcPct val="100000"/>
              </a:lnSpc>
            </a:pPr>
            <a:r>
              <a:rPr lang="en-US" sz="1600" spc="-1" dirty="0">
                <a:solidFill>
                  <a:schemeClr val="bg1"/>
                </a:solidFill>
                <a:latin typeface="Courier New" panose="02070309020205020404" pitchFamily="49" charset="0"/>
                <a:cs typeface="Courier New" panose="02070309020205020404" pitchFamily="49" charset="0"/>
              </a:rPr>
              <a:t>ff0(</a:t>
            </a:r>
            <a:r>
              <a:rPr lang="en-US" sz="1600" spc="-1" dirty="0" err="1">
                <a:solidFill>
                  <a:schemeClr val="bg1"/>
                </a:solidFill>
                <a:latin typeface="Courier New" panose="02070309020205020404" pitchFamily="49" charset="0"/>
                <a:cs typeface="Courier New" panose="02070309020205020404" pitchFamily="49" charset="0"/>
              </a:rPr>
              <a:t>st</a:t>
            </a:r>
            <a:r>
              <a:rPr lang="en-US" sz="1600" spc="-1" dirty="0">
                <a:solidFill>
                  <a:schemeClr val="bg1"/>
                </a:solidFill>
                <a:latin typeface="Courier New" panose="02070309020205020404" pitchFamily="49" charset="0"/>
                <a:cs typeface="Courier New" panose="02070309020205020404" pitchFamily="49" charset="0"/>
              </a:rPr>
              <a:t> = 4, </a:t>
            </a:r>
            <a:r>
              <a:rPr lang="en-US" sz="1600" spc="-1" dirty="0" err="1">
                <a:solidFill>
                  <a:schemeClr val="bg1"/>
                </a:solidFill>
                <a:latin typeface="Courier New" panose="02070309020205020404" pitchFamily="49" charset="0"/>
                <a:cs typeface="Courier New" panose="02070309020205020404" pitchFamily="49" charset="0"/>
              </a:rPr>
              <a:t>ss.dim</a:t>
            </a:r>
            <a:r>
              <a:rPr lang="en-US" sz="1600" spc="-1" dirty="0">
                <a:solidFill>
                  <a:schemeClr val="bg1"/>
                </a:solidFill>
                <a:latin typeface="Courier New" panose="02070309020205020404" pitchFamily="49" charset="0"/>
                <a:cs typeface="Courier New" panose="02070309020205020404" pitchFamily="49" charset="0"/>
              </a:rPr>
              <a:t> = 4, </a:t>
            </a:r>
            <a:r>
              <a:rPr lang="en-US" sz="1600" spc="-1" dirty="0" err="1">
                <a:solidFill>
                  <a:schemeClr val="bg1"/>
                </a:solidFill>
                <a:latin typeface="Courier New" panose="02070309020205020404" pitchFamily="49" charset="0"/>
                <a:cs typeface="Courier New" panose="02070309020205020404" pitchFamily="49" charset="0"/>
              </a:rPr>
              <a:t>st.vec</a:t>
            </a:r>
            <a:r>
              <a:rPr lang="en-US" sz="1600" spc="-1" dirty="0">
                <a:solidFill>
                  <a:schemeClr val="bg1"/>
                </a:solidFill>
                <a:latin typeface="Courier New" panose="02070309020205020404" pitchFamily="49" charset="0"/>
                <a:cs typeface="Courier New" panose="02070309020205020404" pitchFamily="49" charset="0"/>
              </a:rPr>
              <a:t> = c(s1, s2, s3, s4))</a:t>
            </a:r>
          </a:p>
        </p:txBody>
      </p:sp>
      <p:pic>
        <p:nvPicPr>
          <p:cNvPr id="2" name="Picture 1">
            <a:extLst>
              <a:ext uri="{FF2B5EF4-FFF2-40B4-BE49-F238E27FC236}">
                <a16:creationId xmlns:a16="http://schemas.microsoft.com/office/drawing/2014/main" id="{2EB660B2-7E91-81CA-576E-7D58481D7947}"/>
              </a:ext>
            </a:extLst>
          </p:cNvPr>
          <p:cNvPicPr>
            <a:picLocks noChangeAspect="1"/>
          </p:cNvPicPr>
          <p:nvPr/>
        </p:nvPicPr>
        <p:blipFill>
          <a:blip r:embed="rId2"/>
          <a:stretch>
            <a:fillRect/>
          </a:stretch>
        </p:blipFill>
        <p:spPr>
          <a:xfrm>
            <a:off x="1530349" y="4496687"/>
            <a:ext cx="6083300" cy="2222500"/>
          </a:xfrm>
          <a:prstGeom prst="rect">
            <a:avLst/>
          </a:prstGeom>
        </p:spPr>
      </p:pic>
      <p:sp>
        <p:nvSpPr>
          <p:cNvPr id="3" name="TextBox 2">
            <a:extLst>
              <a:ext uri="{FF2B5EF4-FFF2-40B4-BE49-F238E27FC236}">
                <a16:creationId xmlns:a16="http://schemas.microsoft.com/office/drawing/2014/main" id="{1F39D66A-8071-62E0-6993-D818392E838A}"/>
              </a:ext>
            </a:extLst>
          </p:cNvPr>
          <p:cNvSpPr txBox="1"/>
          <p:nvPr/>
        </p:nvSpPr>
        <p:spPr>
          <a:xfrm>
            <a:off x="455788" y="3989627"/>
            <a:ext cx="81945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scr4.R</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CustomShape 1"/>
          <p:cNvSpPr/>
          <p:nvPr/>
        </p:nvSpPr>
        <p:spPr>
          <a:xfrm>
            <a:off x="731160" y="47448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Using feature functions, we can write node and edge energies in convenient matrix-vector form(s):</a:t>
            </a:r>
            <a:endParaRPr lang="en-US" sz="2200" b="0" strike="noStrike" spc="-1" dirty="0">
              <a:latin typeface="Arial"/>
            </a:endParaRPr>
          </a:p>
        </p:txBody>
      </p:sp>
      <p:pic>
        <p:nvPicPr>
          <p:cNvPr id="252" name="Picture 11"/>
          <p:cNvPicPr/>
          <p:nvPr/>
        </p:nvPicPr>
        <p:blipFill>
          <a:blip r:embed="rId2"/>
          <a:stretch/>
        </p:blipFill>
        <p:spPr>
          <a:xfrm>
            <a:off x="2778120" y="1796400"/>
            <a:ext cx="5025240" cy="401760"/>
          </a:xfrm>
          <a:prstGeom prst="rect">
            <a:avLst/>
          </a:prstGeom>
          <a:ln>
            <a:noFill/>
          </a:ln>
        </p:spPr>
      </p:pic>
      <p:sp>
        <p:nvSpPr>
          <p:cNvPr id="253" name="CustomShape 2"/>
          <p:cNvSpPr/>
          <p:nvPr/>
        </p:nvSpPr>
        <p:spPr>
          <a:xfrm>
            <a:off x="909360" y="341712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    is called the node </a:t>
            </a:r>
            <a:r>
              <a:rPr lang="en-US" sz="2200" b="0" i="1" strike="noStrike" spc="-1">
                <a:solidFill>
                  <a:srgbClr val="000000"/>
                </a:solidFill>
                <a:latin typeface="Times New Roman"/>
              </a:rPr>
              <a:t>i</a:t>
            </a:r>
            <a:r>
              <a:rPr lang="en-US" sz="2200" b="0" strike="noStrike" spc="-1">
                <a:solidFill>
                  <a:srgbClr val="000000"/>
                </a:solidFill>
                <a:latin typeface="Times New Roman"/>
              </a:rPr>
              <a:t> weight vector:</a:t>
            </a:r>
            <a:endParaRPr lang="en-US" sz="2200" b="0" strike="noStrike" spc="-1">
              <a:latin typeface="Arial"/>
            </a:endParaRPr>
          </a:p>
        </p:txBody>
      </p:sp>
      <p:pic>
        <p:nvPicPr>
          <p:cNvPr id="254" name="Picture 13"/>
          <p:cNvPicPr/>
          <p:nvPr/>
        </p:nvPicPr>
        <p:blipFill>
          <a:blip r:embed="rId3"/>
          <a:stretch/>
        </p:blipFill>
        <p:spPr>
          <a:xfrm>
            <a:off x="1251360" y="3565080"/>
            <a:ext cx="296280" cy="212760"/>
          </a:xfrm>
          <a:prstGeom prst="rect">
            <a:avLst/>
          </a:prstGeom>
          <a:ln>
            <a:noFill/>
          </a:ln>
        </p:spPr>
      </p:pic>
      <p:pic>
        <p:nvPicPr>
          <p:cNvPr id="255" name="Picture 17"/>
          <p:cNvPicPr/>
          <p:nvPr/>
        </p:nvPicPr>
        <p:blipFill>
          <a:blip r:embed="rId4"/>
          <a:stretch/>
        </p:blipFill>
        <p:spPr>
          <a:xfrm>
            <a:off x="5715360" y="2864160"/>
            <a:ext cx="1365480" cy="1585080"/>
          </a:xfrm>
          <a:prstGeom prst="rect">
            <a:avLst/>
          </a:prstGeom>
          <a:ln>
            <a:noFill/>
          </a:ln>
        </p:spPr>
      </p:pic>
      <p:sp>
        <p:nvSpPr>
          <p:cNvPr id="256" name="CustomShape 3"/>
          <p:cNvSpPr/>
          <p:nvPr/>
        </p:nvSpPr>
        <p:spPr>
          <a:xfrm>
            <a:off x="757080" y="478044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If </a:t>
            </a:r>
            <a:r>
              <a:rPr lang="en-US" sz="2200" b="1" strike="noStrike" spc="-1">
                <a:solidFill>
                  <a:srgbClr val="000000"/>
                </a:solidFill>
                <a:latin typeface="Times New Roman"/>
              </a:rPr>
              <a:t>w</a:t>
            </a:r>
            <a:r>
              <a:rPr lang="en-US" sz="2200" b="0" strike="noStrike" spc="-1">
                <a:solidFill>
                  <a:srgbClr val="000000"/>
                </a:solidFill>
                <a:latin typeface="Times New Roman"/>
              </a:rPr>
              <a:t> = </a:t>
            </a:r>
            <a:r>
              <a:rPr lang="en-US" sz="2200" b="1" strike="noStrike" spc="-1">
                <a:solidFill>
                  <a:srgbClr val="000000"/>
                </a:solidFill>
                <a:latin typeface="Times New Roman"/>
              </a:rPr>
              <a:t>id</a:t>
            </a:r>
            <a:r>
              <a:rPr lang="en-US" sz="2200" b="0" strike="noStrike" spc="-1">
                <a:solidFill>
                  <a:srgbClr val="000000"/>
                </a:solidFill>
                <a:latin typeface="Times New Roman"/>
              </a:rPr>
              <a:t>(m) (all ones vector) then      has entries numerically equivalent to node </a:t>
            </a:r>
            <a:r>
              <a:rPr lang="en-US" sz="2200" b="0" i="1" strike="noStrike" spc="-1">
                <a:solidFill>
                  <a:srgbClr val="000000"/>
                </a:solidFill>
                <a:latin typeface="Times New Roman"/>
              </a:rPr>
              <a:t>i</a:t>
            </a:r>
            <a:r>
              <a:rPr lang="en-US" sz="2200" b="0" strike="noStrike" spc="-1">
                <a:solidFill>
                  <a:srgbClr val="000000"/>
                </a:solidFill>
                <a:latin typeface="Times New Roman"/>
              </a:rPr>
              <a:t> energies</a:t>
            </a:r>
            <a:endParaRPr lang="en-US" sz="2200" b="0" strike="noStrike" spc="-1">
              <a:latin typeface="Arial"/>
            </a:endParaRPr>
          </a:p>
        </p:txBody>
      </p:sp>
      <p:pic>
        <p:nvPicPr>
          <p:cNvPr id="257" name="Picture 19"/>
          <p:cNvPicPr/>
          <p:nvPr/>
        </p:nvPicPr>
        <p:blipFill>
          <a:blip r:embed="rId3"/>
          <a:stretch/>
        </p:blipFill>
        <p:spPr>
          <a:xfrm>
            <a:off x="5085720" y="4957920"/>
            <a:ext cx="259560" cy="186480"/>
          </a:xfrm>
          <a:prstGeom prst="rect">
            <a:avLst/>
          </a:prstGeom>
          <a:ln>
            <a:noFill/>
          </a:ln>
        </p:spPr>
      </p:pic>
      <p:sp>
        <p:nvSpPr>
          <p:cNvPr id="258" name="CustomShape 4"/>
          <p:cNvSpPr/>
          <p:nvPr/>
        </p:nvSpPr>
        <p:spPr>
          <a:xfrm>
            <a:off x="712800" y="1834560"/>
            <a:ext cx="1509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Times New Roman"/>
              </a:rPr>
              <a:t>node energies</a:t>
            </a:r>
            <a:endParaRPr lang="en-US" sz="18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 calcmode="lin" valueType="num">
                                      <p:cBhvr additive="repl">
                                        <p:cTn id="7" dur="500" fill="hold"/>
                                        <p:tgtEl>
                                          <p:spTgt spid="252"/>
                                        </p:tgtEl>
                                        <p:attrNameLst>
                                          <p:attrName>ppt_x</p:attrName>
                                        </p:attrNameLst>
                                      </p:cBhvr>
                                      <p:tavLst>
                                        <p:tav tm="0">
                                          <p:val>
                                            <p:strVal val="#ppt_x"/>
                                          </p:val>
                                        </p:tav>
                                        <p:tav tm="100000">
                                          <p:val>
                                            <p:strVal val="#ppt_x"/>
                                          </p:val>
                                        </p:tav>
                                      </p:tavLst>
                                    </p:anim>
                                    <p:anim calcmode="lin" valueType="num">
                                      <p:cBhvr additive="repl">
                                        <p:cTn id="8"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4"/>
                                        </p:tgtEl>
                                        <p:attrNameLst>
                                          <p:attrName>style.visibility</p:attrName>
                                        </p:attrNameLst>
                                      </p:cBhvr>
                                      <p:to>
                                        <p:strVal val="visible"/>
                                      </p:to>
                                    </p:set>
                                    <p:anim calcmode="lin" valueType="num">
                                      <p:cBhvr additive="repl">
                                        <p:cTn id="13" dur="500" fill="hold"/>
                                        <p:tgtEl>
                                          <p:spTgt spid="254"/>
                                        </p:tgtEl>
                                        <p:attrNameLst>
                                          <p:attrName>ppt_x</p:attrName>
                                        </p:attrNameLst>
                                      </p:cBhvr>
                                      <p:tavLst>
                                        <p:tav tm="0">
                                          <p:val>
                                            <p:strVal val="#ppt_x"/>
                                          </p:val>
                                        </p:tav>
                                        <p:tav tm="100000">
                                          <p:val>
                                            <p:strVal val="#ppt_x"/>
                                          </p:val>
                                        </p:tav>
                                      </p:tavLst>
                                    </p:anim>
                                    <p:anim calcmode="lin" valueType="num">
                                      <p:cBhvr additive="repl">
                                        <p:cTn id="14" dur="500" fill="hold"/>
                                        <p:tgtEl>
                                          <p:spTgt spid="254"/>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53"/>
                                        </p:tgtEl>
                                        <p:attrNameLst>
                                          <p:attrName>style.visibility</p:attrName>
                                        </p:attrNameLst>
                                      </p:cBhvr>
                                      <p:to>
                                        <p:strVal val="visible"/>
                                      </p:to>
                                    </p:set>
                                    <p:anim calcmode="lin" valueType="num">
                                      <p:cBhvr additive="repl">
                                        <p:cTn id="17" dur="500" fill="hold"/>
                                        <p:tgtEl>
                                          <p:spTgt spid="253"/>
                                        </p:tgtEl>
                                        <p:attrNameLst>
                                          <p:attrName>ppt_x</p:attrName>
                                        </p:attrNameLst>
                                      </p:cBhvr>
                                      <p:tavLst>
                                        <p:tav tm="0">
                                          <p:val>
                                            <p:strVal val="#ppt_x"/>
                                          </p:val>
                                        </p:tav>
                                        <p:tav tm="100000">
                                          <p:val>
                                            <p:strVal val="#ppt_x"/>
                                          </p:val>
                                        </p:tav>
                                      </p:tavLst>
                                    </p:anim>
                                    <p:anim calcmode="lin" valueType="num">
                                      <p:cBhvr additive="repl">
                                        <p:cTn id="18" dur="500" fill="hold"/>
                                        <p:tgtEl>
                                          <p:spTgt spid="253"/>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nodeType="afterEffect">
                                  <p:stCondLst>
                                    <p:cond delay="0"/>
                                  </p:stCondLst>
                                  <p:childTnLst>
                                    <p:set>
                                      <p:cBhvr>
                                        <p:cTn id="21" dur="1" fill="hold">
                                          <p:stCondLst>
                                            <p:cond delay="0"/>
                                          </p:stCondLst>
                                        </p:cTn>
                                        <p:tgtEl>
                                          <p:spTgt spid="255"/>
                                        </p:tgtEl>
                                        <p:attrNameLst>
                                          <p:attrName>style.visibility</p:attrName>
                                        </p:attrNameLst>
                                      </p:cBhvr>
                                      <p:to>
                                        <p:strVal val="visible"/>
                                      </p:to>
                                    </p:set>
                                    <p:anim calcmode="lin" valueType="num">
                                      <p:cBhvr additive="repl">
                                        <p:cTn id="22" dur="500" fill="hold"/>
                                        <p:tgtEl>
                                          <p:spTgt spid="255"/>
                                        </p:tgtEl>
                                        <p:attrNameLst>
                                          <p:attrName>ppt_x</p:attrName>
                                        </p:attrNameLst>
                                      </p:cBhvr>
                                      <p:tavLst>
                                        <p:tav tm="0">
                                          <p:val>
                                            <p:strVal val="#ppt_x"/>
                                          </p:val>
                                        </p:tav>
                                        <p:tav tm="100000">
                                          <p:val>
                                            <p:strVal val="#ppt_x"/>
                                          </p:val>
                                        </p:tav>
                                      </p:tavLst>
                                    </p:anim>
                                    <p:anim calcmode="lin" valueType="num">
                                      <p:cBhvr additive="repl">
                                        <p:cTn id="23" dur="500" fill="hold"/>
                                        <p:tgtEl>
                                          <p:spTgt spid="25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56"/>
                                        </p:tgtEl>
                                        <p:attrNameLst>
                                          <p:attrName>style.visibility</p:attrName>
                                        </p:attrNameLst>
                                      </p:cBhvr>
                                      <p:to>
                                        <p:strVal val="visible"/>
                                      </p:to>
                                    </p:set>
                                    <p:anim calcmode="lin" valueType="num">
                                      <p:cBhvr additive="repl">
                                        <p:cTn id="28" dur="500" fill="hold"/>
                                        <p:tgtEl>
                                          <p:spTgt spid="256"/>
                                        </p:tgtEl>
                                        <p:attrNameLst>
                                          <p:attrName>ppt_x</p:attrName>
                                        </p:attrNameLst>
                                      </p:cBhvr>
                                      <p:tavLst>
                                        <p:tav tm="0">
                                          <p:val>
                                            <p:strVal val="#ppt_x"/>
                                          </p:val>
                                        </p:tav>
                                        <p:tav tm="100000">
                                          <p:val>
                                            <p:strVal val="#ppt_x"/>
                                          </p:val>
                                        </p:tav>
                                      </p:tavLst>
                                    </p:anim>
                                    <p:anim calcmode="lin" valueType="num">
                                      <p:cBhvr additive="repl">
                                        <p:cTn id="29" dur="500" fill="hold"/>
                                        <p:tgtEl>
                                          <p:spTgt spid="25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57"/>
                                        </p:tgtEl>
                                        <p:attrNameLst>
                                          <p:attrName>style.visibility</p:attrName>
                                        </p:attrNameLst>
                                      </p:cBhvr>
                                      <p:to>
                                        <p:strVal val="visible"/>
                                      </p:to>
                                    </p:set>
                                    <p:anim calcmode="lin" valueType="num">
                                      <p:cBhvr additive="repl">
                                        <p:cTn id="32" dur="500" fill="hold"/>
                                        <p:tgtEl>
                                          <p:spTgt spid="257"/>
                                        </p:tgtEl>
                                        <p:attrNameLst>
                                          <p:attrName>ppt_x</p:attrName>
                                        </p:attrNameLst>
                                      </p:cBhvr>
                                      <p:tavLst>
                                        <p:tav tm="0">
                                          <p:val>
                                            <p:strVal val="#ppt_x"/>
                                          </p:val>
                                        </p:tav>
                                        <p:tav tm="100000">
                                          <p:val>
                                            <p:strVal val="#ppt_x"/>
                                          </p:val>
                                        </p:tav>
                                      </p:tavLst>
                                    </p:anim>
                                    <p:anim calcmode="lin" valueType="num">
                                      <p:cBhvr additive="repl">
                                        <p:cTn id="33" dur="500" fill="hold"/>
                                        <p:tgtEl>
                                          <p:spTgt spid="2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CustomShape 1"/>
          <p:cNvSpPr/>
          <p:nvPr/>
        </p:nvSpPr>
        <p:spPr>
          <a:xfrm>
            <a:off x="80447" y="1434600"/>
            <a:ext cx="8963192" cy="507685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b="0" strike="noStrike" spc="-1" dirty="0">
                <a:solidFill>
                  <a:srgbClr val="000000"/>
                </a:solidFill>
                <a:latin typeface="Times New Roman"/>
              </a:rPr>
              <a:t>Chapters 4 and 20 Koller and Friedman:</a:t>
            </a:r>
            <a:endParaRPr lang="en-US" b="0" strike="noStrike" spc="-1" dirty="0">
              <a:latin typeface="Arial"/>
            </a:endParaRPr>
          </a:p>
          <a:p>
            <a:pPr>
              <a:lnSpc>
                <a:spcPct val="100000"/>
              </a:lnSpc>
            </a:pPr>
            <a:r>
              <a:rPr lang="en-US" b="0" strike="noStrike" spc="-1" dirty="0">
                <a:latin typeface="Times New Roman" panose="02020603050405020304" pitchFamily="18" charset="0"/>
                <a:cs typeface="Times New Roman" panose="02020603050405020304" pitchFamily="18" charset="0"/>
              </a:rPr>
              <a:t>Probabilistic Graphical Models: Principles and Techniques</a:t>
            </a:r>
          </a:p>
          <a:p>
            <a:pPr>
              <a:lnSpc>
                <a:spcPct val="100000"/>
              </a:lnSpc>
            </a:pPr>
            <a:endParaRPr lang="en-US" b="0" strike="noStrike" spc="-1" dirty="0">
              <a:latin typeface="Arial"/>
            </a:endParaRPr>
          </a:p>
          <a:p>
            <a:pPr>
              <a:lnSpc>
                <a:spcPct val="100000"/>
              </a:lnSpc>
            </a:pPr>
            <a:r>
              <a:rPr lang="en-US" b="0" strike="noStrike" spc="-1" dirty="0">
                <a:solidFill>
                  <a:srgbClr val="000000"/>
                </a:solidFill>
                <a:latin typeface="Times New Roman"/>
              </a:rPr>
              <a:t>Gould Notes:</a:t>
            </a:r>
            <a:endParaRPr lang="en-US" b="0" strike="noStrike" spc="-1" dirty="0">
              <a:latin typeface="Arial"/>
            </a:endParaRPr>
          </a:p>
          <a:p>
            <a:pPr>
              <a:lnSpc>
                <a:spcPct val="100000"/>
              </a:lnSpc>
            </a:pPr>
            <a:r>
              <a:rPr lang="en-US" b="0" u="sng" strike="noStrike" spc="-1" dirty="0">
                <a:solidFill>
                  <a:srgbClr val="0000FF"/>
                </a:solidFill>
                <a:uFillTx/>
                <a:latin typeface="Calibri"/>
                <a:hlinkClick r:id="rId2"/>
              </a:rPr>
              <a:t>https://users.cecs.anu.edu.au/~sgould/papers/part1-MLSS-2011.pdf</a:t>
            </a:r>
            <a:endParaRPr lang="en-US" b="0" strike="noStrike" spc="-1" dirty="0">
              <a:latin typeface="Arial"/>
            </a:endParaRPr>
          </a:p>
          <a:p>
            <a:pPr>
              <a:lnSpc>
                <a:spcPct val="100000"/>
              </a:lnSpc>
            </a:pPr>
            <a:endParaRPr lang="en-US" b="0" strike="noStrike" spc="-1" dirty="0">
              <a:latin typeface="Arial"/>
            </a:endParaRPr>
          </a:p>
          <a:p>
            <a:pPr>
              <a:lnSpc>
                <a:spcPct val="100000"/>
              </a:lnSpc>
            </a:pPr>
            <a:r>
              <a:rPr lang="en-US" b="0" strike="noStrike" spc="-1" dirty="0">
                <a:solidFill>
                  <a:srgbClr val="000000"/>
                </a:solidFill>
                <a:latin typeface="Times New Roman"/>
              </a:rPr>
              <a:t>**UGM (Schmidt):</a:t>
            </a:r>
            <a:endParaRPr lang="en-US" b="0" strike="noStrike" spc="-1" dirty="0">
              <a:latin typeface="Arial"/>
            </a:endParaRPr>
          </a:p>
          <a:p>
            <a:pPr>
              <a:lnSpc>
                <a:spcPct val="100000"/>
              </a:lnSpc>
            </a:pPr>
            <a:r>
              <a:rPr lang="en-US" b="0" u="sng" strike="noStrike" spc="-1" dirty="0">
                <a:solidFill>
                  <a:srgbClr val="0000FF"/>
                </a:solidFill>
                <a:uFillTx/>
                <a:latin typeface="Calibri"/>
                <a:hlinkClick r:id="rId3"/>
              </a:rPr>
              <a:t>https://www.cs.ubc.ca/~schmidtm/Software/UGM.html</a:t>
            </a:r>
            <a:endParaRPr lang="en-US" b="0" strike="noStrike" spc="-1" dirty="0">
              <a:latin typeface="Arial"/>
            </a:endParaRPr>
          </a:p>
          <a:p>
            <a:pPr>
              <a:lnSpc>
                <a:spcPct val="100000"/>
              </a:lnSpc>
            </a:pPr>
            <a:endParaRPr lang="en-US" b="0" strike="noStrike" spc="-1" dirty="0">
              <a:latin typeface="Arial"/>
            </a:endParaRPr>
          </a:p>
          <a:p>
            <a:pPr>
              <a:lnSpc>
                <a:spcPct val="100000"/>
              </a:lnSpc>
            </a:pPr>
            <a:r>
              <a:rPr lang="en-US" b="0" strike="noStrike" spc="-1" dirty="0">
                <a:solidFill>
                  <a:srgbClr val="000000"/>
                </a:solidFill>
                <a:latin typeface="Times New Roman"/>
              </a:rPr>
              <a:t>**CRF: Port of UGM for R (Wu)</a:t>
            </a:r>
            <a:endParaRPr lang="en-US" b="0" strike="noStrike" spc="-1" dirty="0">
              <a:latin typeface="Arial"/>
            </a:endParaRPr>
          </a:p>
          <a:p>
            <a:r>
              <a:rPr lang="en-US" dirty="0">
                <a:hlinkClick r:id="rId4"/>
              </a:rPr>
              <a:t>https://github.com/wulingyun/CRF</a:t>
            </a:r>
            <a:endParaRPr lang="en-US" dirty="0"/>
          </a:p>
          <a:p>
            <a:pPr>
              <a:lnSpc>
                <a:spcPct val="100000"/>
              </a:lnSpc>
            </a:pPr>
            <a:endParaRPr lang="en-US" b="0" strike="noStrike" spc="-1" dirty="0">
              <a:latin typeface="Arial"/>
            </a:endParaRPr>
          </a:p>
          <a:p>
            <a:pPr>
              <a:lnSpc>
                <a:spcPct val="100000"/>
              </a:lnSpc>
            </a:pPr>
            <a:r>
              <a:rPr lang="en-US" b="0" strike="noStrike" spc="-1" dirty="0">
                <a:solidFill>
                  <a:srgbClr val="000000"/>
                </a:solidFill>
                <a:latin typeface="Times New Roman"/>
              </a:rPr>
              <a:t>Murphy Chapter 19:</a:t>
            </a:r>
            <a:endParaRPr lang="en-US" b="0" strike="noStrike" spc="-1" dirty="0">
              <a:latin typeface="Arial"/>
            </a:endParaRPr>
          </a:p>
          <a:p>
            <a:pPr>
              <a:lnSpc>
                <a:spcPct val="100000"/>
              </a:lnSpc>
            </a:pPr>
            <a:r>
              <a:rPr lang="en-US" b="0" u="sng" strike="noStrike" spc="-1" dirty="0">
                <a:solidFill>
                  <a:srgbClr val="0000FF"/>
                </a:solidFill>
                <a:uFillTx/>
                <a:latin typeface="Calibri"/>
                <a:hlinkClick r:id="rId5"/>
              </a:rPr>
              <a:t>https://www.cs.ubc.ca/~murphyk/MLbook/pml-print3-ch19.pdf</a:t>
            </a:r>
            <a:endParaRPr lang="en-US" b="0" u="sng" strike="noStrike" spc="-1" dirty="0">
              <a:solidFill>
                <a:srgbClr val="0000FF"/>
              </a:solidFill>
              <a:uFillTx/>
              <a:latin typeface="Calibri"/>
            </a:endParaRPr>
          </a:p>
          <a:p>
            <a:pPr>
              <a:lnSpc>
                <a:spcPct val="100000"/>
              </a:lnSpc>
            </a:pPr>
            <a:endParaRPr lang="en-US" u="sng" spc="-1" dirty="0">
              <a:solidFill>
                <a:srgbClr val="0000FF"/>
              </a:solidFill>
              <a:latin typeface="Calibri"/>
            </a:endParaRPr>
          </a:p>
          <a:p>
            <a:r>
              <a:rPr lang="en-US" dirty="0" err="1">
                <a:latin typeface="Times New Roman" panose="02020603050405020304" pitchFamily="18" charset="0"/>
                <a:cs typeface="Times New Roman" panose="02020603050405020304" pitchFamily="18" charset="0"/>
              </a:rPr>
              <a:t>Kschischang</a:t>
            </a:r>
            <a:r>
              <a:rPr lang="en-US" dirty="0">
                <a:latin typeface="Times New Roman" panose="02020603050405020304" pitchFamily="18" charset="0"/>
                <a:cs typeface="Times New Roman" panose="02020603050405020304" pitchFamily="18" charset="0"/>
              </a:rPr>
              <a:t> et al.</a:t>
            </a:r>
            <a:r>
              <a:rPr lang="en-US" spc="-1" dirty="0">
                <a:solidFill>
                  <a:srgbClr val="000000"/>
                </a:solidFill>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hlinkClick r:id="rId6"/>
              </a:rPr>
              <a:t>Factor Graphs and the Sum-Product Algorithm</a:t>
            </a:r>
            <a:r>
              <a:rPr lang="en-US" dirty="0">
                <a:latin typeface="Times New Roman" panose="02020603050405020304" pitchFamily="18" charset="0"/>
                <a:cs typeface="Times New Roman" panose="02020603050405020304" pitchFamily="18" charset="0"/>
              </a:rPr>
              <a:t>, IEEE Transactions on Information Theory Volume: 47, Issue: 2, pp 498-519, 2001</a:t>
            </a:r>
          </a:p>
        </p:txBody>
      </p:sp>
      <p:sp>
        <p:nvSpPr>
          <p:cNvPr id="89" name="CustomShape 2"/>
          <p:cNvSpPr/>
          <p:nvPr/>
        </p:nvSpPr>
        <p:spPr>
          <a:xfrm>
            <a:off x="428760" y="302462"/>
            <a:ext cx="8487720" cy="94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800" b="0" strike="noStrike" spc="-1" dirty="0">
                <a:solidFill>
                  <a:srgbClr val="000000"/>
                </a:solidFill>
                <a:latin typeface="Times New Roman"/>
              </a:rPr>
              <a:t>Great </a:t>
            </a:r>
            <a:r>
              <a:rPr lang="en-US" sz="2800" spc="-1" dirty="0">
                <a:solidFill>
                  <a:srgbClr val="000000"/>
                </a:solidFill>
                <a:latin typeface="Times New Roman"/>
              </a:rPr>
              <a:t>b</a:t>
            </a:r>
            <a:r>
              <a:rPr lang="en-US" sz="2800" b="0" strike="noStrike" spc="-1" dirty="0">
                <a:solidFill>
                  <a:srgbClr val="000000"/>
                </a:solidFill>
                <a:latin typeface="Times New Roman"/>
              </a:rPr>
              <a:t>ackground </a:t>
            </a:r>
            <a:r>
              <a:rPr lang="en-US" sz="2800" spc="-1" dirty="0">
                <a:solidFill>
                  <a:srgbClr val="000000"/>
                </a:solidFill>
                <a:latin typeface="Times New Roman"/>
              </a:rPr>
              <a:t>m</a:t>
            </a:r>
            <a:r>
              <a:rPr lang="en-US" sz="2800" b="0" strike="noStrike" spc="-1" dirty="0">
                <a:solidFill>
                  <a:srgbClr val="000000"/>
                </a:solidFill>
                <a:latin typeface="Times New Roman"/>
              </a:rPr>
              <a:t>aterial for Markov Random Fields from which the Notes below are derived: </a:t>
            </a:r>
            <a:endParaRPr lang="en-US" sz="2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AE91FC3F-5B2B-CF8C-308D-AF6D29AC4556}"/>
              </a:ext>
            </a:extLst>
          </p:cNvPr>
          <p:cNvSpPr/>
          <p:nvPr/>
        </p:nvSpPr>
        <p:spPr>
          <a:xfrm>
            <a:off x="763200" y="2929957"/>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    is called the edge </a:t>
            </a:r>
            <a:r>
              <a:rPr lang="en-US" sz="2200" b="0" i="1" strike="noStrike" spc="-1" dirty="0" err="1">
                <a:solidFill>
                  <a:srgbClr val="000000"/>
                </a:solidFill>
                <a:latin typeface="Times New Roman"/>
              </a:rPr>
              <a:t>ij</a:t>
            </a:r>
            <a:r>
              <a:rPr lang="en-US" sz="2200" b="0" strike="noStrike" spc="-1" dirty="0">
                <a:solidFill>
                  <a:srgbClr val="000000"/>
                </a:solidFill>
                <a:latin typeface="Times New Roman"/>
              </a:rPr>
              <a:t> weight matrix:</a:t>
            </a:r>
            <a:endParaRPr lang="en-US" sz="2200" b="0" strike="noStrike" spc="-1" dirty="0">
              <a:latin typeface="Arial"/>
            </a:endParaRPr>
          </a:p>
        </p:txBody>
      </p:sp>
      <p:pic>
        <p:nvPicPr>
          <p:cNvPr id="3" name="Picture 6">
            <a:extLst>
              <a:ext uri="{FF2B5EF4-FFF2-40B4-BE49-F238E27FC236}">
                <a16:creationId xmlns:a16="http://schemas.microsoft.com/office/drawing/2014/main" id="{6CE1C19B-A0B7-6304-6451-25FD74E22FCF}"/>
              </a:ext>
            </a:extLst>
          </p:cNvPr>
          <p:cNvPicPr/>
          <p:nvPr/>
        </p:nvPicPr>
        <p:blipFill>
          <a:blip r:embed="rId2"/>
          <a:stretch/>
        </p:blipFill>
        <p:spPr>
          <a:xfrm>
            <a:off x="2793240" y="1787040"/>
            <a:ext cx="5146560" cy="401040"/>
          </a:xfrm>
          <a:prstGeom prst="rect">
            <a:avLst/>
          </a:prstGeom>
          <a:ln>
            <a:noFill/>
          </a:ln>
        </p:spPr>
      </p:pic>
      <p:sp>
        <p:nvSpPr>
          <p:cNvPr id="4" name="CustomShape 3">
            <a:extLst>
              <a:ext uri="{FF2B5EF4-FFF2-40B4-BE49-F238E27FC236}">
                <a16:creationId xmlns:a16="http://schemas.microsoft.com/office/drawing/2014/main" id="{28297416-29D3-D76A-80E8-BDAD8CD6758E}"/>
              </a:ext>
            </a:extLst>
          </p:cNvPr>
          <p:cNvSpPr/>
          <p:nvPr/>
        </p:nvSpPr>
        <p:spPr>
          <a:xfrm>
            <a:off x="763200" y="1804320"/>
            <a:ext cx="1485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Times New Roman"/>
              </a:rPr>
              <a:t>edge energies</a:t>
            </a:r>
            <a:endParaRPr lang="en-US" sz="1800" b="0" strike="noStrike" spc="-1">
              <a:latin typeface="Arial"/>
            </a:endParaRPr>
          </a:p>
        </p:txBody>
      </p:sp>
      <p:sp>
        <p:nvSpPr>
          <p:cNvPr id="5" name="CustomShape 4">
            <a:extLst>
              <a:ext uri="{FF2B5EF4-FFF2-40B4-BE49-F238E27FC236}">
                <a16:creationId xmlns:a16="http://schemas.microsoft.com/office/drawing/2014/main" id="{9B2C7952-8790-A1A9-5492-7F3EDEDB611A}"/>
              </a:ext>
            </a:extLst>
          </p:cNvPr>
          <p:cNvSpPr/>
          <p:nvPr/>
        </p:nvSpPr>
        <p:spPr>
          <a:xfrm>
            <a:off x="731160" y="47448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Using feature functions</a:t>
            </a:r>
            <a:r>
              <a:rPr lang="en-US" sz="2200" b="0" strike="noStrike" spc="-1" baseline="30000" dirty="0">
                <a:solidFill>
                  <a:srgbClr val="000000"/>
                </a:solidFill>
                <a:latin typeface="Times New Roman"/>
              </a:rPr>
              <a:t>*</a:t>
            </a:r>
            <a:r>
              <a:rPr lang="en-US" sz="2200" b="0" strike="noStrike" spc="-1" dirty="0">
                <a:solidFill>
                  <a:srgbClr val="000000"/>
                </a:solidFill>
                <a:latin typeface="Times New Roman"/>
              </a:rPr>
              <a:t>, we can write node and edge energies in convenient matrix-vector form(s):</a:t>
            </a:r>
            <a:endParaRPr lang="en-US" sz="2200" b="0" strike="noStrike" spc="-1" dirty="0">
              <a:latin typeface="Arial"/>
            </a:endParaRPr>
          </a:p>
        </p:txBody>
      </p:sp>
      <p:pic>
        <p:nvPicPr>
          <p:cNvPr id="6" name="Picture 2">
            <a:extLst>
              <a:ext uri="{FF2B5EF4-FFF2-40B4-BE49-F238E27FC236}">
                <a16:creationId xmlns:a16="http://schemas.microsoft.com/office/drawing/2014/main" id="{2FDF215B-79EE-9C46-14C5-67AF83067F3E}"/>
              </a:ext>
            </a:extLst>
          </p:cNvPr>
          <p:cNvPicPr/>
          <p:nvPr/>
        </p:nvPicPr>
        <p:blipFill>
          <a:blip r:embed="rId3"/>
          <a:stretch/>
        </p:blipFill>
        <p:spPr>
          <a:xfrm>
            <a:off x="1040400" y="3104197"/>
            <a:ext cx="381600" cy="214560"/>
          </a:xfrm>
          <a:prstGeom prst="rect">
            <a:avLst/>
          </a:prstGeom>
          <a:ln>
            <a:noFill/>
          </a:ln>
        </p:spPr>
      </p:pic>
      <p:pic>
        <p:nvPicPr>
          <p:cNvPr id="7" name="Picture 6">
            <a:extLst>
              <a:ext uri="{FF2B5EF4-FFF2-40B4-BE49-F238E27FC236}">
                <a16:creationId xmlns:a16="http://schemas.microsoft.com/office/drawing/2014/main" id="{D0988FB8-70C1-E828-5A2F-4CAC1623DCE7}"/>
              </a:ext>
            </a:extLst>
          </p:cNvPr>
          <p:cNvPicPr>
            <a:picLocks noChangeAspect="1"/>
          </p:cNvPicPr>
          <p:nvPr/>
        </p:nvPicPr>
        <p:blipFill>
          <a:blip r:embed="rId4"/>
          <a:stretch>
            <a:fillRect/>
          </a:stretch>
        </p:blipFill>
        <p:spPr>
          <a:xfrm>
            <a:off x="5541819" y="2427962"/>
            <a:ext cx="3159796" cy="1477602"/>
          </a:xfrm>
          <a:prstGeom prst="rect">
            <a:avLst/>
          </a:prstGeom>
        </p:spPr>
      </p:pic>
      <p:sp>
        <p:nvSpPr>
          <p:cNvPr id="8" name="Left Brace 7">
            <a:extLst>
              <a:ext uri="{FF2B5EF4-FFF2-40B4-BE49-F238E27FC236}">
                <a16:creationId xmlns:a16="http://schemas.microsoft.com/office/drawing/2014/main" id="{E4087017-6202-6928-271D-E072C85455DD}"/>
              </a:ext>
            </a:extLst>
          </p:cNvPr>
          <p:cNvSpPr/>
          <p:nvPr/>
        </p:nvSpPr>
        <p:spPr>
          <a:xfrm rot="16200000">
            <a:off x="7162827" y="3025774"/>
            <a:ext cx="714420" cy="24185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FE81E8C1-310B-F692-E385-D00E0A27A338}"/>
              </a:ext>
            </a:extLst>
          </p:cNvPr>
          <p:cNvSpPr txBox="1"/>
          <p:nvPr/>
        </p:nvSpPr>
        <p:spPr>
          <a:xfrm>
            <a:off x="1673491" y="4518152"/>
            <a:ext cx="764824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Rectangular if number of node states for node </a:t>
            </a:r>
            <a:r>
              <a:rPr lang="en-US" i="1"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is not the same as node </a:t>
            </a:r>
            <a:r>
              <a:rPr lang="en-US" i="1" dirty="0">
                <a:latin typeface="Times New Roman" panose="02020603050405020304" pitchFamily="18" charset="0"/>
                <a:cs typeface="Times New Roman" panose="02020603050405020304" pitchFamily="18" charset="0"/>
              </a:rPr>
              <a:t>j</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m≠n</a:t>
            </a:r>
            <a:r>
              <a:rPr lang="en-US" dirty="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9E58D46F-0754-6BDD-492C-86FA64DDE224}"/>
              </a:ext>
            </a:extLst>
          </p:cNvPr>
          <p:cNvSpPr txBox="1"/>
          <p:nvPr/>
        </p:nvSpPr>
        <p:spPr>
          <a:xfrm>
            <a:off x="1673491" y="4887484"/>
            <a:ext cx="69440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Square if number of node states for node </a:t>
            </a:r>
            <a:r>
              <a:rPr lang="en-US" i="1"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is the same as node </a:t>
            </a:r>
            <a:r>
              <a:rPr lang="en-US" i="1" dirty="0">
                <a:latin typeface="Times New Roman" panose="02020603050405020304" pitchFamily="18" charset="0"/>
                <a:cs typeface="Times New Roman" panose="02020603050405020304" pitchFamily="18" charset="0"/>
              </a:rPr>
              <a:t>j</a:t>
            </a:r>
            <a:r>
              <a:rPr lang="en-US" dirty="0">
                <a:latin typeface="Times New Roman" panose="02020603050405020304" pitchFamily="18" charset="0"/>
                <a:cs typeface="Times New Roman" panose="02020603050405020304" pitchFamily="18" charset="0"/>
              </a:rPr>
              <a:t> (m</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n)</a:t>
            </a:r>
          </a:p>
        </p:txBody>
      </p:sp>
      <p:sp>
        <p:nvSpPr>
          <p:cNvPr id="11" name="TextBox 10">
            <a:extLst>
              <a:ext uri="{FF2B5EF4-FFF2-40B4-BE49-F238E27FC236}">
                <a16:creationId xmlns:a16="http://schemas.microsoft.com/office/drawing/2014/main" id="{ECD937D8-0041-8B84-DC97-F48407B26EDB}"/>
              </a:ext>
            </a:extLst>
          </p:cNvPr>
          <p:cNvSpPr txBox="1"/>
          <p:nvPr/>
        </p:nvSpPr>
        <p:spPr>
          <a:xfrm>
            <a:off x="1223712" y="3794826"/>
            <a:ext cx="4733743"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node state spaces of each node need not be the same:</a:t>
            </a:r>
          </a:p>
        </p:txBody>
      </p:sp>
      <p:sp>
        <p:nvSpPr>
          <p:cNvPr id="12" name="CustomShape 2">
            <a:extLst>
              <a:ext uri="{FF2B5EF4-FFF2-40B4-BE49-F238E27FC236}">
                <a16:creationId xmlns:a16="http://schemas.microsoft.com/office/drawing/2014/main" id="{43EA72F5-260F-F3AA-C787-28FFD3AD7BB6}"/>
              </a:ext>
            </a:extLst>
          </p:cNvPr>
          <p:cNvSpPr/>
          <p:nvPr/>
        </p:nvSpPr>
        <p:spPr>
          <a:xfrm>
            <a:off x="817758" y="551723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If </a:t>
            </a:r>
            <a:r>
              <a:rPr lang="en-US" sz="2200" b="1" strike="noStrike" spc="-1" dirty="0">
                <a:solidFill>
                  <a:srgbClr val="000000"/>
                </a:solidFill>
                <a:latin typeface="Times New Roman"/>
              </a:rPr>
              <a:t>w</a:t>
            </a:r>
            <a:r>
              <a:rPr lang="en-US" sz="2200" b="0" strike="noStrike" spc="-1" dirty="0">
                <a:solidFill>
                  <a:srgbClr val="000000"/>
                </a:solidFill>
                <a:latin typeface="Times New Roman"/>
              </a:rPr>
              <a:t> for each node state space is </a:t>
            </a:r>
            <a:r>
              <a:rPr lang="en-US" sz="2200" b="1" strike="noStrike" spc="-1" dirty="0">
                <a:solidFill>
                  <a:srgbClr val="000000"/>
                </a:solidFill>
                <a:latin typeface="Times New Roman"/>
              </a:rPr>
              <a:t>1 </a:t>
            </a:r>
            <a:r>
              <a:rPr lang="en-US" sz="2200" b="0" strike="noStrike" spc="-1" dirty="0">
                <a:solidFill>
                  <a:srgbClr val="000000"/>
                </a:solidFill>
                <a:latin typeface="Times New Roman"/>
              </a:rPr>
              <a:t>then        has entries numerically equivalent to edge </a:t>
            </a:r>
            <a:r>
              <a:rPr lang="en-US" sz="2200" b="0" i="1" strike="noStrike" spc="-1" dirty="0" err="1">
                <a:solidFill>
                  <a:srgbClr val="000000"/>
                </a:solidFill>
                <a:latin typeface="Times New Roman"/>
              </a:rPr>
              <a:t>ij</a:t>
            </a:r>
            <a:r>
              <a:rPr lang="en-US" sz="2200" b="0" strike="noStrike" spc="-1" dirty="0">
                <a:solidFill>
                  <a:srgbClr val="000000"/>
                </a:solidFill>
                <a:latin typeface="Times New Roman"/>
              </a:rPr>
              <a:t> energies</a:t>
            </a:r>
            <a:endParaRPr lang="en-US" sz="2200" b="0" strike="noStrike" spc="-1" dirty="0">
              <a:latin typeface="Arial"/>
            </a:endParaRPr>
          </a:p>
        </p:txBody>
      </p:sp>
      <p:sp>
        <p:nvSpPr>
          <p:cNvPr id="14" name="CustomShape 7">
            <a:extLst>
              <a:ext uri="{FF2B5EF4-FFF2-40B4-BE49-F238E27FC236}">
                <a16:creationId xmlns:a16="http://schemas.microsoft.com/office/drawing/2014/main" id="{0DA8E183-A7B0-E8F1-F376-2495B27607C7}"/>
              </a:ext>
            </a:extLst>
          </p:cNvPr>
          <p:cNvSpPr/>
          <p:nvPr/>
        </p:nvSpPr>
        <p:spPr>
          <a:xfrm>
            <a:off x="0" y="6566028"/>
            <a:ext cx="6992669" cy="3646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nSpc>
                <a:spcPct val="100000"/>
              </a:lnSpc>
              <a:spcBef>
                <a:spcPts val="360"/>
              </a:spcBef>
            </a:pPr>
            <a:r>
              <a:rPr lang="en-US" sz="1200" b="0" strike="noStrike" spc="-1" baseline="30000" dirty="0">
                <a:solidFill>
                  <a:srgbClr val="000000"/>
                </a:solidFill>
                <a:latin typeface="Times New Roman"/>
              </a:rPr>
              <a:t>*</a:t>
            </a:r>
            <a:r>
              <a:rPr lang="en-US" sz="1200" b="0" strike="noStrike" spc="-1" dirty="0">
                <a:solidFill>
                  <a:srgbClr val="000000"/>
                </a:solidFill>
                <a:latin typeface="Times New Roman"/>
              </a:rPr>
              <a:t>Feature functions play a role similar to spin-orbital one-body basis functions familiar from many-body theory.</a:t>
            </a:r>
            <a:endParaRPr lang="en-US" sz="1200" b="0" strike="noStrike" spc="-1" dirty="0">
              <a:latin typeface="Arial"/>
            </a:endParaRPr>
          </a:p>
        </p:txBody>
      </p:sp>
      <p:pic>
        <p:nvPicPr>
          <p:cNvPr id="15" name="Picture 2">
            <a:extLst>
              <a:ext uri="{FF2B5EF4-FFF2-40B4-BE49-F238E27FC236}">
                <a16:creationId xmlns:a16="http://schemas.microsoft.com/office/drawing/2014/main" id="{DD757F0B-9237-6522-1BEE-87B83DE9C8D5}"/>
              </a:ext>
            </a:extLst>
          </p:cNvPr>
          <p:cNvPicPr/>
          <p:nvPr/>
        </p:nvPicPr>
        <p:blipFill>
          <a:blip r:embed="rId3"/>
          <a:stretch/>
        </p:blipFill>
        <p:spPr>
          <a:xfrm>
            <a:off x="5695534" y="5681147"/>
            <a:ext cx="381600" cy="214560"/>
          </a:xfrm>
          <a:prstGeom prst="rect">
            <a:avLst/>
          </a:prstGeom>
          <a:ln>
            <a:noFill/>
          </a:ln>
        </p:spPr>
      </p:pic>
    </p:spTree>
    <p:extLst>
      <p:ext uri="{BB962C8B-B14F-4D97-AF65-F5344CB8AC3E}">
        <p14:creationId xmlns:p14="http://schemas.microsoft.com/office/powerpoint/2010/main" val="2973806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ustomShape 1"/>
          <p:cNvSpPr/>
          <p:nvPr/>
        </p:nvSpPr>
        <p:spPr>
          <a:xfrm>
            <a:off x="284814" y="242666"/>
            <a:ext cx="8746505" cy="1420517"/>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79"/>
              </a:spcBef>
              <a:buClr>
                <a:srgbClr val="000000"/>
              </a:buClr>
              <a:buFont typeface="Arial"/>
              <a:buChar char="•"/>
            </a:pPr>
            <a:r>
              <a:rPr lang="en-US" sz="2400" b="0" strike="noStrike" spc="-1" dirty="0">
                <a:solidFill>
                  <a:srgbClr val="000000"/>
                </a:solidFill>
                <a:latin typeface="Times New Roman"/>
              </a:rPr>
              <a:t>A concrete illustration of this notation for models considered with only 2 states at each node (i.e. </a:t>
            </a:r>
            <a:r>
              <a:rPr lang="en-US" sz="2400" b="0" strike="noStrike" spc="-1" dirty="0" err="1">
                <a:solidFill>
                  <a:srgbClr val="000000"/>
                </a:solidFill>
                <a:latin typeface="Times New Roman"/>
              </a:rPr>
              <a:t>Ising</a:t>
            </a:r>
            <a:r>
              <a:rPr lang="en-US" sz="2400" b="0" strike="noStrike" spc="-1" dirty="0">
                <a:solidFill>
                  <a:srgbClr val="000000"/>
                </a:solidFill>
                <a:latin typeface="Times New Roman"/>
              </a:rPr>
              <a:t>-like) and each state </a:t>
            </a:r>
            <a:r>
              <a:rPr lang="en-US" sz="2400" spc="-1" dirty="0">
                <a:solidFill>
                  <a:srgbClr val="000000"/>
                </a:solidFill>
                <a:latin typeface="Times New Roman"/>
              </a:rPr>
              <a:t>having</a:t>
            </a:r>
            <a:r>
              <a:rPr lang="en-US" sz="2400" b="0" strike="noStrike" spc="-1" dirty="0">
                <a:solidFill>
                  <a:srgbClr val="000000"/>
                </a:solidFill>
                <a:latin typeface="Times New Roman"/>
              </a:rPr>
              <a:t> weight 1 is:</a:t>
            </a:r>
            <a:endParaRPr lang="en-US" sz="2400" b="0" strike="noStrike" spc="-1" dirty="0">
              <a:latin typeface="Arial"/>
            </a:endParaRPr>
          </a:p>
        </p:txBody>
      </p:sp>
      <p:pic>
        <p:nvPicPr>
          <p:cNvPr id="268" name="Picture 7"/>
          <p:cNvPicPr/>
          <p:nvPr/>
        </p:nvPicPr>
        <p:blipFill>
          <a:blip r:embed="rId2"/>
          <a:stretch/>
        </p:blipFill>
        <p:spPr>
          <a:xfrm>
            <a:off x="2467980" y="1637803"/>
            <a:ext cx="4298760" cy="332280"/>
          </a:xfrm>
          <a:prstGeom prst="rect">
            <a:avLst/>
          </a:prstGeom>
          <a:ln>
            <a:noFill/>
          </a:ln>
        </p:spPr>
      </p:pic>
      <p:sp>
        <p:nvSpPr>
          <p:cNvPr id="269" name="CustomShape 2"/>
          <p:cNvSpPr/>
          <p:nvPr/>
        </p:nvSpPr>
        <p:spPr>
          <a:xfrm>
            <a:off x="704160" y="2303668"/>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Thus, the node and edge weights are:</a:t>
            </a:r>
            <a:endParaRPr lang="en-US" sz="2200" b="0" strike="noStrike" spc="-1" dirty="0">
              <a:latin typeface="Arial"/>
            </a:endParaRPr>
          </a:p>
        </p:txBody>
      </p:sp>
      <p:pic>
        <p:nvPicPr>
          <p:cNvPr id="270" name="Picture 3"/>
          <p:cNvPicPr/>
          <p:nvPr/>
        </p:nvPicPr>
        <p:blipFill>
          <a:blip r:embed="rId3"/>
          <a:stretch/>
        </p:blipFill>
        <p:spPr>
          <a:xfrm>
            <a:off x="2131560" y="2995948"/>
            <a:ext cx="1344600" cy="764640"/>
          </a:xfrm>
          <a:prstGeom prst="rect">
            <a:avLst/>
          </a:prstGeom>
          <a:ln>
            <a:noFill/>
          </a:ln>
        </p:spPr>
      </p:pic>
      <p:pic>
        <p:nvPicPr>
          <p:cNvPr id="271" name="Picture 4"/>
          <p:cNvPicPr/>
          <p:nvPr/>
        </p:nvPicPr>
        <p:blipFill>
          <a:blip r:embed="rId4"/>
          <a:stretch/>
        </p:blipFill>
        <p:spPr>
          <a:xfrm>
            <a:off x="4707360" y="2961028"/>
            <a:ext cx="2843280" cy="800280"/>
          </a:xfrm>
          <a:prstGeom prst="rect">
            <a:avLst/>
          </a:prstGeom>
          <a:ln>
            <a:noFill/>
          </a:ln>
        </p:spPr>
      </p:pic>
      <p:sp>
        <p:nvSpPr>
          <p:cNvPr id="272" name="CustomShape 3"/>
          <p:cNvSpPr/>
          <p:nvPr/>
        </p:nvSpPr>
        <p:spPr>
          <a:xfrm>
            <a:off x="704160" y="4059388"/>
            <a:ext cx="7799760" cy="504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The corresponding node and edge energies in table form are:</a:t>
            </a:r>
            <a:endParaRPr lang="en-US" sz="2200" b="0" strike="noStrike" spc="-1">
              <a:latin typeface="Arial"/>
            </a:endParaRPr>
          </a:p>
        </p:txBody>
      </p:sp>
      <p:pic>
        <p:nvPicPr>
          <p:cNvPr id="273" name="Picture 10"/>
          <p:cNvPicPr/>
          <p:nvPr/>
        </p:nvPicPr>
        <p:blipFill>
          <a:blip r:embed="rId5"/>
          <a:stretch/>
        </p:blipFill>
        <p:spPr>
          <a:xfrm>
            <a:off x="2946960" y="4677148"/>
            <a:ext cx="3340800" cy="667800"/>
          </a:xfrm>
          <a:prstGeom prst="rect">
            <a:avLst/>
          </a:prstGeom>
          <a:ln>
            <a:noFill/>
          </a:ln>
        </p:spPr>
      </p:pic>
      <p:pic>
        <p:nvPicPr>
          <p:cNvPr id="274" name="Picture 13"/>
          <p:cNvPicPr/>
          <p:nvPr/>
        </p:nvPicPr>
        <p:blipFill>
          <a:blip r:embed="rId6"/>
          <a:stretch/>
        </p:blipFill>
        <p:spPr>
          <a:xfrm>
            <a:off x="135360" y="5585068"/>
            <a:ext cx="8895960" cy="6566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 calcmode="lin" valueType="num">
                                      <p:cBhvr additive="repl">
                                        <p:cTn id="7" dur="500" fill="hold"/>
                                        <p:tgtEl>
                                          <p:spTgt spid="269"/>
                                        </p:tgtEl>
                                        <p:attrNameLst>
                                          <p:attrName>ppt_x</p:attrName>
                                        </p:attrNameLst>
                                      </p:cBhvr>
                                      <p:tavLst>
                                        <p:tav tm="0">
                                          <p:val>
                                            <p:strVal val="#ppt_x"/>
                                          </p:val>
                                        </p:tav>
                                        <p:tav tm="100000">
                                          <p:val>
                                            <p:strVal val="#ppt_x"/>
                                          </p:val>
                                        </p:tav>
                                      </p:tavLst>
                                    </p:anim>
                                    <p:anim calcmode="lin" valueType="num">
                                      <p:cBhvr additive="repl">
                                        <p:cTn id="8" dur="500" fill="hold"/>
                                        <p:tgtEl>
                                          <p:spTgt spid="26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0"/>
                                        </p:tgtEl>
                                        <p:attrNameLst>
                                          <p:attrName>style.visibility</p:attrName>
                                        </p:attrNameLst>
                                      </p:cBhvr>
                                      <p:to>
                                        <p:strVal val="visible"/>
                                      </p:to>
                                    </p:set>
                                    <p:anim calcmode="lin" valueType="num">
                                      <p:cBhvr additive="repl">
                                        <p:cTn id="11" dur="500" fill="hold"/>
                                        <p:tgtEl>
                                          <p:spTgt spid="270"/>
                                        </p:tgtEl>
                                        <p:attrNameLst>
                                          <p:attrName>ppt_x</p:attrName>
                                        </p:attrNameLst>
                                      </p:cBhvr>
                                      <p:tavLst>
                                        <p:tav tm="0">
                                          <p:val>
                                            <p:strVal val="#ppt_x"/>
                                          </p:val>
                                        </p:tav>
                                        <p:tav tm="100000">
                                          <p:val>
                                            <p:strVal val="#ppt_x"/>
                                          </p:val>
                                        </p:tav>
                                      </p:tavLst>
                                    </p:anim>
                                    <p:anim calcmode="lin" valueType="num">
                                      <p:cBhvr additive="repl">
                                        <p:cTn id="12" dur="500" fill="hold"/>
                                        <p:tgtEl>
                                          <p:spTgt spid="27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71"/>
                                        </p:tgtEl>
                                        <p:attrNameLst>
                                          <p:attrName>style.visibility</p:attrName>
                                        </p:attrNameLst>
                                      </p:cBhvr>
                                      <p:to>
                                        <p:strVal val="visible"/>
                                      </p:to>
                                    </p:set>
                                    <p:anim calcmode="lin" valueType="num">
                                      <p:cBhvr additive="repl">
                                        <p:cTn id="15" dur="500" fill="hold"/>
                                        <p:tgtEl>
                                          <p:spTgt spid="271"/>
                                        </p:tgtEl>
                                        <p:attrNameLst>
                                          <p:attrName>ppt_x</p:attrName>
                                        </p:attrNameLst>
                                      </p:cBhvr>
                                      <p:tavLst>
                                        <p:tav tm="0">
                                          <p:val>
                                            <p:strVal val="#ppt_x"/>
                                          </p:val>
                                        </p:tav>
                                        <p:tav tm="100000">
                                          <p:val>
                                            <p:strVal val="#ppt_x"/>
                                          </p:val>
                                        </p:tav>
                                      </p:tavLst>
                                    </p:anim>
                                    <p:anim calcmode="lin" valueType="num">
                                      <p:cBhvr additive="repl">
                                        <p:cTn id="16" dur="500" fill="hold"/>
                                        <p:tgtEl>
                                          <p:spTgt spid="27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72"/>
                                        </p:tgtEl>
                                        <p:attrNameLst>
                                          <p:attrName>style.visibility</p:attrName>
                                        </p:attrNameLst>
                                      </p:cBhvr>
                                      <p:to>
                                        <p:strVal val="visible"/>
                                      </p:to>
                                    </p:set>
                                    <p:anim calcmode="lin" valueType="num">
                                      <p:cBhvr additive="repl">
                                        <p:cTn id="21" dur="500" fill="hold"/>
                                        <p:tgtEl>
                                          <p:spTgt spid="272"/>
                                        </p:tgtEl>
                                        <p:attrNameLst>
                                          <p:attrName>ppt_x</p:attrName>
                                        </p:attrNameLst>
                                      </p:cBhvr>
                                      <p:tavLst>
                                        <p:tav tm="0">
                                          <p:val>
                                            <p:strVal val="#ppt_x"/>
                                          </p:val>
                                        </p:tav>
                                        <p:tav tm="100000">
                                          <p:val>
                                            <p:strVal val="#ppt_x"/>
                                          </p:val>
                                        </p:tav>
                                      </p:tavLst>
                                    </p:anim>
                                    <p:anim calcmode="lin" valueType="num">
                                      <p:cBhvr additive="repl">
                                        <p:cTn id="22" dur="500" fill="hold"/>
                                        <p:tgtEl>
                                          <p:spTgt spid="27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3"/>
                                        </p:tgtEl>
                                        <p:attrNameLst>
                                          <p:attrName>style.visibility</p:attrName>
                                        </p:attrNameLst>
                                      </p:cBhvr>
                                      <p:to>
                                        <p:strVal val="visible"/>
                                      </p:to>
                                    </p:set>
                                    <p:anim calcmode="lin" valueType="num">
                                      <p:cBhvr additive="repl">
                                        <p:cTn id="27" dur="500" fill="hold"/>
                                        <p:tgtEl>
                                          <p:spTgt spid="273"/>
                                        </p:tgtEl>
                                        <p:attrNameLst>
                                          <p:attrName>ppt_x</p:attrName>
                                        </p:attrNameLst>
                                      </p:cBhvr>
                                      <p:tavLst>
                                        <p:tav tm="0">
                                          <p:val>
                                            <p:strVal val="#ppt_x"/>
                                          </p:val>
                                        </p:tav>
                                        <p:tav tm="100000">
                                          <p:val>
                                            <p:strVal val="#ppt_x"/>
                                          </p:val>
                                        </p:tav>
                                      </p:tavLst>
                                    </p:anim>
                                    <p:anim calcmode="lin" valueType="num">
                                      <p:cBhvr additive="repl">
                                        <p:cTn id="28" dur="500" fill="hold"/>
                                        <p:tgtEl>
                                          <p:spTgt spid="27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74"/>
                                        </p:tgtEl>
                                        <p:attrNameLst>
                                          <p:attrName>style.visibility</p:attrName>
                                        </p:attrNameLst>
                                      </p:cBhvr>
                                      <p:to>
                                        <p:strVal val="visible"/>
                                      </p:to>
                                    </p:set>
                                    <p:anim calcmode="lin" valueType="num">
                                      <p:cBhvr additive="repl">
                                        <p:cTn id="33" dur="500" fill="hold"/>
                                        <p:tgtEl>
                                          <p:spTgt spid="274"/>
                                        </p:tgtEl>
                                        <p:attrNameLst>
                                          <p:attrName>ppt_x</p:attrName>
                                        </p:attrNameLst>
                                      </p:cBhvr>
                                      <p:tavLst>
                                        <p:tav tm="0">
                                          <p:val>
                                            <p:strVal val="#ppt_x"/>
                                          </p:val>
                                        </p:tav>
                                        <p:tav tm="100000">
                                          <p:val>
                                            <p:strVal val="#ppt_x"/>
                                          </p:val>
                                        </p:tav>
                                      </p:tavLst>
                                    </p:anim>
                                    <p:anim calcmode="lin" valueType="num">
                                      <p:cBhvr additive="repl">
                                        <p:cTn id="34" dur="500" fill="hold"/>
                                        <p:tgtEl>
                                          <p:spTgt spid="2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CustomShape 1"/>
          <p:cNvSpPr/>
          <p:nvPr/>
        </p:nvSpPr>
        <p:spPr>
          <a:xfrm>
            <a:off x="731160" y="316073"/>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Here is how one and two-body energy calculations can be implemented in R:</a:t>
            </a:r>
            <a:endParaRPr lang="en-US" sz="2200" b="0" strike="noStrike" spc="-1" dirty="0">
              <a:latin typeface="Arial"/>
            </a:endParaRPr>
          </a:p>
        </p:txBody>
      </p:sp>
      <p:sp>
        <p:nvSpPr>
          <p:cNvPr id="276" name="CustomShape 2"/>
          <p:cNvSpPr/>
          <p:nvPr/>
        </p:nvSpPr>
        <p:spPr>
          <a:xfrm>
            <a:off x="279360" y="1463731"/>
            <a:ext cx="7826543" cy="4769083"/>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spc="-1" dirty="0">
                <a:solidFill>
                  <a:srgbClr val="FF6B00"/>
                </a:solidFill>
                <a:latin typeface="Courier New"/>
              </a:rPr>
              <a:t>l</a:t>
            </a:r>
            <a:r>
              <a:rPr lang="en-US" sz="1600" b="0" strike="noStrike" spc="-1" dirty="0">
                <a:solidFill>
                  <a:srgbClr val="FF6B00"/>
                </a:solidFill>
                <a:latin typeface="Courier New"/>
              </a:rPr>
              <a:t>ibrary</a:t>
            </a:r>
            <a:r>
              <a:rPr lang="en-US" sz="1600" b="0" strike="noStrike" spc="-1" dirty="0">
                <a:solidFill>
                  <a:schemeClr val="bg1"/>
                </a:solidFill>
                <a:latin typeface="Courier New"/>
              </a:rPr>
              <a:t>(CRFutil2)</a:t>
            </a:r>
          </a:p>
          <a:p>
            <a:pPr>
              <a:lnSpc>
                <a:spcPct val="100000"/>
              </a:lnSpc>
            </a:pPr>
            <a:endParaRPr lang="en-US" sz="1600" b="0" strike="noStrike" spc="-1" dirty="0">
              <a:solidFill>
                <a:srgbClr val="FFFF00"/>
              </a:solidFill>
              <a:latin typeface="Courier New"/>
            </a:endParaRPr>
          </a:p>
          <a:p>
            <a:pPr>
              <a:lnSpc>
                <a:spcPct val="100000"/>
              </a:lnSpc>
            </a:pPr>
            <a:r>
              <a:rPr lang="en-US" sz="1600" b="0" strike="noStrike" spc="-1" dirty="0">
                <a:solidFill>
                  <a:srgbClr val="FFFF00"/>
                </a:solidFill>
                <a:latin typeface="Courier New"/>
              </a:rPr>
              <a:t># Consider an </a:t>
            </a:r>
            <a:r>
              <a:rPr lang="en-US" sz="1600" b="0" strike="noStrike" spc="-1" dirty="0" err="1">
                <a:solidFill>
                  <a:srgbClr val="FFFF00"/>
                </a:solidFill>
                <a:latin typeface="Courier New"/>
              </a:rPr>
              <a:t>Ising</a:t>
            </a:r>
            <a:r>
              <a:rPr lang="en-US" sz="1600" b="0" strike="noStrike" spc="-1" dirty="0">
                <a:solidFill>
                  <a:srgbClr val="FFFF00"/>
                </a:solidFill>
                <a:latin typeface="Courier New"/>
              </a:rPr>
              <a:t>-like model with: </a:t>
            </a:r>
            <a:endParaRPr lang="en-US" sz="1600" b="0" strike="noStrike" spc="-1" dirty="0">
              <a:latin typeface="Arial"/>
            </a:endParaRPr>
          </a:p>
          <a:p>
            <a:pPr>
              <a:lnSpc>
                <a:spcPct val="100000"/>
              </a:lnSpc>
            </a:pPr>
            <a:r>
              <a:rPr lang="en-US" sz="1600" b="0" strike="noStrike" spc="-1" dirty="0">
                <a:solidFill>
                  <a:srgbClr val="FFFFFF"/>
                </a:solidFill>
                <a:latin typeface="Courier New"/>
              </a:rPr>
              <a:t>tau   &lt;- c(2, 3.4)    </a:t>
            </a:r>
            <a:r>
              <a:rPr lang="en-US" sz="1600" b="0" strike="noStrike" spc="-1" dirty="0">
                <a:solidFill>
                  <a:srgbClr val="FFFF00"/>
                </a:solidFill>
                <a:latin typeface="Courier New"/>
              </a:rPr>
              <a:t>#</a:t>
            </a:r>
            <a:r>
              <a:rPr lang="en-US" sz="1600" b="0" strike="noStrike" spc="-1" dirty="0">
                <a:solidFill>
                  <a:srgbClr val="FFFFFF"/>
                </a:solidFill>
                <a:latin typeface="Courier New"/>
              </a:rPr>
              <a:t> </a:t>
            </a:r>
            <a:r>
              <a:rPr lang="en-US" sz="1600" b="0" strike="noStrike" spc="-1" dirty="0">
                <a:solidFill>
                  <a:srgbClr val="FFFF00"/>
                </a:solidFill>
                <a:latin typeface="Courier New"/>
              </a:rPr>
              <a:t>node weights</a:t>
            </a:r>
            <a:endParaRPr lang="en-US" sz="1600" b="0" strike="noStrike" spc="-1" dirty="0">
              <a:latin typeface="Arial"/>
            </a:endParaRPr>
          </a:p>
          <a:p>
            <a:pPr>
              <a:lnSpc>
                <a:spcPct val="100000"/>
              </a:lnSpc>
            </a:pPr>
            <a:r>
              <a:rPr lang="en-US" sz="1600" b="0" strike="noStrike" spc="-1" dirty="0">
                <a:solidFill>
                  <a:srgbClr val="FFFFFF"/>
                </a:solidFill>
                <a:latin typeface="Courier New"/>
              </a:rPr>
              <a:t>omega &lt;- </a:t>
            </a:r>
            <a:r>
              <a:rPr lang="en-US" sz="1600" b="0" strike="noStrike" spc="-1" dirty="0" err="1">
                <a:solidFill>
                  <a:srgbClr val="FFFFFF"/>
                </a:solidFill>
                <a:latin typeface="Courier New"/>
              </a:rPr>
              <a:t>rbind</a:t>
            </a:r>
            <a:r>
              <a:rPr lang="en-US" sz="1600" b="0" strike="noStrike" spc="-1" dirty="0">
                <a:solidFill>
                  <a:srgbClr val="FFFFFF"/>
                </a:solidFill>
                <a:latin typeface="Courier New"/>
              </a:rPr>
              <a:t>(       </a:t>
            </a:r>
            <a:r>
              <a:rPr lang="en-US" sz="1600" b="0" strike="noStrike" spc="-1" dirty="0">
                <a:solidFill>
                  <a:srgbClr val="FFFF00"/>
                </a:solidFill>
                <a:latin typeface="Courier New"/>
              </a:rPr>
              <a:t># edge weights</a:t>
            </a:r>
            <a:endParaRPr lang="en-US" sz="1600" b="0" strike="noStrike" spc="-1" dirty="0">
              <a:latin typeface="Arial"/>
            </a:endParaRPr>
          </a:p>
          <a:p>
            <a:pPr>
              <a:lnSpc>
                <a:spcPct val="100000"/>
              </a:lnSpc>
            </a:pPr>
            <a:r>
              <a:rPr lang="en-US" sz="1600" b="0" strike="noStrike" spc="-1" dirty="0">
                <a:solidFill>
                  <a:srgbClr val="FFFFFF"/>
                </a:solidFill>
                <a:latin typeface="Courier New"/>
              </a:rPr>
              <a:t>  c(1,9),</a:t>
            </a:r>
            <a:endParaRPr lang="en-US" sz="1600" b="0" strike="noStrike" spc="-1" dirty="0">
              <a:latin typeface="Arial"/>
            </a:endParaRPr>
          </a:p>
          <a:p>
            <a:pPr>
              <a:lnSpc>
                <a:spcPct val="100000"/>
              </a:lnSpc>
            </a:pPr>
            <a:r>
              <a:rPr lang="en-US" sz="1600" b="0" strike="noStrike" spc="-1" dirty="0">
                <a:solidFill>
                  <a:srgbClr val="FFFFFF"/>
                </a:solidFill>
                <a:latin typeface="Courier New"/>
              </a:rPr>
              <a:t>  c(3,-2)</a:t>
            </a:r>
            <a:endParaRPr lang="en-US" sz="1600" b="0" strike="noStrike" spc="-1" dirty="0">
              <a:latin typeface="Arial"/>
            </a:endParaRPr>
          </a:p>
          <a:p>
            <a:pPr>
              <a:lnSpc>
                <a:spcPct val="100000"/>
              </a:lnSpc>
            </a:pPr>
            <a:r>
              <a:rPr lang="en-US" sz="1600" b="0" strike="noStrike" spc="-1" dirty="0">
                <a:solidFill>
                  <a:srgbClr val="FFFFFF"/>
                </a:solidFill>
                <a:latin typeface="Courier New"/>
              </a:rPr>
              <a:t>)</a:t>
            </a:r>
            <a:endParaRPr lang="en-US" sz="1600" b="0" strike="noStrike" spc="-1" dirty="0">
              <a:latin typeface="Arial"/>
            </a:endParaRPr>
          </a:p>
          <a:p>
            <a:pPr>
              <a:lnSpc>
                <a:spcPct val="100000"/>
              </a:lnSpc>
            </a:pPr>
            <a:endParaRPr lang="en-US" sz="1600" b="0" strike="noStrike" spc="-1" dirty="0">
              <a:latin typeface="Arial"/>
            </a:endParaRPr>
          </a:p>
          <a:p>
            <a:pPr>
              <a:lnSpc>
                <a:spcPct val="100000"/>
              </a:lnSpc>
            </a:pPr>
            <a:r>
              <a:rPr lang="en-US" sz="1600" b="0" strike="noStrike" spc="-1" dirty="0">
                <a:solidFill>
                  <a:srgbClr val="FFFF00"/>
                </a:solidFill>
                <a:latin typeface="Courier New"/>
              </a:rPr>
              <a:t># one-body energies:</a:t>
            </a:r>
            <a:endParaRPr lang="en-US" sz="1600" b="0" strike="noStrike" spc="-1" dirty="0">
              <a:latin typeface="Arial"/>
            </a:endParaRPr>
          </a:p>
          <a:p>
            <a:pPr>
              <a:lnSpc>
                <a:spcPct val="100000"/>
              </a:lnSpc>
            </a:pPr>
            <a:r>
              <a:rPr lang="en-US" sz="1600" b="0" strike="noStrike" spc="-1" dirty="0">
                <a:solidFill>
                  <a:srgbClr val="FFFFFF"/>
                </a:solidFill>
                <a:latin typeface="Courier New"/>
              </a:rPr>
              <a:t>e1 &lt;- c(ff0(1) %*% tau , ff0(2) %*% tau)</a:t>
            </a:r>
          </a:p>
          <a:p>
            <a:pPr>
              <a:lnSpc>
                <a:spcPct val="100000"/>
              </a:lnSpc>
            </a:pPr>
            <a:r>
              <a:rPr lang="en-US" sz="1600" b="0" strike="noStrike" spc="-1" dirty="0">
                <a:solidFill>
                  <a:srgbClr val="FFFFFF"/>
                </a:solidFill>
                <a:latin typeface="Courier New"/>
              </a:rPr>
              <a:t>e1</a:t>
            </a:r>
          </a:p>
          <a:p>
            <a:pPr>
              <a:lnSpc>
                <a:spcPct val="100000"/>
              </a:lnSpc>
            </a:pPr>
            <a:endParaRPr lang="en-US" sz="1600" b="0" strike="noStrike" spc="-1" dirty="0">
              <a:latin typeface="Arial"/>
            </a:endParaRPr>
          </a:p>
          <a:p>
            <a:pPr>
              <a:lnSpc>
                <a:spcPct val="100000"/>
              </a:lnSpc>
            </a:pPr>
            <a:r>
              <a:rPr lang="en-US" sz="1600" b="0" strike="noStrike" spc="-1" dirty="0">
                <a:solidFill>
                  <a:srgbClr val="FFFF00"/>
                </a:solidFill>
                <a:latin typeface="Courier New"/>
              </a:rPr>
              <a:t># two-body energies</a:t>
            </a:r>
            <a:endParaRPr lang="en-US" sz="1600" b="0" strike="noStrike" spc="-1" dirty="0">
              <a:latin typeface="Arial"/>
            </a:endParaRPr>
          </a:p>
          <a:p>
            <a:pPr>
              <a:lnSpc>
                <a:spcPct val="100000"/>
              </a:lnSpc>
            </a:pPr>
            <a:r>
              <a:rPr lang="en-US" sz="1600" b="0" strike="noStrike" spc="-1" dirty="0">
                <a:solidFill>
                  <a:srgbClr val="FFFFFF"/>
                </a:solidFill>
                <a:latin typeface="Courier New"/>
              </a:rPr>
              <a:t>e2 &lt;- </a:t>
            </a:r>
            <a:r>
              <a:rPr lang="en-US" sz="1600" b="0" strike="noStrike" spc="-1" dirty="0" err="1">
                <a:solidFill>
                  <a:srgbClr val="FFFFFF"/>
                </a:solidFill>
                <a:latin typeface="Courier New"/>
              </a:rPr>
              <a:t>rbind</a:t>
            </a:r>
            <a:r>
              <a:rPr lang="en-US" sz="1600" b="0" strike="noStrike" spc="-1" dirty="0">
                <a:solidFill>
                  <a:srgbClr val="FFFFFF"/>
                </a:solidFill>
                <a:latin typeface="Courier New"/>
              </a:rPr>
              <a:t>(</a:t>
            </a:r>
          </a:p>
          <a:p>
            <a:pPr>
              <a:lnSpc>
                <a:spcPct val="100000"/>
              </a:lnSpc>
            </a:pPr>
            <a:r>
              <a:rPr lang="en-US" sz="1600" b="0" strike="noStrike" spc="-1" dirty="0">
                <a:solidFill>
                  <a:srgbClr val="FFFFFF"/>
                </a:solidFill>
                <a:latin typeface="Courier New"/>
              </a:rPr>
              <a:t>  c(ff0(1) %*% omega %*% ff0(1), ff0(1) %*% omega %*% ff0(2)),</a:t>
            </a:r>
          </a:p>
          <a:p>
            <a:pPr>
              <a:lnSpc>
                <a:spcPct val="100000"/>
              </a:lnSpc>
            </a:pPr>
            <a:r>
              <a:rPr lang="en-US" sz="1600" b="0" strike="noStrike" spc="-1" dirty="0">
                <a:solidFill>
                  <a:srgbClr val="FFFFFF"/>
                </a:solidFill>
                <a:latin typeface="Courier New"/>
              </a:rPr>
              <a:t>  c(ff0(2) %*% omega %*% ff0(1), ff0(2) %*% omega %*% ff0(2))</a:t>
            </a:r>
          </a:p>
          <a:p>
            <a:pPr>
              <a:lnSpc>
                <a:spcPct val="100000"/>
              </a:lnSpc>
            </a:pPr>
            <a:r>
              <a:rPr lang="en-US" sz="1600" b="0" strike="noStrike" spc="-1" dirty="0">
                <a:solidFill>
                  <a:srgbClr val="FFFFFF"/>
                </a:solidFill>
                <a:latin typeface="Courier New"/>
              </a:rPr>
              <a:t>)</a:t>
            </a:r>
          </a:p>
          <a:p>
            <a:pPr>
              <a:lnSpc>
                <a:spcPct val="100000"/>
              </a:lnSpc>
            </a:pPr>
            <a:r>
              <a:rPr lang="en-US" sz="1600" b="0" strike="noStrike" spc="-1" dirty="0">
                <a:solidFill>
                  <a:srgbClr val="FFFFFF"/>
                </a:solidFill>
                <a:latin typeface="Courier New"/>
              </a:rPr>
              <a:t>e2</a:t>
            </a:r>
          </a:p>
        </p:txBody>
      </p:sp>
      <p:pic>
        <p:nvPicPr>
          <p:cNvPr id="277" name="Picture 3"/>
          <p:cNvPicPr/>
          <p:nvPr/>
        </p:nvPicPr>
        <p:blipFill>
          <a:blip r:embed="rId2"/>
          <a:stretch/>
        </p:blipFill>
        <p:spPr>
          <a:xfrm>
            <a:off x="7079040" y="2683251"/>
            <a:ext cx="1663200" cy="1599840"/>
          </a:xfrm>
          <a:prstGeom prst="rect">
            <a:avLst/>
          </a:prstGeom>
          <a:ln>
            <a:noFill/>
          </a:ln>
        </p:spPr>
      </p:pic>
      <p:sp>
        <p:nvSpPr>
          <p:cNvPr id="2" name="TextBox 1">
            <a:extLst>
              <a:ext uri="{FF2B5EF4-FFF2-40B4-BE49-F238E27FC236}">
                <a16:creationId xmlns:a16="http://schemas.microsoft.com/office/drawing/2014/main" id="{C3C22A9B-4FEB-4049-E99A-9CF70D2CBAF7}"/>
              </a:ext>
            </a:extLst>
          </p:cNvPr>
          <p:cNvSpPr txBox="1"/>
          <p:nvPr/>
        </p:nvSpPr>
        <p:spPr>
          <a:xfrm>
            <a:off x="270593" y="6215436"/>
            <a:ext cx="81945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scr5.R</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EAE7FE4-5C82-435C-1430-2FF6C1923FCF}"/>
              </a:ext>
            </a:extLst>
          </p:cNvPr>
          <p:cNvPicPr>
            <a:picLocks noChangeAspect="1"/>
          </p:cNvPicPr>
          <p:nvPr/>
        </p:nvPicPr>
        <p:blipFill>
          <a:blip r:embed="rId4"/>
          <a:stretch>
            <a:fillRect/>
          </a:stretch>
        </p:blipFill>
        <p:spPr>
          <a:xfrm>
            <a:off x="4941397" y="1996399"/>
            <a:ext cx="895926" cy="533874"/>
          </a:xfrm>
          <a:prstGeom prst="rect">
            <a:avLst/>
          </a:prstGeom>
          <a:solidFill>
            <a:schemeClr val="bg1"/>
          </a:solidFill>
        </p:spPr>
      </p:pic>
      <p:pic>
        <p:nvPicPr>
          <p:cNvPr id="4" name="Picture 3">
            <a:extLst>
              <a:ext uri="{FF2B5EF4-FFF2-40B4-BE49-F238E27FC236}">
                <a16:creationId xmlns:a16="http://schemas.microsoft.com/office/drawing/2014/main" id="{4F62F259-65E8-AF03-F871-15A1CC5AA80D}"/>
              </a:ext>
            </a:extLst>
          </p:cNvPr>
          <p:cNvPicPr>
            <a:picLocks noChangeAspect="1"/>
          </p:cNvPicPr>
          <p:nvPr/>
        </p:nvPicPr>
        <p:blipFill>
          <a:blip r:embed="rId5"/>
          <a:stretch>
            <a:fillRect/>
          </a:stretch>
        </p:blipFill>
        <p:spPr>
          <a:xfrm>
            <a:off x="3306430" y="2812136"/>
            <a:ext cx="1245706" cy="533874"/>
          </a:xfrm>
          <a:prstGeom prst="rect">
            <a:avLst/>
          </a:prstGeom>
          <a:solidFill>
            <a:schemeClr val="bg1"/>
          </a:solidFill>
        </p:spPr>
      </p:pic>
      <p:pic>
        <p:nvPicPr>
          <p:cNvPr id="5" name="Picture 4">
            <a:extLst>
              <a:ext uri="{FF2B5EF4-FFF2-40B4-BE49-F238E27FC236}">
                <a16:creationId xmlns:a16="http://schemas.microsoft.com/office/drawing/2014/main" id="{B2F0FFD0-27C7-31A2-A593-CB0CB6B5EB5F}"/>
              </a:ext>
            </a:extLst>
          </p:cNvPr>
          <p:cNvPicPr>
            <a:picLocks noChangeAspect="1"/>
          </p:cNvPicPr>
          <p:nvPr/>
        </p:nvPicPr>
        <p:blipFill>
          <a:blip r:embed="rId6"/>
          <a:stretch>
            <a:fillRect/>
          </a:stretch>
        </p:blipFill>
        <p:spPr>
          <a:xfrm>
            <a:off x="3309386" y="4242475"/>
            <a:ext cx="2767554" cy="533874"/>
          </a:xfrm>
          <a:prstGeom prst="rect">
            <a:avLst/>
          </a:prstGeom>
          <a:solidFill>
            <a:schemeClr val="bg1"/>
          </a:solidFill>
        </p:spPr>
      </p:pic>
      <p:pic>
        <p:nvPicPr>
          <p:cNvPr id="6" name="Picture 5">
            <a:extLst>
              <a:ext uri="{FF2B5EF4-FFF2-40B4-BE49-F238E27FC236}">
                <a16:creationId xmlns:a16="http://schemas.microsoft.com/office/drawing/2014/main" id="{DD20E6CF-5A1A-9C8C-04D2-7C11D39C1FDD}"/>
              </a:ext>
            </a:extLst>
          </p:cNvPr>
          <p:cNvPicPr>
            <a:picLocks noChangeAspect="1"/>
          </p:cNvPicPr>
          <p:nvPr/>
        </p:nvPicPr>
        <p:blipFill>
          <a:blip r:embed="rId7"/>
          <a:stretch>
            <a:fillRect/>
          </a:stretch>
        </p:blipFill>
        <p:spPr>
          <a:xfrm>
            <a:off x="2318657" y="5956133"/>
            <a:ext cx="6681651" cy="525591"/>
          </a:xfrm>
          <a:prstGeom prst="rect">
            <a:avLst/>
          </a:prstGeom>
          <a:solidFill>
            <a:schemeClr val="bg1"/>
          </a:solidFill>
        </p:spPr>
      </p:pic>
      <p:cxnSp>
        <p:nvCxnSpPr>
          <p:cNvPr id="8" name="Straight Arrow Connector 7">
            <a:extLst>
              <a:ext uri="{FF2B5EF4-FFF2-40B4-BE49-F238E27FC236}">
                <a16:creationId xmlns:a16="http://schemas.microsoft.com/office/drawing/2014/main" id="{366BE7DE-34CA-AF25-958E-D461F9756109}"/>
              </a:ext>
            </a:extLst>
          </p:cNvPr>
          <p:cNvCxnSpPr>
            <a:cxnSpLocks/>
          </p:cNvCxnSpPr>
          <p:nvPr/>
        </p:nvCxnSpPr>
        <p:spPr>
          <a:xfrm flipH="1" flipV="1">
            <a:off x="1408035" y="4239221"/>
            <a:ext cx="1831554" cy="270191"/>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9445D3E1-F6F3-1D10-3667-F0DA9FD56E08}"/>
              </a:ext>
            </a:extLst>
          </p:cNvPr>
          <p:cNvCxnSpPr>
            <a:cxnSpLocks/>
          </p:cNvCxnSpPr>
          <p:nvPr/>
        </p:nvCxnSpPr>
        <p:spPr>
          <a:xfrm flipV="1">
            <a:off x="5907394" y="3154677"/>
            <a:ext cx="1290240" cy="1012980"/>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8CF87625-B900-5156-B37B-4850C807486D}"/>
              </a:ext>
            </a:extLst>
          </p:cNvPr>
          <p:cNvCxnSpPr>
            <a:cxnSpLocks/>
          </p:cNvCxnSpPr>
          <p:nvPr/>
        </p:nvCxnSpPr>
        <p:spPr>
          <a:xfrm flipH="1" flipV="1">
            <a:off x="1571019" y="5695406"/>
            <a:ext cx="691003" cy="454715"/>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DBFEA40-6903-AE8D-51C9-DBE822965C53}"/>
              </a:ext>
            </a:extLst>
          </p:cNvPr>
          <p:cNvCxnSpPr>
            <a:cxnSpLocks/>
          </p:cNvCxnSpPr>
          <p:nvPr/>
        </p:nvCxnSpPr>
        <p:spPr>
          <a:xfrm flipH="1" flipV="1">
            <a:off x="8345693" y="4309217"/>
            <a:ext cx="262730" cy="1639672"/>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77"/>
                                        </p:tgtEl>
                                        <p:attrNameLst>
                                          <p:attrName>style.visibility</p:attrName>
                                        </p:attrNameLst>
                                      </p:cBhvr>
                                      <p:to>
                                        <p:strVal val="visible"/>
                                      </p:to>
                                    </p:set>
                                    <p:anim calcmode="lin" valueType="num">
                                      <p:cBhvr additive="base">
                                        <p:cTn id="45" dur="500" fill="hold"/>
                                        <p:tgtEl>
                                          <p:spTgt spid="277"/>
                                        </p:tgtEl>
                                        <p:attrNameLst>
                                          <p:attrName>ppt_x</p:attrName>
                                        </p:attrNameLst>
                                      </p:cBhvr>
                                      <p:tavLst>
                                        <p:tav tm="0">
                                          <p:val>
                                            <p:strVal val="#ppt_x"/>
                                          </p:val>
                                        </p:tav>
                                        <p:tav tm="100000">
                                          <p:val>
                                            <p:strVal val="#ppt_x"/>
                                          </p:val>
                                        </p:tav>
                                      </p:tavLst>
                                    </p:anim>
                                    <p:anim calcmode="lin" valueType="num">
                                      <p:cBhvr additive="base">
                                        <p:cTn id="46" dur="500" fill="hold"/>
                                        <p:tgtEl>
                                          <p:spTgt spid="2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731160" y="47448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For a Potts-like model things are pretty similar:</a:t>
            </a:r>
            <a:endParaRPr lang="en-US" sz="2200" b="0" strike="noStrike" spc="-1" dirty="0">
              <a:latin typeface="Arial"/>
            </a:endParaRPr>
          </a:p>
        </p:txBody>
      </p:sp>
      <p:sp>
        <p:nvSpPr>
          <p:cNvPr id="279" name="CustomShape 2"/>
          <p:cNvSpPr/>
          <p:nvPr/>
        </p:nvSpPr>
        <p:spPr>
          <a:xfrm>
            <a:off x="105815" y="1649616"/>
            <a:ext cx="8919343" cy="4153530"/>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100" b="0" strike="noStrike" spc="-1" dirty="0">
                <a:solidFill>
                  <a:srgbClr val="FFFF00"/>
                </a:solidFill>
                <a:latin typeface="Courier New"/>
              </a:rPr>
              <a:t>#Consider an Potts-like model with node/edge weights:</a:t>
            </a:r>
            <a:endParaRPr lang="en-US" sz="1100" b="0" strike="noStrike" spc="-1" dirty="0">
              <a:latin typeface="Arial"/>
            </a:endParaRPr>
          </a:p>
          <a:p>
            <a:pPr>
              <a:lnSpc>
                <a:spcPct val="100000"/>
              </a:lnSpc>
            </a:pPr>
            <a:r>
              <a:rPr lang="en-US" sz="1100" b="0" strike="noStrike" spc="-1" dirty="0">
                <a:solidFill>
                  <a:srgbClr val="FFFFFF"/>
                </a:solidFill>
                <a:latin typeface="Courier New"/>
              </a:rPr>
              <a:t>tau   &lt;- c(2, 3.4, 3)</a:t>
            </a:r>
            <a:endParaRPr lang="en-US" sz="1100" b="0" strike="noStrike" spc="-1" dirty="0">
              <a:latin typeface="Arial"/>
            </a:endParaRPr>
          </a:p>
          <a:p>
            <a:pPr>
              <a:lnSpc>
                <a:spcPct val="100000"/>
              </a:lnSpc>
            </a:pPr>
            <a:r>
              <a:rPr lang="en-US" sz="1100" b="0" strike="noStrike" spc="-1" dirty="0">
                <a:solidFill>
                  <a:srgbClr val="FFFFFF"/>
                </a:solidFill>
                <a:latin typeface="Courier New"/>
              </a:rPr>
              <a:t>omega &lt;- </a:t>
            </a:r>
            <a:r>
              <a:rPr lang="en-US" sz="1100" b="0" strike="noStrike" spc="-1" dirty="0" err="1">
                <a:solidFill>
                  <a:srgbClr val="FFFFFF"/>
                </a:solidFill>
                <a:latin typeface="Courier New"/>
              </a:rPr>
              <a:t>rbind</a:t>
            </a:r>
            <a:r>
              <a:rPr lang="en-US" sz="1100" b="0" strike="noStrike" spc="-1" dirty="0">
                <a:solidFill>
                  <a:srgbClr val="FFFFFF"/>
                </a:solidFill>
                <a:latin typeface="Courier New"/>
              </a:rPr>
              <a:t>(</a:t>
            </a:r>
            <a:endParaRPr lang="en-US" sz="1100" b="0" strike="noStrike" spc="-1" dirty="0">
              <a:latin typeface="Arial"/>
            </a:endParaRPr>
          </a:p>
          <a:p>
            <a:pPr>
              <a:lnSpc>
                <a:spcPct val="100000"/>
              </a:lnSpc>
            </a:pPr>
            <a:r>
              <a:rPr lang="en-US" sz="1100" b="0" strike="noStrike" spc="-1" dirty="0">
                <a:solidFill>
                  <a:srgbClr val="FFFFFF"/>
                </a:solidFill>
                <a:latin typeface="Courier New"/>
              </a:rPr>
              <a:t>  c(1,  9,   4.1),</a:t>
            </a:r>
            <a:endParaRPr lang="en-US" sz="1100" b="0" strike="noStrike" spc="-1" dirty="0">
              <a:latin typeface="Arial"/>
            </a:endParaRPr>
          </a:p>
          <a:p>
            <a:pPr>
              <a:lnSpc>
                <a:spcPct val="100000"/>
              </a:lnSpc>
            </a:pPr>
            <a:r>
              <a:rPr lang="en-US" sz="1100" b="0" strike="noStrike" spc="-1" dirty="0">
                <a:solidFill>
                  <a:srgbClr val="FFFFFF"/>
                </a:solidFill>
                <a:latin typeface="Courier New"/>
              </a:rPr>
              <a:t>  c(3, -2,  -2.3),</a:t>
            </a:r>
            <a:endParaRPr lang="en-US" sz="1100" b="0" strike="noStrike" spc="-1" dirty="0">
              <a:latin typeface="Arial"/>
            </a:endParaRPr>
          </a:p>
          <a:p>
            <a:pPr>
              <a:lnSpc>
                <a:spcPct val="100000"/>
              </a:lnSpc>
            </a:pPr>
            <a:r>
              <a:rPr lang="en-US" sz="1100" b="0" strike="noStrike" spc="-1" dirty="0">
                <a:solidFill>
                  <a:srgbClr val="FFFFFF"/>
                </a:solidFill>
                <a:latin typeface="Courier New"/>
              </a:rPr>
              <a:t>  c(6, -5.7, 3  )</a:t>
            </a:r>
            <a:endParaRPr lang="en-US" sz="1100" b="0" strike="noStrike" spc="-1" dirty="0">
              <a:latin typeface="Arial"/>
            </a:endParaRPr>
          </a:p>
          <a:p>
            <a:pPr>
              <a:lnSpc>
                <a:spcPct val="100000"/>
              </a:lnSpc>
            </a:pPr>
            <a:r>
              <a:rPr lang="en-US" sz="1100" b="0" strike="noStrike" spc="-1" dirty="0">
                <a:solidFill>
                  <a:srgbClr val="FFFFFF"/>
                </a:solidFill>
                <a:latin typeface="Courier New"/>
              </a:rPr>
              <a:t>)</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0" strike="noStrike" spc="-1" dirty="0">
                <a:solidFill>
                  <a:srgbClr val="FFFF00"/>
                </a:solidFill>
                <a:latin typeface="Courier New"/>
              </a:rPr>
              <a:t># Define states and feature function:</a:t>
            </a:r>
            <a:endParaRPr lang="en-US" sz="1100" b="0" strike="noStrike" spc="-1" dirty="0">
              <a:latin typeface="Arial"/>
            </a:endParaRPr>
          </a:p>
          <a:p>
            <a:pPr>
              <a:lnSpc>
                <a:spcPct val="100000"/>
              </a:lnSpc>
            </a:pPr>
            <a:r>
              <a:rPr lang="en-US" sz="1100" b="0" strike="noStrike" spc="-1" dirty="0">
                <a:solidFill>
                  <a:srgbClr val="FFFFFF"/>
                </a:solidFill>
                <a:latin typeface="Courier New"/>
              </a:rPr>
              <a:t>s1 &lt;- 1</a:t>
            </a:r>
            <a:endParaRPr lang="en-US" sz="1100" b="0" strike="noStrike" spc="-1" dirty="0">
              <a:latin typeface="Arial"/>
            </a:endParaRPr>
          </a:p>
          <a:p>
            <a:pPr>
              <a:lnSpc>
                <a:spcPct val="100000"/>
              </a:lnSpc>
            </a:pPr>
            <a:r>
              <a:rPr lang="en-US" sz="1100" b="0" strike="noStrike" spc="-1" dirty="0">
                <a:solidFill>
                  <a:srgbClr val="FFFFFF"/>
                </a:solidFill>
                <a:latin typeface="Courier New"/>
              </a:rPr>
              <a:t>s2 &lt;- 2</a:t>
            </a:r>
            <a:endParaRPr lang="en-US" sz="1100" b="0" strike="noStrike" spc="-1" dirty="0">
              <a:latin typeface="Arial"/>
            </a:endParaRPr>
          </a:p>
          <a:p>
            <a:pPr>
              <a:lnSpc>
                <a:spcPct val="100000"/>
              </a:lnSpc>
            </a:pPr>
            <a:r>
              <a:rPr lang="en-US" sz="1100" b="0" strike="noStrike" spc="-1" dirty="0">
                <a:solidFill>
                  <a:srgbClr val="FFFFFF"/>
                </a:solidFill>
                <a:latin typeface="Courier New"/>
              </a:rPr>
              <a:t>s3 &lt;- 3</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0" strike="noStrike" spc="-1" dirty="0">
                <a:solidFill>
                  <a:srgbClr val="FFFF00"/>
                </a:solidFill>
                <a:latin typeface="Courier New"/>
              </a:rPr>
              <a:t># one-body energies:</a:t>
            </a:r>
            <a:endParaRPr lang="en-US" sz="1100" b="0" strike="noStrike" spc="-1" dirty="0">
              <a:latin typeface="Arial"/>
            </a:endParaRPr>
          </a:p>
          <a:p>
            <a:pPr>
              <a:lnSpc>
                <a:spcPct val="100000"/>
              </a:lnSpc>
            </a:pPr>
            <a:r>
              <a:rPr lang="en-US" sz="1100" b="0" strike="noStrike" spc="-1" dirty="0">
                <a:solidFill>
                  <a:srgbClr val="FFFFFF"/>
                </a:solidFill>
                <a:latin typeface="Courier New"/>
              </a:rPr>
              <a:t>e1 &lt;- c(ff0(1, </a:t>
            </a:r>
            <a:r>
              <a:rPr lang="en-US" sz="1100" b="0" strike="noStrike" spc="-1" dirty="0" err="1">
                <a:solidFill>
                  <a:srgbClr val="FFFFFF"/>
                </a:solidFill>
                <a:latin typeface="Courier New"/>
              </a:rPr>
              <a:t>ss.dim</a:t>
            </a:r>
            <a:r>
              <a:rPr lang="en-US" sz="1100" b="0" strike="noStrike" spc="-1" dirty="0">
                <a:solidFill>
                  <a:srgbClr val="FFFFFF"/>
                </a:solidFill>
                <a:latin typeface="Courier New"/>
              </a:rPr>
              <a:t> = 3) %*% tau, ff0(2, </a:t>
            </a:r>
            <a:r>
              <a:rPr lang="en-US" sz="1100" b="0" strike="noStrike" spc="-1" dirty="0" err="1">
                <a:solidFill>
                  <a:srgbClr val="FFFFFF"/>
                </a:solidFill>
                <a:latin typeface="Courier New"/>
              </a:rPr>
              <a:t>ss.dim</a:t>
            </a:r>
            <a:r>
              <a:rPr lang="en-US" sz="1100" b="0" strike="noStrike" spc="-1" dirty="0">
                <a:solidFill>
                  <a:srgbClr val="FFFFFF"/>
                </a:solidFill>
                <a:latin typeface="Courier New"/>
              </a:rPr>
              <a:t> = 3) %*% tau, ff0(3, </a:t>
            </a:r>
            <a:r>
              <a:rPr lang="en-US" sz="1100" b="0" strike="noStrike" spc="-1" dirty="0" err="1">
                <a:solidFill>
                  <a:srgbClr val="FFFFFF"/>
                </a:solidFill>
                <a:latin typeface="Courier New"/>
              </a:rPr>
              <a:t>ss.dim</a:t>
            </a:r>
            <a:r>
              <a:rPr lang="en-US" sz="1100" b="0" strike="noStrike" spc="-1" dirty="0">
                <a:solidFill>
                  <a:srgbClr val="FFFFFF"/>
                </a:solidFill>
                <a:latin typeface="Courier New"/>
              </a:rPr>
              <a:t> = 3) %*% tau)</a:t>
            </a:r>
          </a:p>
          <a:p>
            <a:pPr>
              <a:lnSpc>
                <a:spcPct val="100000"/>
              </a:lnSpc>
            </a:pPr>
            <a:r>
              <a:rPr lang="en-US" sz="1100" b="0" strike="noStrike" spc="-1" dirty="0">
                <a:solidFill>
                  <a:srgbClr val="FFFFFF"/>
                </a:solidFill>
                <a:latin typeface="Courier New"/>
              </a:rPr>
              <a:t>e1</a:t>
            </a:r>
            <a:endParaRPr lang="en-US" sz="1100" b="0" strike="noStrike" spc="-1" dirty="0">
              <a:latin typeface="Arial"/>
            </a:endParaRPr>
          </a:p>
          <a:p>
            <a:pPr>
              <a:lnSpc>
                <a:spcPct val="100000"/>
              </a:lnSpc>
            </a:pPr>
            <a:endParaRPr lang="en-US" sz="1100" b="0" strike="noStrike" spc="-1" dirty="0">
              <a:latin typeface="Arial"/>
            </a:endParaRPr>
          </a:p>
          <a:p>
            <a:pPr>
              <a:lnSpc>
                <a:spcPct val="100000"/>
              </a:lnSpc>
            </a:pPr>
            <a:r>
              <a:rPr lang="en-US" sz="1100" b="0" strike="noStrike" spc="-1" dirty="0">
                <a:solidFill>
                  <a:srgbClr val="FFFF00"/>
                </a:solidFill>
                <a:latin typeface="Courier New"/>
              </a:rPr>
              <a:t># two body energies</a:t>
            </a:r>
            <a:endParaRPr lang="en-US" sz="1100" b="0" strike="noStrike" spc="-1" dirty="0">
              <a:latin typeface="Arial"/>
            </a:endParaRPr>
          </a:p>
          <a:p>
            <a:pPr>
              <a:lnSpc>
                <a:spcPct val="100000"/>
              </a:lnSpc>
            </a:pPr>
            <a:r>
              <a:rPr lang="en-US" sz="1100" b="0" strike="noStrike" spc="-1" dirty="0">
                <a:solidFill>
                  <a:srgbClr val="FFFFFF"/>
                </a:solidFill>
                <a:latin typeface="Courier New"/>
              </a:rPr>
              <a:t>e2 &lt;- </a:t>
            </a:r>
            <a:r>
              <a:rPr lang="en-US" sz="1100" b="0" strike="noStrike" spc="-1" dirty="0" err="1">
                <a:solidFill>
                  <a:srgbClr val="FFFFFF"/>
                </a:solidFill>
                <a:latin typeface="Courier New"/>
              </a:rPr>
              <a:t>rbind</a:t>
            </a:r>
            <a:r>
              <a:rPr lang="en-US" sz="1100" b="0" strike="noStrike" spc="-1" dirty="0">
                <a:solidFill>
                  <a:srgbClr val="FFFFFF"/>
                </a:solidFill>
                <a:latin typeface="Courier New"/>
              </a:rPr>
              <a:t>(</a:t>
            </a:r>
          </a:p>
          <a:p>
            <a:pPr>
              <a:lnSpc>
                <a:spcPct val="100000"/>
              </a:lnSpc>
            </a:pPr>
            <a:r>
              <a:rPr lang="en-US" sz="1100" b="0" strike="noStrike" spc="-1" dirty="0">
                <a:solidFill>
                  <a:srgbClr val="FFFFFF"/>
                </a:solidFill>
                <a:latin typeface="Courier New"/>
              </a:rPr>
              <a:t>  c(ff0(1,3) %*% omega %*% ff0(1,3), ff0(1,3) %*% omega %*% ff0(2,3), ff0(1,3) %*% omega %*% ff0(3,3)),</a:t>
            </a:r>
          </a:p>
          <a:p>
            <a:pPr>
              <a:lnSpc>
                <a:spcPct val="100000"/>
              </a:lnSpc>
            </a:pPr>
            <a:r>
              <a:rPr lang="en-US" sz="1100" b="0" strike="noStrike" spc="-1" dirty="0">
                <a:solidFill>
                  <a:srgbClr val="FFFFFF"/>
                </a:solidFill>
                <a:latin typeface="Courier New"/>
              </a:rPr>
              <a:t>  c(ff0(2,3) %*% omega %*% ff0(1,3), ff0(2,3) %*% omega %*% ff0(2,3), ff0(2,3) %*% omega %*% ff0(3,3)),</a:t>
            </a:r>
          </a:p>
          <a:p>
            <a:pPr>
              <a:lnSpc>
                <a:spcPct val="100000"/>
              </a:lnSpc>
            </a:pPr>
            <a:r>
              <a:rPr lang="en-US" sz="1100" b="0" strike="noStrike" spc="-1" dirty="0">
                <a:solidFill>
                  <a:srgbClr val="FFFFFF"/>
                </a:solidFill>
                <a:latin typeface="Courier New"/>
              </a:rPr>
              <a:t>  c(ff0(3,3) %*% omega %*% ff0(1,3), ff0(3,3) %*% omega %*% ff0(2,3), ff0(3,3) %*% omega %*% ff0(3,3))</a:t>
            </a:r>
          </a:p>
          <a:p>
            <a:pPr>
              <a:lnSpc>
                <a:spcPct val="100000"/>
              </a:lnSpc>
            </a:pPr>
            <a:r>
              <a:rPr lang="en-US" sz="1100" b="0" strike="noStrike" spc="-1" dirty="0">
                <a:solidFill>
                  <a:srgbClr val="FFFFFF"/>
                </a:solidFill>
                <a:latin typeface="Courier New"/>
              </a:rPr>
              <a:t>)</a:t>
            </a:r>
          </a:p>
          <a:p>
            <a:pPr>
              <a:lnSpc>
                <a:spcPct val="100000"/>
              </a:lnSpc>
            </a:pPr>
            <a:r>
              <a:rPr lang="en-US" sz="1100" b="0" strike="noStrike" spc="-1" dirty="0">
                <a:solidFill>
                  <a:srgbClr val="FFFFFF"/>
                </a:solidFill>
                <a:latin typeface="Courier New"/>
              </a:rPr>
              <a:t>e2</a:t>
            </a:r>
            <a:endParaRPr lang="en-US" sz="1100" b="0" strike="noStrike" spc="-1" dirty="0">
              <a:latin typeface="Arial"/>
            </a:endParaRPr>
          </a:p>
        </p:txBody>
      </p:sp>
      <p:pic>
        <p:nvPicPr>
          <p:cNvPr id="280" name="Picture 4"/>
          <p:cNvPicPr/>
          <p:nvPr/>
        </p:nvPicPr>
        <p:blipFill>
          <a:blip r:embed="rId2"/>
          <a:stretch/>
        </p:blipFill>
        <p:spPr>
          <a:xfrm>
            <a:off x="6576251" y="1518334"/>
            <a:ext cx="2196720" cy="1929960"/>
          </a:xfrm>
          <a:prstGeom prst="rect">
            <a:avLst/>
          </a:prstGeom>
          <a:ln>
            <a:noFill/>
          </a:ln>
        </p:spPr>
      </p:pic>
      <p:sp>
        <p:nvSpPr>
          <p:cNvPr id="2" name="TextBox 1">
            <a:extLst>
              <a:ext uri="{FF2B5EF4-FFF2-40B4-BE49-F238E27FC236}">
                <a16:creationId xmlns:a16="http://schemas.microsoft.com/office/drawing/2014/main" id="{136369C0-286C-9F87-E684-8A5FFDFC7D31}"/>
              </a:ext>
            </a:extLst>
          </p:cNvPr>
          <p:cNvSpPr txBox="1"/>
          <p:nvPr/>
        </p:nvSpPr>
        <p:spPr>
          <a:xfrm>
            <a:off x="105815" y="6014188"/>
            <a:ext cx="819455"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scr6.R</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E434179-864E-D2FF-50C9-50D24F24E4D5}"/>
              </a:ext>
            </a:extLst>
          </p:cNvPr>
          <p:cNvPicPr>
            <a:picLocks noChangeAspect="1"/>
          </p:cNvPicPr>
          <p:nvPr/>
        </p:nvPicPr>
        <p:blipFill>
          <a:blip r:embed="rId4"/>
          <a:stretch>
            <a:fillRect/>
          </a:stretch>
        </p:blipFill>
        <p:spPr>
          <a:xfrm>
            <a:off x="2529298" y="1885043"/>
            <a:ext cx="610262" cy="518523"/>
          </a:xfrm>
          <a:prstGeom prst="rect">
            <a:avLst/>
          </a:prstGeom>
          <a:solidFill>
            <a:schemeClr val="bg1"/>
          </a:solidFill>
        </p:spPr>
      </p:pic>
      <p:pic>
        <p:nvPicPr>
          <p:cNvPr id="4" name="Picture 3">
            <a:extLst>
              <a:ext uri="{FF2B5EF4-FFF2-40B4-BE49-F238E27FC236}">
                <a16:creationId xmlns:a16="http://schemas.microsoft.com/office/drawing/2014/main" id="{A34A6341-C3C0-8B6E-222A-52E6176E4F7C}"/>
              </a:ext>
            </a:extLst>
          </p:cNvPr>
          <p:cNvPicPr>
            <a:picLocks noChangeAspect="1"/>
          </p:cNvPicPr>
          <p:nvPr/>
        </p:nvPicPr>
        <p:blipFill>
          <a:blip r:embed="rId5"/>
          <a:stretch>
            <a:fillRect/>
          </a:stretch>
        </p:blipFill>
        <p:spPr>
          <a:xfrm>
            <a:off x="2186998" y="2483314"/>
            <a:ext cx="1388046" cy="518523"/>
          </a:xfrm>
          <a:prstGeom prst="rect">
            <a:avLst/>
          </a:prstGeom>
          <a:solidFill>
            <a:schemeClr val="bg1"/>
          </a:solidFill>
        </p:spPr>
      </p:pic>
      <p:pic>
        <p:nvPicPr>
          <p:cNvPr id="5" name="Picture 4">
            <a:extLst>
              <a:ext uri="{FF2B5EF4-FFF2-40B4-BE49-F238E27FC236}">
                <a16:creationId xmlns:a16="http://schemas.microsoft.com/office/drawing/2014/main" id="{B49AB37E-F05C-3BD3-D939-3BDC1C0E1E99}"/>
              </a:ext>
            </a:extLst>
          </p:cNvPr>
          <p:cNvPicPr>
            <a:picLocks noChangeAspect="1"/>
          </p:cNvPicPr>
          <p:nvPr/>
        </p:nvPicPr>
        <p:blipFill>
          <a:blip r:embed="rId6"/>
          <a:stretch>
            <a:fillRect/>
          </a:stretch>
        </p:blipFill>
        <p:spPr>
          <a:xfrm>
            <a:off x="2978006" y="4256111"/>
            <a:ext cx="2030867" cy="568470"/>
          </a:xfrm>
          <a:prstGeom prst="rect">
            <a:avLst/>
          </a:prstGeom>
          <a:solidFill>
            <a:schemeClr val="bg1"/>
          </a:solidFill>
        </p:spPr>
      </p:pic>
      <p:pic>
        <p:nvPicPr>
          <p:cNvPr id="7" name="Picture 6">
            <a:extLst>
              <a:ext uri="{FF2B5EF4-FFF2-40B4-BE49-F238E27FC236}">
                <a16:creationId xmlns:a16="http://schemas.microsoft.com/office/drawing/2014/main" id="{6543B206-63B2-E810-D229-240A6BD85CA3}"/>
              </a:ext>
            </a:extLst>
          </p:cNvPr>
          <p:cNvPicPr>
            <a:picLocks noChangeAspect="1"/>
          </p:cNvPicPr>
          <p:nvPr/>
        </p:nvPicPr>
        <p:blipFill>
          <a:blip r:embed="rId7"/>
          <a:stretch>
            <a:fillRect/>
          </a:stretch>
        </p:blipFill>
        <p:spPr>
          <a:xfrm>
            <a:off x="1252758" y="5801539"/>
            <a:ext cx="7772400" cy="609691"/>
          </a:xfrm>
          <a:prstGeom prst="rect">
            <a:avLst/>
          </a:prstGeom>
          <a:solidFill>
            <a:schemeClr val="bg1"/>
          </a:solidFill>
        </p:spPr>
      </p:pic>
      <p:cxnSp>
        <p:nvCxnSpPr>
          <p:cNvPr id="10" name="Straight Arrow Connector 9">
            <a:extLst>
              <a:ext uri="{FF2B5EF4-FFF2-40B4-BE49-F238E27FC236}">
                <a16:creationId xmlns:a16="http://schemas.microsoft.com/office/drawing/2014/main" id="{643B0AC9-9ECC-C77D-ABBB-768D3EF20FD3}"/>
              </a:ext>
            </a:extLst>
          </p:cNvPr>
          <p:cNvCxnSpPr>
            <a:cxnSpLocks/>
          </p:cNvCxnSpPr>
          <p:nvPr/>
        </p:nvCxnSpPr>
        <p:spPr>
          <a:xfrm flipV="1">
            <a:off x="1377449" y="5444835"/>
            <a:ext cx="617605" cy="536817"/>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DE27B14-E4EB-B19C-8268-EEED324217A2}"/>
              </a:ext>
            </a:extLst>
          </p:cNvPr>
          <p:cNvCxnSpPr>
            <a:cxnSpLocks/>
          </p:cNvCxnSpPr>
          <p:nvPr/>
        </p:nvCxnSpPr>
        <p:spPr>
          <a:xfrm flipH="1" flipV="1">
            <a:off x="2186998" y="4256111"/>
            <a:ext cx="891194" cy="208072"/>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0DBA781-5945-0DF5-946C-0240FE46075D}"/>
              </a:ext>
            </a:extLst>
          </p:cNvPr>
          <p:cNvCxnSpPr>
            <a:cxnSpLocks/>
          </p:cNvCxnSpPr>
          <p:nvPr/>
        </p:nvCxnSpPr>
        <p:spPr>
          <a:xfrm flipV="1">
            <a:off x="4984587" y="1992669"/>
            <a:ext cx="1599832" cy="2263442"/>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490BB21-3F22-6A45-57B1-ED2A2B4FE15D}"/>
              </a:ext>
            </a:extLst>
          </p:cNvPr>
          <p:cNvCxnSpPr>
            <a:cxnSpLocks/>
          </p:cNvCxnSpPr>
          <p:nvPr/>
        </p:nvCxnSpPr>
        <p:spPr>
          <a:xfrm flipH="1" flipV="1">
            <a:off x="7956964" y="3448294"/>
            <a:ext cx="36998" cy="2353245"/>
          </a:xfrm>
          <a:prstGeom prst="straightConnector1">
            <a:avLst/>
          </a:prstGeom>
          <a:ln w="381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80"/>
                                        </p:tgtEl>
                                        <p:attrNameLst>
                                          <p:attrName>style.visibility</p:attrName>
                                        </p:attrNameLst>
                                      </p:cBhvr>
                                      <p:to>
                                        <p:strVal val="visible"/>
                                      </p:to>
                                    </p:set>
                                    <p:anim calcmode="lin" valueType="num">
                                      <p:cBhvr additive="base">
                                        <p:cTn id="45" dur="500" fill="hold"/>
                                        <p:tgtEl>
                                          <p:spTgt spid="280"/>
                                        </p:tgtEl>
                                        <p:attrNameLst>
                                          <p:attrName>ppt_x</p:attrName>
                                        </p:attrNameLst>
                                      </p:cBhvr>
                                      <p:tavLst>
                                        <p:tav tm="0">
                                          <p:val>
                                            <p:strVal val="#ppt_x"/>
                                          </p:val>
                                        </p:tav>
                                        <p:tav tm="100000">
                                          <p:val>
                                            <p:strVal val="#ppt_x"/>
                                          </p:val>
                                        </p:tav>
                                      </p:tavLst>
                                    </p:anim>
                                    <p:anim calcmode="lin" valueType="num">
                                      <p:cBhvr additive="base">
                                        <p:cTn id="46" dur="500" fill="hold"/>
                                        <p:tgtEl>
                                          <p:spTgt spid="2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CustomShape 1"/>
          <p:cNvSpPr/>
          <p:nvPr/>
        </p:nvSpPr>
        <p:spPr>
          <a:xfrm>
            <a:off x="755280" y="336887"/>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Finally, the node and edge potentials are:</a:t>
            </a:r>
            <a:endParaRPr lang="en-US" sz="2200" b="0" strike="noStrike" spc="-1" dirty="0">
              <a:latin typeface="Arial"/>
            </a:endParaRPr>
          </a:p>
        </p:txBody>
      </p:sp>
      <p:sp>
        <p:nvSpPr>
          <p:cNvPr id="282" name="CustomShape 2"/>
          <p:cNvSpPr/>
          <p:nvPr/>
        </p:nvSpPr>
        <p:spPr>
          <a:xfrm>
            <a:off x="755280" y="2714760"/>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With these components we can write the full joint probability distribution as:</a:t>
            </a:r>
            <a:endParaRPr lang="en-US" sz="2200" b="0" strike="noStrike" spc="-1">
              <a:latin typeface="Arial"/>
            </a:endParaRPr>
          </a:p>
        </p:txBody>
      </p:sp>
      <p:pic>
        <p:nvPicPr>
          <p:cNvPr id="285" name="Picture 15"/>
          <p:cNvPicPr/>
          <p:nvPr/>
        </p:nvPicPr>
        <p:blipFill>
          <a:blip r:embed="rId2"/>
          <a:stretch/>
        </p:blipFill>
        <p:spPr>
          <a:xfrm>
            <a:off x="2293560" y="3615840"/>
            <a:ext cx="3043080" cy="712800"/>
          </a:xfrm>
          <a:prstGeom prst="rect">
            <a:avLst/>
          </a:prstGeom>
          <a:ln>
            <a:noFill/>
          </a:ln>
        </p:spPr>
      </p:pic>
      <p:pic>
        <p:nvPicPr>
          <p:cNvPr id="4" name="Picture 3">
            <a:extLst>
              <a:ext uri="{FF2B5EF4-FFF2-40B4-BE49-F238E27FC236}">
                <a16:creationId xmlns:a16="http://schemas.microsoft.com/office/drawing/2014/main" id="{2175F144-0065-8143-9DFF-0DAA7542BA94}"/>
              </a:ext>
            </a:extLst>
          </p:cNvPr>
          <p:cNvPicPr>
            <a:picLocks noChangeAspect="1"/>
          </p:cNvPicPr>
          <p:nvPr/>
        </p:nvPicPr>
        <p:blipFill>
          <a:blip r:embed="rId3"/>
          <a:stretch>
            <a:fillRect/>
          </a:stretch>
        </p:blipFill>
        <p:spPr>
          <a:xfrm>
            <a:off x="3001320" y="4707679"/>
            <a:ext cx="2565628" cy="685800"/>
          </a:xfrm>
          <a:prstGeom prst="rect">
            <a:avLst/>
          </a:prstGeom>
        </p:spPr>
      </p:pic>
      <p:pic>
        <p:nvPicPr>
          <p:cNvPr id="5" name="Picture 4">
            <a:extLst>
              <a:ext uri="{FF2B5EF4-FFF2-40B4-BE49-F238E27FC236}">
                <a16:creationId xmlns:a16="http://schemas.microsoft.com/office/drawing/2014/main" id="{E2FFECCD-4A8D-6ADD-BF27-9785C711EF32}"/>
              </a:ext>
            </a:extLst>
          </p:cNvPr>
          <p:cNvPicPr>
            <a:picLocks noChangeAspect="1"/>
          </p:cNvPicPr>
          <p:nvPr/>
        </p:nvPicPr>
        <p:blipFill>
          <a:blip r:embed="rId4"/>
          <a:stretch>
            <a:fillRect/>
          </a:stretch>
        </p:blipFill>
        <p:spPr>
          <a:xfrm>
            <a:off x="3001320" y="5697972"/>
            <a:ext cx="3404507" cy="685800"/>
          </a:xfrm>
          <a:prstGeom prst="rect">
            <a:avLst/>
          </a:prstGeom>
        </p:spPr>
      </p:pic>
      <p:pic>
        <p:nvPicPr>
          <p:cNvPr id="6" name="Picture 5">
            <a:extLst>
              <a:ext uri="{FF2B5EF4-FFF2-40B4-BE49-F238E27FC236}">
                <a16:creationId xmlns:a16="http://schemas.microsoft.com/office/drawing/2014/main" id="{4E385B4D-BE15-D4DF-250F-DB81BD07D9E5}"/>
              </a:ext>
            </a:extLst>
          </p:cNvPr>
          <p:cNvPicPr>
            <a:picLocks noChangeAspect="1"/>
          </p:cNvPicPr>
          <p:nvPr/>
        </p:nvPicPr>
        <p:blipFill>
          <a:blip r:embed="rId5"/>
          <a:stretch>
            <a:fillRect/>
          </a:stretch>
        </p:blipFill>
        <p:spPr>
          <a:xfrm>
            <a:off x="887259" y="1052176"/>
            <a:ext cx="2617942" cy="1259263"/>
          </a:xfrm>
          <a:prstGeom prst="rect">
            <a:avLst/>
          </a:prstGeom>
        </p:spPr>
      </p:pic>
      <p:pic>
        <p:nvPicPr>
          <p:cNvPr id="7" name="Picture 6">
            <a:extLst>
              <a:ext uri="{FF2B5EF4-FFF2-40B4-BE49-F238E27FC236}">
                <a16:creationId xmlns:a16="http://schemas.microsoft.com/office/drawing/2014/main" id="{85C5BA64-59D7-3209-AC17-128232C4ED26}"/>
              </a:ext>
            </a:extLst>
          </p:cNvPr>
          <p:cNvPicPr>
            <a:picLocks noChangeAspect="1"/>
          </p:cNvPicPr>
          <p:nvPr/>
        </p:nvPicPr>
        <p:blipFill>
          <a:blip r:embed="rId6"/>
          <a:stretch>
            <a:fillRect/>
          </a:stretch>
        </p:blipFill>
        <p:spPr>
          <a:xfrm>
            <a:off x="4209938" y="1119893"/>
            <a:ext cx="4504790" cy="1162526"/>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 calcmode="lin" valueType="num">
                                      <p:cBhvr additive="repl">
                                        <p:cTn id="7" dur="500" fill="hold"/>
                                        <p:tgtEl>
                                          <p:spTgt spid="282"/>
                                        </p:tgtEl>
                                        <p:attrNameLst>
                                          <p:attrName>ppt_x</p:attrName>
                                        </p:attrNameLst>
                                      </p:cBhvr>
                                      <p:tavLst>
                                        <p:tav tm="0">
                                          <p:val>
                                            <p:strVal val="#ppt_x"/>
                                          </p:val>
                                        </p:tav>
                                        <p:tav tm="100000">
                                          <p:val>
                                            <p:strVal val="#ppt_x"/>
                                          </p:val>
                                        </p:tav>
                                      </p:tavLst>
                                    </p:anim>
                                    <p:anim calcmode="lin" valueType="num">
                                      <p:cBhvr additive="repl">
                                        <p:cTn id="8" dur="500" fill="hold"/>
                                        <p:tgtEl>
                                          <p:spTgt spid="28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85"/>
                                        </p:tgtEl>
                                        <p:attrNameLst>
                                          <p:attrName>style.visibility</p:attrName>
                                        </p:attrNameLst>
                                      </p:cBhvr>
                                      <p:to>
                                        <p:strVal val="visible"/>
                                      </p:to>
                                    </p:set>
                                    <p:anim calcmode="lin" valueType="num">
                                      <p:cBhvr additive="repl">
                                        <p:cTn id="12" dur="500" fill="hold"/>
                                        <p:tgtEl>
                                          <p:spTgt spid="285"/>
                                        </p:tgtEl>
                                        <p:attrNameLst>
                                          <p:attrName>ppt_x</p:attrName>
                                        </p:attrNameLst>
                                      </p:cBhvr>
                                      <p:tavLst>
                                        <p:tav tm="0">
                                          <p:val>
                                            <p:strVal val="#ppt_x"/>
                                          </p:val>
                                        </p:tav>
                                        <p:tav tm="100000">
                                          <p:val>
                                            <p:strVal val="#ppt_x"/>
                                          </p:val>
                                        </p:tav>
                                      </p:tavLst>
                                    </p:anim>
                                    <p:anim calcmode="lin" valueType="num">
                                      <p:cBhvr additive="repl">
                                        <p:cTn id="13" dur="500" fill="hold"/>
                                        <p:tgtEl>
                                          <p:spTgt spid="28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FDBEE-A8BA-704A-F70D-B6B1331AD26F}"/>
            </a:ext>
          </a:extLst>
        </p:cNvPr>
        <p:cNvGrpSpPr/>
        <p:nvPr/>
      </p:nvGrpSpPr>
      <p:grpSpPr>
        <a:xfrm>
          <a:off x="0" y="0"/>
          <a:ext cx="0" cy="0"/>
          <a:chOff x="0" y="0"/>
          <a:chExt cx="0" cy="0"/>
        </a:xfrm>
      </p:grpSpPr>
      <p:sp>
        <p:nvSpPr>
          <p:cNvPr id="282" name="CustomShape 2">
            <a:extLst>
              <a:ext uri="{FF2B5EF4-FFF2-40B4-BE49-F238E27FC236}">
                <a16:creationId xmlns:a16="http://schemas.microsoft.com/office/drawing/2014/main" id="{4A57060B-F4D9-7AC0-FB6A-95CB9930FD97}"/>
              </a:ext>
            </a:extLst>
          </p:cNvPr>
          <p:cNvSpPr/>
          <p:nvPr/>
        </p:nvSpPr>
        <p:spPr>
          <a:xfrm>
            <a:off x="755280" y="893505"/>
            <a:ext cx="7799760" cy="809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Going a tad further with the notation:</a:t>
            </a:r>
            <a:endParaRPr lang="en-US" sz="2200" b="0" strike="noStrike" spc="-1" dirty="0">
              <a:latin typeface="Arial"/>
            </a:endParaRPr>
          </a:p>
        </p:txBody>
      </p:sp>
      <p:sp>
        <p:nvSpPr>
          <p:cNvPr id="288" name="CustomShape 3">
            <a:extLst>
              <a:ext uri="{FF2B5EF4-FFF2-40B4-BE49-F238E27FC236}">
                <a16:creationId xmlns:a16="http://schemas.microsoft.com/office/drawing/2014/main" id="{37586511-2FE6-E1B7-9ACB-48DCBB8ED094}"/>
              </a:ext>
            </a:extLst>
          </p:cNvPr>
          <p:cNvSpPr/>
          <p:nvPr/>
        </p:nvSpPr>
        <p:spPr>
          <a:xfrm>
            <a:off x="1703250" y="5299475"/>
            <a:ext cx="5924585" cy="398655"/>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000" b="0" strike="noStrike" spc="-1" dirty="0">
                <a:solidFill>
                  <a:srgbClr val="000000"/>
                </a:solidFill>
                <a:latin typeface="Times New Roman"/>
              </a:rPr>
              <a:t>Note, this is the same for </a:t>
            </a:r>
            <a:r>
              <a:rPr lang="en-US" sz="2000" b="0" strike="noStrike" spc="-1" dirty="0" err="1">
                <a:solidFill>
                  <a:srgbClr val="000000"/>
                </a:solidFill>
                <a:latin typeface="Times New Roman"/>
              </a:rPr>
              <a:t>Ising</a:t>
            </a:r>
            <a:r>
              <a:rPr lang="en-US" sz="2000" b="0" strike="noStrike" spc="-1" dirty="0">
                <a:solidFill>
                  <a:srgbClr val="000000"/>
                </a:solidFill>
                <a:latin typeface="Times New Roman"/>
              </a:rPr>
              <a:t> </a:t>
            </a:r>
            <a:r>
              <a:rPr lang="en-US" sz="2000" b="0" i="1" strike="noStrike" spc="-1" dirty="0">
                <a:solidFill>
                  <a:srgbClr val="000000"/>
                </a:solidFill>
                <a:latin typeface="Times New Roman"/>
              </a:rPr>
              <a:t>and</a:t>
            </a:r>
            <a:r>
              <a:rPr lang="en-US" sz="2000" b="0" strike="noStrike" spc="-1" dirty="0">
                <a:solidFill>
                  <a:srgbClr val="000000"/>
                </a:solidFill>
                <a:latin typeface="Times New Roman"/>
              </a:rPr>
              <a:t> Potts-like models.</a:t>
            </a:r>
            <a:endParaRPr lang="en-US" sz="2000" b="0" strike="noStrike" spc="-1" dirty="0">
              <a:latin typeface="Arial"/>
            </a:endParaRPr>
          </a:p>
        </p:txBody>
      </p:sp>
      <p:pic>
        <p:nvPicPr>
          <p:cNvPr id="6" name="Picture 5">
            <a:extLst>
              <a:ext uri="{FF2B5EF4-FFF2-40B4-BE49-F238E27FC236}">
                <a16:creationId xmlns:a16="http://schemas.microsoft.com/office/drawing/2014/main" id="{0DCFCF52-6EB9-1B30-D684-C81E3279EE68}"/>
              </a:ext>
            </a:extLst>
          </p:cNvPr>
          <p:cNvPicPr>
            <a:picLocks noChangeAspect="1"/>
          </p:cNvPicPr>
          <p:nvPr/>
        </p:nvPicPr>
        <p:blipFill>
          <a:blip r:embed="rId2"/>
          <a:stretch>
            <a:fillRect/>
          </a:stretch>
        </p:blipFill>
        <p:spPr>
          <a:xfrm>
            <a:off x="2438047" y="1687477"/>
            <a:ext cx="4225881" cy="712799"/>
          </a:xfrm>
          <a:prstGeom prst="rect">
            <a:avLst/>
          </a:prstGeom>
        </p:spPr>
      </p:pic>
      <p:pic>
        <p:nvPicPr>
          <p:cNvPr id="7" name="Picture 6">
            <a:extLst>
              <a:ext uri="{FF2B5EF4-FFF2-40B4-BE49-F238E27FC236}">
                <a16:creationId xmlns:a16="http://schemas.microsoft.com/office/drawing/2014/main" id="{8BF7BBEF-F5AA-9B13-C230-8E2BB57C00E1}"/>
              </a:ext>
            </a:extLst>
          </p:cNvPr>
          <p:cNvPicPr>
            <a:picLocks noChangeAspect="1"/>
          </p:cNvPicPr>
          <p:nvPr/>
        </p:nvPicPr>
        <p:blipFill>
          <a:blip r:embed="rId3"/>
          <a:stretch>
            <a:fillRect/>
          </a:stretch>
        </p:blipFill>
        <p:spPr>
          <a:xfrm>
            <a:off x="2438047" y="2850782"/>
            <a:ext cx="4454993" cy="712799"/>
          </a:xfrm>
          <a:prstGeom prst="rect">
            <a:avLst/>
          </a:prstGeom>
        </p:spPr>
      </p:pic>
      <p:pic>
        <p:nvPicPr>
          <p:cNvPr id="8" name="Picture 7">
            <a:extLst>
              <a:ext uri="{FF2B5EF4-FFF2-40B4-BE49-F238E27FC236}">
                <a16:creationId xmlns:a16="http://schemas.microsoft.com/office/drawing/2014/main" id="{E15A7326-D766-09B0-5BAC-4E2BBC36A446}"/>
              </a:ext>
            </a:extLst>
          </p:cNvPr>
          <p:cNvPicPr>
            <a:picLocks noChangeAspect="1"/>
          </p:cNvPicPr>
          <p:nvPr/>
        </p:nvPicPr>
        <p:blipFill>
          <a:blip r:embed="rId4"/>
          <a:stretch>
            <a:fillRect/>
          </a:stretch>
        </p:blipFill>
        <p:spPr>
          <a:xfrm>
            <a:off x="2438047" y="4014087"/>
            <a:ext cx="4592256" cy="712372"/>
          </a:xfrm>
          <a:prstGeom prst="rect">
            <a:avLst/>
          </a:prstGeom>
        </p:spPr>
      </p:pic>
      <p:sp>
        <p:nvSpPr>
          <p:cNvPr id="9" name="TextBox 8">
            <a:extLst>
              <a:ext uri="{FF2B5EF4-FFF2-40B4-BE49-F238E27FC236}">
                <a16:creationId xmlns:a16="http://schemas.microsoft.com/office/drawing/2014/main" id="{6EA7A448-B40A-7587-9AFE-1B104836D935}"/>
              </a:ext>
            </a:extLst>
          </p:cNvPr>
          <p:cNvSpPr txBox="1"/>
          <p:nvPr/>
        </p:nvSpPr>
        <p:spPr>
          <a:xfrm>
            <a:off x="7232137" y="3987795"/>
            <a:ext cx="1703520"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If you want to explicitly include the </a:t>
            </a:r>
            <a:r>
              <a:rPr lang="en-US" sz="1400" i="1" dirty="0">
                <a:latin typeface="Symbol" pitchFamily="2" charset="2"/>
                <a:cs typeface="Times New Roman" panose="02020603050405020304" pitchFamily="18" charset="0"/>
              </a:rPr>
              <a:t>b</a:t>
            </a:r>
            <a:r>
              <a:rPr lang="en-US" sz="1400" dirty="0">
                <a:latin typeface="Times New Roman" panose="02020603050405020304" pitchFamily="18" charset="0"/>
                <a:cs typeface="Times New Roman" panose="02020603050405020304" pitchFamily="18" charset="0"/>
              </a:rPr>
              <a:t> parameter</a:t>
            </a:r>
          </a:p>
        </p:txBody>
      </p:sp>
    </p:spTree>
    <p:extLst>
      <p:ext uri="{BB962C8B-B14F-4D97-AF65-F5344CB8AC3E}">
        <p14:creationId xmlns:p14="http://schemas.microsoft.com/office/powerpoint/2010/main" val="219751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88"/>
                                        </p:tgtEl>
                                        <p:attrNameLst>
                                          <p:attrName>style.visibility</p:attrName>
                                        </p:attrNameLst>
                                      </p:cBhvr>
                                      <p:to>
                                        <p:strVal val="visible"/>
                                      </p:to>
                                    </p:set>
                                    <p:anim calcmode="lin" valueType="num">
                                      <p:cBhvr additive="base">
                                        <p:cTn id="24" dur="500" fill="hold"/>
                                        <p:tgtEl>
                                          <p:spTgt spid="288"/>
                                        </p:tgtEl>
                                        <p:attrNameLst>
                                          <p:attrName>ppt_x</p:attrName>
                                        </p:attrNameLst>
                                      </p:cBhvr>
                                      <p:tavLst>
                                        <p:tav tm="0">
                                          <p:val>
                                            <p:strVal val="#ppt_x"/>
                                          </p:val>
                                        </p:tav>
                                        <p:tav tm="100000">
                                          <p:val>
                                            <p:strVal val="#ppt_x"/>
                                          </p:val>
                                        </p:tav>
                                      </p:tavLst>
                                    </p:anim>
                                    <p:anim calcmode="lin" valueType="num">
                                      <p:cBhvr additive="base">
                                        <p:cTn id="25" dur="500" fill="hold"/>
                                        <p:tgtEl>
                                          <p:spTgt spid="2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CustomShape 1"/>
          <p:cNvSpPr/>
          <p:nvPr/>
        </p:nvSpPr>
        <p:spPr>
          <a:xfrm>
            <a:off x="665640" y="534240"/>
            <a:ext cx="7799760" cy="440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The term in the exponential is the configuration “energy” </a:t>
            </a:r>
            <a:r>
              <a:rPr lang="en-US" sz="2200" b="0" i="1" strike="noStrike" spc="-1" dirty="0">
                <a:solidFill>
                  <a:srgbClr val="000000"/>
                </a:solidFill>
                <a:latin typeface="Times New Roman"/>
              </a:rPr>
              <a:t>E</a:t>
            </a:r>
            <a:r>
              <a:rPr lang="en-US" sz="2200" b="0" strike="noStrike" spc="-1" dirty="0">
                <a:solidFill>
                  <a:srgbClr val="000000"/>
                </a:solidFill>
                <a:latin typeface="Times New Roman"/>
              </a:rPr>
              <a:t>(</a:t>
            </a:r>
            <a:r>
              <a:rPr lang="en-US" sz="2200" b="1" strike="noStrike" spc="-1" dirty="0">
                <a:solidFill>
                  <a:srgbClr val="000000"/>
                </a:solidFill>
                <a:latin typeface="Times New Roman"/>
              </a:rPr>
              <a:t>X</a:t>
            </a:r>
            <a:r>
              <a:rPr lang="en-US" sz="2200" b="0" strike="noStrike" spc="-1" dirty="0">
                <a:solidFill>
                  <a:srgbClr val="000000"/>
                </a:solidFill>
                <a:latin typeface="Times New Roman"/>
              </a:rPr>
              <a:t>)</a:t>
            </a:r>
            <a:endParaRPr lang="en-US" sz="2200" b="0" strike="noStrike" spc="-1" dirty="0">
              <a:latin typeface="Arial"/>
            </a:endParaRPr>
          </a:p>
        </p:txBody>
      </p:sp>
      <p:pic>
        <p:nvPicPr>
          <p:cNvPr id="290" name="Picture 1"/>
          <p:cNvPicPr/>
          <p:nvPr/>
        </p:nvPicPr>
        <p:blipFill>
          <a:blip r:embed="rId2"/>
          <a:stretch/>
        </p:blipFill>
        <p:spPr>
          <a:xfrm>
            <a:off x="2701800" y="1241640"/>
            <a:ext cx="3596040" cy="906840"/>
          </a:xfrm>
          <a:prstGeom prst="rect">
            <a:avLst/>
          </a:prstGeom>
          <a:ln>
            <a:noFill/>
          </a:ln>
        </p:spPr>
      </p:pic>
      <p:sp>
        <p:nvSpPr>
          <p:cNvPr id="291" name="CustomShape 2"/>
          <p:cNvSpPr/>
          <p:nvPr/>
        </p:nvSpPr>
        <p:spPr>
          <a:xfrm>
            <a:off x="1050480" y="2406960"/>
            <a:ext cx="7583400" cy="12099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00"/>
              </a:spcBef>
              <a:buClr>
                <a:srgbClr val="000000"/>
              </a:buClr>
              <a:buFont typeface="Arial"/>
              <a:buChar char="•"/>
            </a:pPr>
            <a:r>
              <a:rPr lang="en-US" sz="2000" b="0" strike="noStrike" spc="-1" dirty="0">
                <a:solidFill>
                  <a:srgbClr val="000000"/>
                </a:solidFill>
                <a:latin typeface="Times New Roman"/>
              </a:rPr>
              <a:t>The sums are not actually sums over vectors/matrices. Rather they are sums of individual one and two-body components of energy corresponding to the states of variables in </a:t>
            </a:r>
            <a:r>
              <a:rPr lang="en-US" sz="2000" b="1" strike="noStrike" spc="-1" dirty="0">
                <a:solidFill>
                  <a:srgbClr val="000000"/>
                </a:solidFill>
                <a:latin typeface="Times New Roman"/>
              </a:rPr>
              <a:t>X</a:t>
            </a:r>
            <a:r>
              <a:rPr lang="en-US" sz="2000" b="0" strike="noStrike" spc="-1" dirty="0">
                <a:solidFill>
                  <a:srgbClr val="000000"/>
                </a:solidFill>
                <a:latin typeface="Times New Roman"/>
              </a:rPr>
              <a:t>.</a:t>
            </a:r>
            <a:endParaRPr lang="en-US" sz="2000" b="0" strike="noStrike" spc="-1" dirty="0">
              <a:latin typeface="Arial"/>
            </a:endParaRPr>
          </a:p>
        </p:txBody>
      </p:sp>
      <p:sp>
        <p:nvSpPr>
          <p:cNvPr id="292" name="CustomShape 3"/>
          <p:cNvSpPr/>
          <p:nvPr/>
        </p:nvSpPr>
        <p:spPr>
          <a:xfrm>
            <a:off x="471600" y="3640325"/>
            <a:ext cx="7799760" cy="5828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To make the above formula more explicit:</a:t>
            </a:r>
            <a:endParaRPr lang="en-US" sz="2200" b="0" strike="noStrike" spc="-1">
              <a:latin typeface="Arial"/>
            </a:endParaRPr>
          </a:p>
        </p:txBody>
      </p:sp>
      <p:pic>
        <p:nvPicPr>
          <p:cNvPr id="293" name="Picture 5"/>
          <p:cNvPicPr/>
          <p:nvPr/>
        </p:nvPicPr>
        <p:blipFill>
          <a:blip r:embed="rId3"/>
          <a:stretch/>
        </p:blipFill>
        <p:spPr>
          <a:xfrm>
            <a:off x="983575" y="4867375"/>
            <a:ext cx="8030880" cy="937440"/>
          </a:xfrm>
          <a:prstGeom prst="rect">
            <a:avLst/>
          </a:prstGeom>
          <a:ln>
            <a:noFill/>
          </a:ln>
        </p:spPr>
      </p:pic>
      <p:pic>
        <p:nvPicPr>
          <p:cNvPr id="294" name="Picture 6"/>
          <p:cNvPicPr/>
          <p:nvPr/>
        </p:nvPicPr>
        <p:blipFill>
          <a:blip r:embed="rId4"/>
          <a:stretch/>
        </p:blipFill>
        <p:spPr>
          <a:xfrm>
            <a:off x="141120" y="4277860"/>
            <a:ext cx="6205680" cy="346320"/>
          </a:xfrm>
          <a:prstGeom prst="rect">
            <a:avLst/>
          </a:prstGeom>
          <a:ln>
            <a:noFill/>
          </a:ln>
        </p:spPr>
      </p:pic>
      <p:sp>
        <p:nvSpPr>
          <p:cNvPr id="295" name="CustomShape 4"/>
          <p:cNvSpPr/>
          <p:nvPr/>
        </p:nvSpPr>
        <p:spPr>
          <a:xfrm>
            <a:off x="1871623" y="6309058"/>
            <a:ext cx="5903965"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b="0" strike="noStrike" spc="-1" dirty="0">
                <a:solidFill>
                  <a:srgbClr val="000000"/>
                </a:solidFill>
                <a:latin typeface="Times New Roman"/>
              </a:rPr>
              <a:t>In physics </a:t>
            </a:r>
            <a:r>
              <a:rPr lang="en-US" i="1" spc="-1" dirty="0">
                <a:solidFill>
                  <a:srgbClr val="000000"/>
                </a:solidFill>
                <a:latin typeface="Times New Roman"/>
              </a:rPr>
              <a:t>                                             </a:t>
            </a:r>
            <a:r>
              <a:rPr lang="en-US" b="0" strike="noStrike" spc="-1" dirty="0">
                <a:solidFill>
                  <a:srgbClr val="000000"/>
                </a:solidFill>
                <a:latin typeface="Times New Roman"/>
                <a:ea typeface="Wingdings"/>
              </a:rPr>
              <a:t>is called a Hamiltonian</a:t>
            </a:r>
            <a:endParaRPr lang="en-US" b="0" strike="noStrike" spc="-1" dirty="0">
              <a:latin typeface="Arial"/>
            </a:endParaRPr>
          </a:p>
        </p:txBody>
      </p:sp>
      <p:sp>
        <p:nvSpPr>
          <p:cNvPr id="296" name="CustomShape 5"/>
          <p:cNvSpPr/>
          <p:nvPr/>
        </p:nvSpPr>
        <p:spPr>
          <a:xfrm flipH="1" flipV="1">
            <a:off x="5155975" y="5715535"/>
            <a:ext cx="1141865" cy="1591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97" name="CustomShape 6"/>
          <p:cNvSpPr/>
          <p:nvPr/>
        </p:nvSpPr>
        <p:spPr>
          <a:xfrm>
            <a:off x="6260111" y="5481800"/>
            <a:ext cx="2387362" cy="82954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600" b="0" strike="noStrike" spc="-1" dirty="0">
                <a:solidFill>
                  <a:srgbClr val="000000"/>
                </a:solidFill>
                <a:latin typeface="Times New Roman"/>
              </a:rPr>
              <a:t>Double sum over  </a:t>
            </a:r>
            <a:r>
              <a:rPr lang="en-US" sz="1600" i="1" spc="-1" dirty="0" err="1">
                <a:solidFill>
                  <a:srgbClr val="000000"/>
                </a:solidFill>
                <a:latin typeface="Times New Roman"/>
              </a:rPr>
              <a:t>i</a:t>
            </a:r>
            <a:r>
              <a:rPr lang="en-US" sz="1600" b="0" strike="noStrike" spc="-1" dirty="0">
                <a:solidFill>
                  <a:srgbClr val="000000"/>
                </a:solidFill>
                <a:latin typeface="Times New Roman"/>
              </a:rPr>
              <a:t>, </a:t>
            </a:r>
            <a:r>
              <a:rPr lang="en-US" sz="1600" b="0" i="1" strike="noStrike" spc="-1" dirty="0">
                <a:solidFill>
                  <a:srgbClr val="000000"/>
                </a:solidFill>
                <a:latin typeface="Times New Roman"/>
              </a:rPr>
              <a:t>j</a:t>
            </a:r>
          </a:p>
          <a:p>
            <a:pPr>
              <a:lnSpc>
                <a:spcPct val="100000"/>
              </a:lnSpc>
            </a:pPr>
            <a:r>
              <a:rPr lang="en-US" sz="1600" b="0" strike="noStrike" spc="-1" dirty="0">
                <a:solidFill>
                  <a:srgbClr val="000000"/>
                </a:solidFill>
                <a:latin typeface="Times New Roman"/>
              </a:rPr>
              <a:t>Node </a:t>
            </a:r>
            <a:r>
              <a:rPr lang="en-US" sz="1600" b="0" i="1" strike="noStrike" spc="-1" dirty="0" err="1">
                <a:solidFill>
                  <a:srgbClr val="000000"/>
                </a:solidFill>
                <a:latin typeface="Times New Roman"/>
              </a:rPr>
              <a:t>i</a:t>
            </a:r>
            <a:r>
              <a:rPr lang="en-US" sz="1600" b="0" strike="noStrike" spc="-1" dirty="0">
                <a:solidFill>
                  <a:srgbClr val="000000"/>
                </a:solidFill>
                <a:latin typeface="Times New Roman"/>
              </a:rPr>
              <a:t> connected to node </a:t>
            </a:r>
            <a:r>
              <a:rPr lang="en-US" sz="1600" b="0" i="1" strike="noStrike" spc="-1" dirty="0">
                <a:solidFill>
                  <a:srgbClr val="000000"/>
                </a:solidFill>
                <a:latin typeface="Times New Roman"/>
              </a:rPr>
              <a:t>j</a:t>
            </a:r>
          </a:p>
          <a:p>
            <a:pPr>
              <a:lnSpc>
                <a:spcPct val="100000"/>
              </a:lnSpc>
            </a:pPr>
            <a:r>
              <a:rPr lang="en-US" sz="1600" b="0" i="1" strike="noStrike" spc="-1" dirty="0" err="1">
                <a:solidFill>
                  <a:srgbClr val="000000"/>
                </a:solidFill>
                <a:latin typeface="Times New Roman"/>
              </a:rPr>
              <a:t>i</a:t>
            </a:r>
            <a:r>
              <a:rPr lang="en-US" sz="1600" b="0" i="1" strike="noStrike" spc="-1" dirty="0">
                <a:solidFill>
                  <a:srgbClr val="000000"/>
                </a:solidFill>
                <a:latin typeface="Times New Roman"/>
              </a:rPr>
              <a:t> </a:t>
            </a:r>
            <a:r>
              <a:rPr lang="en-US" sz="1600" b="0" strike="noStrike" spc="-1" dirty="0">
                <a:solidFill>
                  <a:srgbClr val="000000"/>
                </a:solidFill>
                <a:latin typeface="Times New Roman"/>
              </a:rPr>
              <a:t>&lt; </a:t>
            </a:r>
            <a:r>
              <a:rPr lang="en-US" sz="1600" b="0" i="1" strike="noStrike" spc="-1" dirty="0">
                <a:solidFill>
                  <a:srgbClr val="000000"/>
                </a:solidFill>
                <a:latin typeface="Times New Roman"/>
              </a:rPr>
              <a:t>j</a:t>
            </a:r>
            <a:r>
              <a:rPr lang="en-US" sz="1600" b="0" strike="noStrike" spc="-1" dirty="0">
                <a:solidFill>
                  <a:srgbClr val="000000"/>
                </a:solidFill>
                <a:latin typeface="Times New Roman"/>
              </a:rPr>
              <a:t> is implicit</a:t>
            </a:r>
            <a:endParaRPr lang="en-US" sz="1600" b="0" strike="noStrike" spc="-1" dirty="0">
              <a:latin typeface="Arial"/>
            </a:endParaRPr>
          </a:p>
        </p:txBody>
      </p:sp>
      <p:pic>
        <p:nvPicPr>
          <p:cNvPr id="2" name="Picture 1">
            <a:extLst>
              <a:ext uri="{FF2B5EF4-FFF2-40B4-BE49-F238E27FC236}">
                <a16:creationId xmlns:a16="http://schemas.microsoft.com/office/drawing/2014/main" id="{515A9457-4323-29C8-8D30-28BB9599DD6B}"/>
              </a:ext>
            </a:extLst>
          </p:cNvPr>
          <p:cNvPicPr>
            <a:picLocks noChangeAspect="1"/>
          </p:cNvPicPr>
          <p:nvPr/>
        </p:nvPicPr>
        <p:blipFill>
          <a:blip r:embed="rId5"/>
          <a:stretch>
            <a:fillRect/>
          </a:stretch>
        </p:blipFill>
        <p:spPr>
          <a:xfrm>
            <a:off x="2954588" y="6213275"/>
            <a:ext cx="2437602" cy="619074"/>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 calcmode="lin" valueType="num">
                                      <p:cBhvr additive="repl">
                                        <p:cTn id="7" dur="500" fill="hold"/>
                                        <p:tgtEl>
                                          <p:spTgt spid="291"/>
                                        </p:tgtEl>
                                        <p:attrNameLst>
                                          <p:attrName>ppt_x</p:attrName>
                                        </p:attrNameLst>
                                      </p:cBhvr>
                                      <p:tavLst>
                                        <p:tav tm="0">
                                          <p:val>
                                            <p:strVal val="#ppt_x"/>
                                          </p:val>
                                        </p:tav>
                                        <p:tav tm="100000">
                                          <p:val>
                                            <p:strVal val="#ppt_x"/>
                                          </p:val>
                                        </p:tav>
                                      </p:tavLst>
                                    </p:anim>
                                    <p:anim calcmode="lin" valueType="num">
                                      <p:cBhvr additive="repl">
                                        <p:cTn id="8" dur="500" fill="hold"/>
                                        <p:tgtEl>
                                          <p:spTgt spid="2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2"/>
                                        </p:tgtEl>
                                        <p:attrNameLst>
                                          <p:attrName>style.visibility</p:attrName>
                                        </p:attrNameLst>
                                      </p:cBhvr>
                                      <p:to>
                                        <p:strVal val="visible"/>
                                      </p:to>
                                    </p:set>
                                    <p:anim calcmode="lin" valueType="num">
                                      <p:cBhvr additive="repl">
                                        <p:cTn id="13" dur="500" fill="hold"/>
                                        <p:tgtEl>
                                          <p:spTgt spid="292"/>
                                        </p:tgtEl>
                                        <p:attrNameLst>
                                          <p:attrName>ppt_x</p:attrName>
                                        </p:attrNameLst>
                                      </p:cBhvr>
                                      <p:tavLst>
                                        <p:tav tm="0">
                                          <p:val>
                                            <p:strVal val="#ppt_x"/>
                                          </p:val>
                                        </p:tav>
                                        <p:tav tm="100000">
                                          <p:val>
                                            <p:strVal val="#ppt_x"/>
                                          </p:val>
                                        </p:tav>
                                      </p:tavLst>
                                    </p:anim>
                                    <p:anim calcmode="lin" valueType="num">
                                      <p:cBhvr additive="repl">
                                        <p:cTn id="14" dur="500" fill="hold"/>
                                        <p:tgtEl>
                                          <p:spTgt spid="292"/>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294"/>
                                        </p:tgtEl>
                                        <p:attrNameLst>
                                          <p:attrName>style.visibility</p:attrName>
                                        </p:attrNameLst>
                                      </p:cBhvr>
                                      <p:to>
                                        <p:strVal val="visible"/>
                                      </p:to>
                                    </p:set>
                                    <p:anim calcmode="lin" valueType="num">
                                      <p:cBhvr additive="repl">
                                        <p:cTn id="18" dur="500" fill="hold"/>
                                        <p:tgtEl>
                                          <p:spTgt spid="294"/>
                                        </p:tgtEl>
                                        <p:attrNameLst>
                                          <p:attrName>ppt_x</p:attrName>
                                        </p:attrNameLst>
                                      </p:cBhvr>
                                      <p:tavLst>
                                        <p:tav tm="0">
                                          <p:val>
                                            <p:strVal val="#ppt_x"/>
                                          </p:val>
                                        </p:tav>
                                        <p:tav tm="100000">
                                          <p:val>
                                            <p:strVal val="#ppt_x"/>
                                          </p:val>
                                        </p:tav>
                                      </p:tavLst>
                                    </p:anim>
                                    <p:anim calcmode="lin" valueType="num">
                                      <p:cBhvr additive="repl">
                                        <p:cTn id="19" dur="500" fill="hold"/>
                                        <p:tgtEl>
                                          <p:spTgt spid="29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93"/>
                                        </p:tgtEl>
                                        <p:attrNameLst>
                                          <p:attrName>style.visibility</p:attrName>
                                        </p:attrNameLst>
                                      </p:cBhvr>
                                      <p:to>
                                        <p:strVal val="visible"/>
                                      </p:to>
                                    </p:set>
                                    <p:anim calcmode="lin" valueType="num">
                                      <p:cBhvr additive="repl">
                                        <p:cTn id="24" dur="500" fill="hold"/>
                                        <p:tgtEl>
                                          <p:spTgt spid="293"/>
                                        </p:tgtEl>
                                        <p:attrNameLst>
                                          <p:attrName>ppt_x</p:attrName>
                                        </p:attrNameLst>
                                      </p:cBhvr>
                                      <p:tavLst>
                                        <p:tav tm="0">
                                          <p:val>
                                            <p:strVal val="#ppt_x"/>
                                          </p:val>
                                        </p:tav>
                                        <p:tav tm="100000">
                                          <p:val>
                                            <p:strVal val="#ppt_x"/>
                                          </p:val>
                                        </p:tav>
                                      </p:tavLst>
                                    </p:anim>
                                    <p:anim calcmode="lin" valueType="num">
                                      <p:cBhvr additive="repl">
                                        <p:cTn id="25" dur="500" fill="hold"/>
                                        <p:tgtEl>
                                          <p:spTgt spid="293"/>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296"/>
                                        </p:tgtEl>
                                        <p:attrNameLst>
                                          <p:attrName>style.visibility</p:attrName>
                                        </p:attrNameLst>
                                      </p:cBhvr>
                                      <p:to>
                                        <p:strVal val="visible"/>
                                      </p:to>
                                    </p:set>
                                    <p:anim calcmode="lin" valueType="num">
                                      <p:cBhvr additive="repl">
                                        <p:cTn id="29" dur="500" fill="hold"/>
                                        <p:tgtEl>
                                          <p:spTgt spid="296"/>
                                        </p:tgtEl>
                                        <p:attrNameLst>
                                          <p:attrName>ppt_x</p:attrName>
                                        </p:attrNameLst>
                                      </p:cBhvr>
                                      <p:tavLst>
                                        <p:tav tm="0">
                                          <p:val>
                                            <p:strVal val="#ppt_x"/>
                                          </p:val>
                                        </p:tav>
                                        <p:tav tm="100000">
                                          <p:val>
                                            <p:strVal val="#ppt_x"/>
                                          </p:val>
                                        </p:tav>
                                      </p:tavLst>
                                    </p:anim>
                                    <p:anim calcmode="lin" valueType="num">
                                      <p:cBhvr additive="repl">
                                        <p:cTn id="30" dur="500" fill="hold"/>
                                        <p:tgtEl>
                                          <p:spTgt spid="29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97"/>
                                        </p:tgtEl>
                                        <p:attrNameLst>
                                          <p:attrName>style.visibility</p:attrName>
                                        </p:attrNameLst>
                                      </p:cBhvr>
                                      <p:to>
                                        <p:strVal val="visible"/>
                                      </p:to>
                                    </p:set>
                                    <p:anim calcmode="lin" valueType="num">
                                      <p:cBhvr additive="repl">
                                        <p:cTn id="33" dur="500" fill="hold"/>
                                        <p:tgtEl>
                                          <p:spTgt spid="297"/>
                                        </p:tgtEl>
                                        <p:attrNameLst>
                                          <p:attrName>ppt_x</p:attrName>
                                        </p:attrNameLst>
                                      </p:cBhvr>
                                      <p:tavLst>
                                        <p:tav tm="0">
                                          <p:val>
                                            <p:strVal val="#ppt_x"/>
                                          </p:val>
                                        </p:tav>
                                        <p:tav tm="100000">
                                          <p:val>
                                            <p:strVal val="#ppt_x"/>
                                          </p:val>
                                        </p:tav>
                                      </p:tavLst>
                                    </p:anim>
                                    <p:anim calcmode="lin" valueType="num">
                                      <p:cBhvr additive="repl">
                                        <p:cTn id="34" dur="500" fill="hold"/>
                                        <p:tgtEl>
                                          <p:spTgt spid="29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95"/>
                                        </p:tgtEl>
                                        <p:attrNameLst>
                                          <p:attrName>style.visibility</p:attrName>
                                        </p:attrNameLst>
                                      </p:cBhvr>
                                      <p:to>
                                        <p:strVal val="visible"/>
                                      </p:to>
                                    </p:set>
                                    <p:anim calcmode="lin" valueType="num">
                                      <p:cBhvr additive="repl">
                                        <p:cTn id="39" dur="500" fill="hold"/>
                                        <p:tgtEl>
                                          <p:spTgt spid="295"/>
                                        </p:tgtEl>
                                        <p:attrNameLst>
                                          <p:attrName>ppt_x</p:attrName>
                                        </p:attrNameLst>
                                      </p:cBhvr>
                                      <p:tavLst>
                                        <p:tav tm="0">
                                          <p:val>
                                            <p:strVal val="#ppt_x"/>
                                          </p:val>
                                        </p:tav>
                                        <p:tav tm="100000">
                                          <p:val>
                                            <p:strVal val="#ppt_x"/>
                                          </p:val>
                                        </p:tav>
                                      </p:tavLst>
                                    </p:anim>
                                    <p:anim calcmode="lin" valueType="num">
                                      <p:cBhvr additive="repl">
                                        <p:cTn id="40" dur="500" fill="hold"/>
                                        <p:tgtEl>
                                          <p:spTgt spid="29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CustomShape 2"/>
          <p:cNvSpPr/>
          <p:nvPr/>
        </p:nvSpPr>
        <p:spPr>
          <a:xfrm>
            <a:off x="4005224" y="2848432"/>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00" name="CustomShape 3"/>
          <p:cNvSpPr/>
          <p:nvPr/>
        </p:nvSpPr>
        <p:spPr>
          <a:xfrm>
            <a:off x="4140760" y="2765048"/>
            <a:ext cx="64584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dirty="0">
                <a:solidFill>
                  <a:srgbClr val="000000"/>
                </a:solidFill>
                <a:latin typeface="Times New Roman"/>
              </a:rPr>
              <a:t>B</a:t>
            </a:r>
            <a:endParaRPr lang="en-US" sz="6000" b="0" strike="noStrike" spc="-1" dirty="0">
              <a:latin typeface="Arial"/>
            </a:endParaRPr>
          </a:p>
        </p:txBody>
      </p:sp>
      <p:sp>
        <p:nvSpPr>
          <p:cNvPr id="302" name="CustomShape 5"/>
          <p:cNvSpPr/>
          <p:nvPr/>
        </p:nvSpPr>
        <p:spPr>
          <a:xfrm>
            <a:off x="5089184" y="4450792"/>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03" name="CustomShape 6"/>
          <p:cNvSpPr/>
          <p:nvPr/>
        </p:nvSpPr>
        <p:spPr>
          <a:xfrm>
            <a:off x="5161000" y="4392968"/>
            <a:ext cx="6886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a:solidFill>
                  <a:srgbClr val="000000"/>
                </a:solidFill>
                <a:latin typeface="Times New Roman"/>
              </a:rPr>
              <a:t>C</a:t>
            </a:r>
            <a:endParaRPr lang="en-US" sz="6000" b="0" strike="noStrike" spc="-1">
              <a:latin typeface="Arial"/>
            </a:endParaRPr>
          </a:p>
        </p:txBody>
      </p:sp>
      <p:sp>
        <p:nvSpPr>
          <p:cNvPr id="305" name="CustomShape 8"/>
          <p:cNvSpPr/>
          <p:nvPr/>
        </p:nvSpPr>
        <p:spPr>
          <a:xfrm>
            <a:off x="2745584" y="4452952"/>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06" name="CustomShape 9"/>
          <p:cNvSpPr/>
          <p:nvPr/>
        </p:nvSpPr>
        <p:spPr>
          <a:xfrm>
            <a:off x="2881120" y="4369928"/>
            <a:ext cx="64584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a:solidFill>
                  <a:srgbClr val="000000"/>
                </a:solidFill>
                <a:latin typeface="Times New Roman"/>
              </a:rPr>
              <a:t>A</a:t>
            </a:r>
            <a:endParaRPr lang="en-US" sz="6000" b="0" strike="noStrike" spc="-1">
              <a:latin typeface="Arial"/>
            </a:endParaRPr>
          </a:p>
        </p:txBody>
      </p:sp>
      <p:sp>
        <p:nvSpPr>
          <p:cNvPr id="307" name="Line 10"/>
          <p:cNvSpPr/>
          <p:nvPr/>
        </p:nvSpPr>
        <p:spPr>
          <a:xfrm>
            <a:off x="3649320" y="4921920"/>
            <a:ext cx="1468080" cy="36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308" name="CustomShape 11"/>
          <p:cNvSpPr/>
          <p:nvPr/>
        </p:nvSpPr>
        <p:spPr>
          <a:xfrm>
            <a:off x="665640" y="534240"/>
            <a:ext cx="7799760" cy="440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1: Compute the </a:t>
            </a:r>
            <a:r>
              <a:rPr lang="en-US" sz="2200" b="0" i="1" strike="noStrike" spc="-1" dirty="0">
                <a:solidFill>
                  <a:srgbClr val="000000"/>
                </a:solidFill>
                <a:latin typeface="Times New Roman"/>
              </a:rPr>
              <a:t>E</a:t>
            </a:r>
            <a:r>
              <a:rPr lang="en-US" sz="2200" b="0" strike="noStrike" spc="-1" dirty="0">
                <a:solidFill>
                  <a:srgbClr val="000000"/>
                </a:solidFill>
                <a:latin typeface="Times New Roman"/>
              </a:rPr>
              <a:t>(</a:t>
            </a:r>
            <a:r>
              <a:rPr lang="en-US" sz="2200" b="1" strike="noStrike" spc="-1" dirty="0">
                <a:solidFill>
                  <a:srgbClr val="000000"/>
                </a:solidFill>
                <a:latin typeface="Times New Roman"/>
              </a:rPr>
              <a:t>X</a:t>
            </a:r>
            <a:r>
              <a:rPr lang="en-US" sz="2200" b="0" strike="noStrike" spc="-1" dirty="0">
                <a:solidFill>
                  <a:srgbClr val="000000"/>
                </a:solidFill>
                <a:latin typeface="Times New Roman"/>
              </a:rPr>
              <a:t>) for all node state configurations</a:t>
            </a:r>
            <a:endParaRPr lang="en-US" sz="2200" b="0" strike="noStrike" spc="-1" dirty="0">
              <a:latin typeface="Arial"/>
            </a:endParaRPr>
          </a:p>
        </p:txBody>
      </p:sp>
      <p:pic>
        <p:nvPicPr>
          <p:cNvPr id="309" name="Picture 36"/>
          <p:cNvPicPr/>
          <p:nvPr/>
        </p:nvPicPr>
        <p:blipFill>
          <a:blip r:embed="rId2"/>
          <a:stretch/>
        </p:blipFill>
        <p:spPr>
          <a:xfrm>
            <a:off x="1852200" y="1237320"/>
            <a:ext cx="4298760" cy="332280"/>
          </a:xfrm>
          <a:prstGeom prst="rect">
            <a:avLst/>
          </a:prstGeom>
          <a:ln>
            <a:noFill/>
          </a:ln>
        </p:spPr>
      </p:pic>
      <p:pic>
        <p:nvPicPr>
          <p:cNvPr id="310" name="Picture 39"/>
          <p:cNvPicPr/>
          <p:nvPr/>
        </p:nvPicPr>
        <p:blipFill>
          <a:blip r:embed="rId3"/>
          <a:stretch/>
        </p:blipFill>
        <p:spPr>
          <a:xfrm>
            <a:off x="1186200" y="5016240"/>
            <a:ext cx="1224360" cy="537840"/>
          </a:xfrm>
          <a:prstGeom prst="rect">
            <a:avLst/>
          </a:prstGeom>
          <a:ln>
            <a:noFill/>
          </a:ln>
        </p:spPr>
      </p:pic>
      <p:pic>
        <p:nvPicPr>
          <p:cNvPr id="311" name="Picture 40"/>
          <p:cNvPicPr/>
          <p:nvPr/>
        </p:nvPicPr>
        <p:blipFill>
          <a:blip r:embed="rId4"/>
          <a:stretch/>
        </p:blipFill>
        <p:spPr>
          <a:xfrm>
            <a:off x="4006800" y="2206080"/>
            <a:ext cx="1352160" cy="544320"/>
          </a:xfrm>
          <a:prstGeom prst="rect">
            <a:avLst/>
          </a:prstGeom>
          <a:ln>
            <a:noFill/>
          </a:ln>
        </p:spPr>
      </p:pic>
      <p:pic>
        <p:nvPicPr>
          <p:cNvPr id="312" name="Picture 41"/>
          <p:cNvPicPr/>
          <p:nvPr/>
        </p:nvPicPr>
        <p:blipFill>
          <a:blip r:embed="rId5"/>
          <a:stretch/>
        </p:blipFill>
        <p:spPr>
          <a:xfrm>
            <a:off x="6177240" y="5016240"/>
            <a:ext cx="1231920" cy="569880"/>
          </a:xfrm>
          <a:prstGeom prst="rect">
            <a:avLst/>
          </a:prstGeom>
          <a:ln>
            <a:noFill/>
          </a:ln>
        </p:spPr>
      </p:pic>
      <p:sp>
        <p:nvSpPr>
          <p:cNvPr id="313" name="Line 12"/>
          <p:cNvSpPr/>
          <p:nvPr/>
        </p:nvSpPr>
        <p:spPr>
          <a:xfrm flipH="1" flipV="1">
            <a:off x="4883400" y="3492360"/>
            <a:ext cx="692640" cy="96048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314" name="Line 13"/>
          <p:cNvSpPr/>
          <p:nvPr/>
        </p:nvSpPr>
        <p:spPr>
          <a:xfrm flipV="1">
            <a:off x="3340800" y="3519360"/>
            <a:ext cx="693000" cy="96048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pic>
        <p:nvPicPr>
          <p:cNvPr id="315" name="Picture 45"/>
          <p:cNvPicPr/>
          <p:nvPr/>
        </p:nvPicPr>
        <p:blipFill>
          <a:blip r:embed="rId6"/>
          <a:stretch/>
        </p:blipFill>
        <p:spPr>
          <a:xfrm>
            <a:off x="1461600" y="3695760"/>
            <a:ext cx="1942920" cy="507240"/>
          </a:xfrm>
          <a:prstGeom prst="rect">
            <a:avLst/>
          </a:prstGeom>
          <a:ln>
            <a:noFill/>
          </a:ln>
        </p:spPr>
      </p:pic>
      <p:pic>
        <p:nvPicPr>
          <p:cNvPr id="316" name="Picture 46"/>
          <p:cNvPicPr/>
          <p:nvPr/>
        </p:nvPicPr>
        <p:blipFill>
          <a:blip r:embed="rId7"/>
          <a:stretch/>
        </p:blipFill>
        <p:spPr>
          <a:xfrm>
            <a:off x="5384880" y="3603600"/>
            <a:ext cx="1854000" cy="525240"/>
          </a:xfrm>
          <a:prstGeom prst="rect">
            <a:avLst/>
          </a:prstGeom>
          <a:ln>
            <a:noFill/>
          </a:ln>
        </p:spPr>
      </p:pic>
      <p:pic>
        <p:nvPicPr>
          <p:cNvPr id="317" name="Picture 47"/>
          <p:cNvPicPr/>
          <p:nvPr/>
        </p:nvPicPr>
        <p:blipFill>
          <a:blip r:embed="rId8"/>
          <a:stretch/>
        </p:blipFill>
        <p:spPr>
          <a:xfrm>
            <a:off x="3433680" y="5419440"/>
            <a:ext cx="1852560" cy="48384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CustomShape 1"/>
          <p:cNvSpPr/>
          <p:nvPr/>
        </p:nvSpPr>
        <p:spPr>
          <a:xfrm>
            <a:off x="665640" y="813600"/>
            <a:ext cx="7799760" cy="440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For this graph, the energy function is:</a:t>
            </a:r>
            <a:endParaRPr lang="en-US" sz="2200" b="0" strike="noStrike" spc="-1">
              <a:latin typeface="Arial"/>
            </a:endParaRPr>
          </a:p>
        </p:txBody>
      </p:sp>
      <p:pic>
        <p:nvPicPr>
          <p:cNvPr id="319" name="Picture 4"/>
          <p:cNvPicPr/>
          <p:nvPr/>
        </p:nvPicPr>
        <p:blipFill>
          <a:blip r:embed="rId2"/>
          <a:stretch/>
        </p:blipFill>
        <p:spPr>
          <a:xfrm>
            <a:off x="38160" y="1917720"/>
            <a:ext cx="7619760" cy="754920"/>
          </a:xfrm>
          <a:prstGeom prst="rect">
            <a:avLst/>
          </a:prstGeom>
          <a:ln>
            <a:noFill/>
          </a:ln>
        </p:spPr>
      </p:pic>
      <p:sp>
        <p:nvSpPr>
          <p:cNvPr id="320" name="CustomShape 2"/>
          <p:cNvSpPr/>
          <p:nvPr/>
        </p:nvSpPr>
        <p:spPr>
          <a:xfrm>
            <a:off x="7244280" y="3366360"/>
            <a:ext cx="1801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Times New Roman"/>
              </a:rPr>
              <a:t>one-body energy</a:t>
            </a:r>
            <a:endParaRPr lang="en-US" sz="1800" b="0" strike="noStrike" spc="-1">
              <a:latin typeface="Arial"/>
            </a:endParaRPr>
          </a:p>
        </p:txBody>
      </p:sp>
      <p:sp>
        <p:nvSpPr>
          <p:cNvPr id="321" name="CustomShape 3"/>
          <p:cNvSpPr/>
          <p:nvPr/>
        </p:nvSpPr>
        <p:spPr>
          <a:xfrm>
            <a:off x="7270200" y="3724920"/>
            <a:ext cx="18133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1" strike="noStrike" spc="-1">
                <a:solidFill>
                  <a:srgbClr val="000000"/>
                </a:solidFill>
                <a:latin typeface="Times New Roman"/>
              </a:rPr>
              <a:t>two-body energy</a:t>
            </a:r>
            <a:endParaRPr lang="en-US" sz="1800" b="0" strike="noStrike" spc="-1">
              <a:latin typeface="Arial"/>
            </a:endParaRPr>
          </a:p>
        </p:txBody>
      </p:sp>
      <p:pic>
        <p:nvPicPr>
          <p:cNvPr id="322" name="Picture 9"/>
          <p:cNvPicPr/>
          <p:nvPr/>
        </p:nvPicPr>
        <p:blipFill>
          <a:blip r:embed="rId3"/>
          <a:stretch/>
        </p:blipFill>
        <p:spPr>
          <a:xfrm>
            <a:off x="50760" y="3393000"/>
            <a:ext cx="7115400" cy="6746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anim calcmode="lin" valueType="num">
                                      <p:cBhvr additive="repl">
                                        <p:cTn id="7" dur="500" fill="hold"/>
                                        <p:tgtEl>
                                          <p:spTgt spid="320"/>
                                        </p:tgtEl>
                                        <p:attrNameLst>
                                          <p:attrName>ppt_x</p:attrName>
                                        </p:attrNameLst>
                                      </p:cBhvr>
                                      <p:tavLst>
                                        <p:tav tm="0">
                                          <p:val>
                                            <p:strVal val="#ppt_x"/>
                                          </p:val>
                                        </p:tav>
                                        <p:tav tm="100000">
                                          <p:val>
                                            <p:strVal val="#ppt_x"/>
                                          </p:val>
                                        </p:tav>
                                      </p:tavLst>
                                    </p:anim>
                                    <p:anim calcmode="lin" valueType="num">
                                      <p:cBhvr additive="repl">
                                        <p:cTn id="8" dur="500" fill="hold"/>
                                        <p:tgtEl>
                                          <p:spTgt spid="3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1"/>
                                        </p:tgtEl>
                                        <p:attrNameLst>
                                          <p:attrName>style.visibility</p:attrName>
                                        </p:attrNameLst>
                                      </p:cBhvr>
                                      <p:to>
                                        <p:strVal val="visible"/>
                                      </p:to>
                                    </p:set>
                                    <p:anim calcmode="lin" valueType="num">
                                      <p:cBhvr additive="repl">
                                        <p:cTn id="11" dur="500" fill="hold"/>
                                        <p:tgtEl>
                                          <p:spTgt spid="321"/>
                                        </p:tgtEl>
                                        <p:attrNameLst>
                                          <p:attrName>ppt_x</p:attrName>
                                        </p:attrNameLst>
                                      </p:cBhvr>
                                      <p:tavLst>
                                        <p:tav tm="0">
                                          <p:val>
                                            <p:strVal val="#ppt_x"/>
                                          </p:val>
                                        </p:tav>
                                        <p:tav tm="100000">
                                          <p:val>
                                            <p:strVal val="#ppt_x"/>
                                          </p:val>
                                        </p:tav>
                                      </p:tavLst>
                                    </p:anim>
                                    <p:anim calcmode="lin" valueType="num">
                                      <p:cBhvr additive="repl">
                                        <p:cTn id="12" dur="500" fill="hold"/>
                                        <p:tgtEl>
                                          <p:spTgt spid="3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2"/>
                                        </p:tgtEl>
                                        <p:attrNameLst>
                                          <p:attrName>style.visibility</p:attrName>
                                        </p:attrNameLst>
                                      </p:cBhvr>
                                      <p:to>
                                        <p:strVal val="visible"/>
                                      </p:to>
                                    </p:set>
                                    <p:anim calcmode="lin" valueType="num">
                                      <p:cBhvr additive="repl">
                                        <p:cTn id="15" dur="500" fill="hold"/>
                                        <p:tgtEl>
                                          <p:spTgt spid="322"/>
                                        </p:tgtEl>
                                        <p:attrNameLst>
                                          <p:attrName>ppt_x</p:attrName>
                                        </p:attrNameLst>
                                      </p:cBhvr>
                                      <p:tavLst>
                                        <p:tav tm="0">
                                          <p:val>
                                            <p:strVal val="#ppt_x"/>
                                          </p:val>
                                        </p:tav>
                                        <p:tav tm="100000">
                                          <p:val>
                                            <p:strVal val="#ppt_x"/>
                                          </p:val>
                                        </p:tav>
                                      </p:tavLst>
                                    </p:anim>
                                    <p:anim calcmode="lin" valueType="num">
                                      <p:cBhvr additive="repl">
                                        <p:cTn id="16"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203504" y="615553"/>
            <a:ext cx="8723583" cy="6184855"/>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dirty="0">
                <a:solidFill>
                  <a:srgbClr val="FFFF00"/>
                </a:solidFill>
                <a:latin typeface="Courier New"/>
              </a:rPr>
              <a:t># node weights:</a:t>
            </a:r>
            <a:endParaRPr lang="en-US" sz="1200" b="0" strike="noStrike" spc="-1" dirty="0">
              <a:latin typeface="Arial"/>
            </a:endParaRPr>
          </a:p>
          <a:p>
            <a:pPr>
              <a:lnSpc>
                <a:spcPct val="100000"/>
              </a:lnSpc>
            </a:pPr>
            <a:r>
              <a:rPr lang="en-US" sz="1200" b="0" strike="noStrike" spc="-1" dirty="0" err="1">
                <a:solidFill>
                  <a:srgbClr val="FFFFFF"/>
                </a:solidFill>
                <a:latin typeface="Courier New"/>
              </a:rPr>
              <a:t>tauA</a:t>
            </a:r>
            <a:r>
              <a:rPr lang="en-US" sz="1200" b="0" strike="noStrike" spc="-1" dirty="0">
                <a:solidFill>
                  <a:srgbClr val="FFFFFF"/>
                </a:solidFill>
                <a:latin typeface="Courier New"/>
              </a:rPr>
              <a:t> &lt;- c( 1,    -1.3)</a:t>
            </a:r>
            <a:endParaRPr lang="en-US" sz="1200" b="0" strike="noStrike" spc="-1" dirty="0">
              <a:latin typeface="Arial"/>
            </a:endParaRPr>
          </a:p>
          <a:p>
            <a:pPr>
              <a:lnSpc>
                <a:spcPct val="100000"/>
              </a:lnSpc>
            </a:pPr>
            <a:r>
              <a:rPr lang="en-US" sz="1200" b="0" strike="noStrike" spc="-1" dirty="0" err="1">
                <a:solidFill>
                  <a:srgbClr val="FFFFFF"/>
                </a:solidFill>
                <a:latin typeface="Courier New"/>
              </a:rPr>
              <a:t>tauB</a:t>
            </a:r>
            <a:r>
              <a:rPr lang="en-US" sz="1200" b="0" strike="noStrike" spc="-1" dirty="0">
                <a:solidFill>
                  <a:srgbClr val="FFFFFF"/>
                </a:solidFill>
                <a:latin typeface="Courier New"/>
              </a:rPr>
              <a:t> &lt;- c(-0.85, -2.4)</a:t>
            </a:r>
            <a:endParaRPr lang="en-US" sz="1200" b="0" strike="noStrike" spc="-1" dirty="0">
              <a:latin typeface="Arial"/>
            </a:endParaRPr>
          </a:p>
          <a:p>
            <a:pPr>
              <a:lnSpc>
                <a:spcPct val="100000"/>
              </a:lnSpc>
            </a:pPr>
            <a:r>
              <a:rPr lang="en-US" sz="1200" b="0" strike="noStrike" spc="-1" dirty="0" err="1">
                <a:solidFill>
                  <a:srgbClr val="FFFFFF"/>
                </a:solidFill>
                <a:latin typeface="Courier New"/>
              </a:rPr>
              <a:t>tauC</a:t>
            </a:r>
            <a:r>
              <a:rPr lang="en-US" sz="1200" b="0" strike="noStrike" spc="-1" dirty="0">
                <a:solidFill>
                  <a:srgbClr val="FFFFFF"/>
                </a:solidFill>
                <a:latin typeface="Courier New"/>
              </a:rPr>
              <a:t> &lt;- c(3.82,   1.4)</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FFFF00"/>
                </a:solidFill>
                <a:latin typeface="Courier New"/>
              </a:rPr>
              <a:t># edge weights:</a:t>
            </a:r>
            <a:endParaRPr lang="en-US" sz="1200" b="0" strike="noStrike" spc="-1" dirty="0">
              <a:latin typeface="Arial"/>
            </a:endParaRPr>
          </a:p>
          <a:p>
            <a:pPr>
              <a:lnSpc>
                <a:spcPct val="100000"/>
              </a:lnSpc>
            </a:pPr>
            <a:r>
              <a:rPr lang="en-US" sz="1200" b="0" strike="noStrike" spc="-1" dirty="0" err="1">
                <a:solidFill>
                  <a:srgbClr val="FFFFFF"/>
                </a:solidFill>
                <a:latin typeface="Courier New"/>
              </a:rPr>
              <a:t>omegaAB</a:t>
            </a:r>
            <a:r>
              <a:rPr lang="en-US" sz="1200" b="0" strike="noStrike" spc="-1" dirty="0">
                <a:solidFill>
                  <a:srgbClr val="FFFFFF"/>
                </a:solidFill>
                <a:latin typeface="Courier New"/>
              </a:rPr>
              <a:t> &lt;- </a:t>
            </a:r>
            <a:r>
              <a:rPr lang="en-US" sz="1200" b="0" strike="noStrike" spc="-1" dirty="0" err="1">
                <a:solidFill>
                  <a:srgbClr val="FFFFFF"/>
                </a:solidFill>
                <a:latin typeface="Courier New"/>
              </a:rPr>
              <a:t>rbind</a:t>
            </a:r>
            <a:r>
              <a:rPr lang="en-US" sz="1200" b="0" strike="noStrike" spc="-1" dirty="0">
                <a:solidFill>
                  <a:srgbClr val="FFFFFF"/>
                </a:solidFill>
                <a:latin typeface="Courier New"/>
              </a:rPr>
              <a:t>(</a:t>
            </a:r>
            <a:endParaRPr lang="en-US" sz="1200" b="0" strike="noStrike" spc="-1" dirty="0">
              <a:latin typeface="Arial"/>
            </a:endParaRPr>
          </a:p>
          <a:p>
            <a:pPr>
              <a:lnSpc>
                <a:spcPct val="100000"/>
              </a:lnSpc>
            </a:pPr>
            <a:r>
              <a:rPr lang="en-US" sz="1200" b="0" strike="noStrike" spc="-1" dirty="0">
                <a:solidFill>
                  <a:srgbClr val="FFFFFF"/>
                </a:solidFill>
                <a:latin typeface="Courier New"/>
              </a:rPr>
              <a:t>  c( 3.5, -1.4),</a:t>
            </a:r>
            <a:endParaRPr lang="en-US" sz="1200" b="0" strike="noStrike" spc="-1" dirty="0">
              <a:latin typeface="Arial"/>
            </a:endParaRPr>
          </a:p>
          <a:p>
            <a:pPr>
              <a:lnSpc>
                <a:spcPct val="100000"/>
              </a:lnSpc>
            </a:pPr>
            <a:r>
              <a:rPr lang="en-US" sz="1200" b="0" strike="noStrike" spc="-1" dirty="0">
                <a:solidFill>
                  <a:srgbClr val="FFFFFF"/>
                </a:solidFill>
                <a:latin typeface="Courier New"/>
              </a:rPr>
              <a:t>  c(-1.4,  2.5)</a:t>
            </a:r>
            <a:endParaRPr lang="en-US" sz="1200" b="0" strike="noStrike" spc="-1" dirty="0">
              <a:latin typeface="Arial"/>
            </a:endParaRPr>
          </a:p>
          <a:p>
            <a:pPr>
              <a:lnSpc>
                <a:spcPct val="100000"/>
              </a:lnSpc>
            </a:pPr>
            <a:r>
              <a:rPr lang="en-US" sz="1200" b="0" strike="noStrike" spc="-1" dirty="0">
                <a:solidFill>
                  <a:srgbClr val="FFFFFF"/>
                </a:solidFill>
                <a:latin typeface="Courier New"/>
              </a:rPr>
              <a:t>)</a:t>
            </a:r>
            <a:endParaRPr lang="en-US" sz="1200" b="0" strike="noStrike" spc="-1" dirty="0">
              <a:latin typeface="Arial"/>
            </a:endParaRPr>
          </a:p>
          <a:p>
            <a:pPr>
              <a:lnSpc>
                <a:spcPct val="100000"/>
              </a:lnSpc>
            </a:pPr>
            <a:r>
              <a:rPr lang="en-US" sz="1200" b="0" strike="noStrike" spc="-1" dirty="0" err="1">
                <a:solidFill>
                  <a:srgbClr val="FFFFFF"/>
                </a:solidFill>
                <a:latin typeface="Courier New"/>
              </a:rPr>
              <a:t>omegaBC</a:t>
            </a:r>
            <a:r>
              <a:rPr lang="en-US" sz="1200" b="0" strike="noStrike" spc="-1" dirty="0">
                <a:solidFill>
                  <a:srgbClr val="FFFFFF"/>
                </a:solidFill>
                <a:latin typeface="Courier New"/>
              </a:rPr>
              <a:t> &lt;- </a:t>
            </a:r>
            <a:r>
              <a:rPr lang="en-US" sz="1200" b="0" strike="noStrike" spc="-1" dirty="0" err="1">
                <a:solidFill>
                  <a:srgbClr val="FFFFFF"/>
                </a:solidFill>
                <a:latin typeface="Courier New"/>
              </a:rPr>
              <a:t>rbind</a:t>
            </a:r>
            <a:r>
              <a:rPr lang="en-US" sz="1200" b="0" strike="noStrike" spc="-1" dirty="0">
                <a:solidFill>
                  <a:srgbClr val="FFFFFF"/>
                </a:solidFill>
                <a:latin typeface="Courier New"/>
              </a:rPr>
              <a:t>(</a:t>
            </a:r>
            <a:endParaRPr lang="en-US" sz="1200" b="0" strike="noStrike" spc="-1" dirty="0">
              <a:latin typeface="Arial"/>
            </a:endParaRPr>
          </a:p>
          <a:p>
            <a:pPr>
              <a:lnSpc>
                <a:spcPct val="100000"/>
              </a:lnSpc>
            </a:pPr>
            <a:r>
              <a:rPr lang="en-US" sz="1200" b="0" strike="noStrike" spc="-1" dirty="0">
                <a:solidFill>
                  <a:srgbClr val="FFFFFF"/>
                </a:solidFill>
                <a:latin typeface="Courier New"/>
              </a:rPr>
              <a:t>  c( 2.6, 0.4),</a:t>
            </a:r>
            <a:endParaRPr lang="en-US" sz="1200" b="0" strike="noStrike" spc="-1" dirty="0">
              <a:latin typeface="Arial"/>
            </a:endParaRPr>
          </a:p>
          <a:p>
            <a:pPr>
              <a:lnSpc>
                <a:spcPct val="100000"/>
              </a:lnSpc>
            </a:pPr>
            <a:r>
              <a:rPr lang="en-US" sz="1200" b="0" strike="noStrike" spc="-1" dirty="0">
                <a:solidFill>
                  <a:srgbClr val="FFFFFF"/>
                </a:solidFill>
                <a:latin typeface="Courier New"/>
              </a:rPr>
              <a:t>  c( 0.4, 2.5)</a:t>
            </a:r>
            <a:endParaRPr lang="en-US" sz="1200" b="0" strike="noStrike" spc="-1" dirty="0">
              <a:latin typeface="Arial"/>
            </a:endParaRPr>
          </a:p>
          <a:p>
            <a:pPr>
              <a:lnSpc>
                <a:spcPct val="100000"/>
              </a:lnSpc>
            </a:pPr>
            <a:r>
              <a:rPr lang="en-US" sz="1200" b="0" strike="noStrike" spc="-1" dirty="0">
                <a:solidFill>
                  <a:srgbClr val="FFFFFF"/>
                </a:solidFill>
                <a:latin typeface="Courier New"/>
              </a:rPr>
              <a:t>)</a:t>
            </a:r>
            <a:endParaRPr lang="en-US" sz="1200" b="0" strike="noStrike" spc="-1" dirty="0">
              <a:latin typeface="Arial"/>
            </a:endParaRPr>
          </a:p>
          <a:p>
            <a:pPr>
              <a:lnSpc>
                <a:spcPct val="100000"/>
              </a:lnSpc>
            </a:pPr>
            <a:r>
              <a:rPr lang="en-US" sz="1200" b="0" strike="noStrike" spc="-1" dirty="0" err="1">
                <a:solidFill>
                  <a:srgbClr val="FFFFFF"/>
                </a:solidFill>
                <a:latin typeface="Courier New"/>
              </a:rPr>
              <a:t>omegaAC</a:t>
            </a:r>
            <a:r>
              <a:rPr lang="en-US" sz="1200" b="0" strike="noStrike" spc="-1" dirty="0">
                <a:solidFill>
                  <a:srgbClr val="FFFFFF"/>
                </a:solidFill>
                <a:latin typeface="Courier New"/>
              </a:rPr>
              <a:t> &lt;- </a:t>
            </a:r>
            <a:r>
              <a:rPr lang="en-US" sz="1200" b="0" strike="noStrike" spc="-1" dirty="0" err="1">
                <a:solidFill>
                  <a:srgbClr val="FFFFFF"/>
                </a:solidFill>
                <a:latin typeface="Courier New"/>
              </a:rPr>
              <a:t>rbind</a:t>
            </a:r>
            <a:r>
              <a:rPr lang="en-US" sz="1200" b="0" strike="noStrike" spc="-1" dirty="0">
                <a:solidFill>
                  <a:srgbClr val="FFFFFF"/>
                </a:solidFill>
                <a:latin typeface="Courier New"/>
              </a:rPr>
              <a:t>(</a:t>
            </a:r>
            <a:endParaRPr lang="en-US" sz="1200" b="0" strike="noStrike" spc="-1" dirty="0">
              <a:latin typeface="Arial"/>
            </a:endParaRPr>
          </a:p>
          <a:p>
            <a:pPr>
              <a:lnSpc>
                <a:spcPct val="100000"/>
              </a:lnSpc>
            </a:pPr>
            <a:r>
              <a:rPr lang="en-US" sz="1200" b="0" strike="noStrike" spc="-1" dirty="0">
                <a:solidFill>
                  <a:srgbClr val="FFFFFF"/>
                </a:solidFill>
                <a:latin typeface="Courier New"/>
              </a:rPr>
              <a:t>  c(-0.6,  1.2),</a:t>
            </a:r>
            <a:endParaRPr lang="en-US" sz="1200" b="0" strike="noStrike" spc="-1" dirty="0">
              <a:latin typeface="Arial"/>
            </a:endParaRPr>
          </a:p>
          <a:p>
            <a:pPr>
              <a:lnSpc>
                <a:spcPct val="100000"/>
              </a:lnSpc>
            </a:pPr>
            <a:r>
              <a:rPr lang="en-US" sz="1200" b="0" strike="noStrike" spc="-1" dirty="0">
                <a:solidFill>
                  <a:srgbClr val="FFFFFF"/>
                </a:solidFill>
                <a:latin typeface="Courier New"/>
              </a:rPr>
              <a:t>  c( 1.2, -0.6)</a:t>
            </a:r>
            <a:endParaRPr lang="en-US" sz="1200" b="0" strike="noStrike" spc="-1" dirty="0">
              <a:latin typeface="Arial"/>
            </a:endParaRPr>
          </a:p>
          <a:p>
            <a:pPr>
              <a:lnSpc>
                <a:spcPct val="100000"/>
              </a:lnSpc>
            </a:pPr>
            <a:r>
              <a:rPr lang="en-US" sz="1200" b="0" strike="noStrike" spc="-1" dirty="0">
                <a:solidFill>
                  <a:srgbClr val="FFFFFF"/>
                </a:solidFill>
                <a:latin typeface="Courier New"/>
              </a:rPr>
              <a:t>)</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FFFF00"/>
                </a:solidFill>
                <a:latin typeface="Courier New"/>
              </a:rPr>
              <a:t># Define states and feature function:</a:t>
            </a:r>
            <a:endParaRPr lang="en-US" sz="1200" b="0" strike="noStrike" spc="-1" dirty="0">
              <a:latin typeface="Arial"/>
            </a:endParaRPr>
          </a:p>
          <a:p>
            <a:pPr>
              <a:lnSpc>
                <a:spcPct val="100000"/>
              </a:lnSpc>
            </a:pPr>
            <a:r>
              <a:rPr lang="en-US" sz="1200" b="0" strike="noStrike" spc="-1" dirty="0">
                <a:solidFill>
                  <a:srgbClr val="FFFFFF"/>
                </a:solidFill>
                <a:latin typeface="Courier New"/>
              </a:rPr>
              <a:t>s1 &lt;- 1</a:t>
            </a:r>
            <a:endParaRPr lang="en-US" sz="1200" b="0" strike="noStrike" spc="-1" dirty="0">
              <a:latin typeface="Arial"/>
            </a:endParaRPr>
          </a:p>
          <a:p>
            <a:pPr>
              <a:lnSpc>
                <a:spcPct val="100000"/>
              </a:lnSpc>
            </a:pPr>
            <a:r>
              <a:rPr lang="en-US" sz="1200" b="0" strike="noStrike" spc="-1" dirty="0">
                <a:solidFill>
                  <a:srgbClr val="FFFFFF"/>
                </a:solidFill>
                <a:latin typeface="Courier New"/>
              </a:rPr>
              <a:t>s2 &lt;- 2</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FFFF00"/>
                </a:solidFill>
                <a:latin typeface="Courier New"/>
              </a:rPr>
              <a:t># Enumerate all the state configurations</a:t>
            </a:r>
            <a:endParaRPr lang="en-US" sz="1200" b="0" strike="noStrike" spc="-1" dirty="0">
              <a:latin typeface="Arial"/>
            </a:endParaRPr>
          </a:p>
          <a:p>
            <a:pPr>
              <a:lnSpc>
                <a:spcPct val="100000"/>
              </a:lnSpc>
            </a:pPr>
            <a:r>
              <a:rPr lang="en-US" sz="1200" b="0" strike="noStrike" spc="-1" dirty="0" err="1">
                <a:solidFill>
                  <a:srgbClr val="FFFFFF"/>
                </a:solidFill>
                <a:latin typeface="Courier New"/>
              </a:rPr>
              <a:t>config.mat</a:t>
            </a:r>
            <a:r>
              <a:rPr lang="en-US" sz="1200" b="0" strike="noStrike" spc="-1" dirty="0">
                <a:solidFill>
                  <a:srgbClr val="FFFFFF"/>
                </a:solidFill>
                <a:latin typeface="Courier New"/>
              </a:rPr>
              <a:t> &lt;- </a:t>
            </a:r>
            <a:r>
              <a:rPr lang="en-US" sz="1200" b="0" strike="noStrike" spc="-1" dirty="0" err="1">
                <a:solidFill>
                  <a:srgbClr val="FFFFFF"/>
                </a:solidFill>
                <a:latin typeface="Courier New"/>
              </a:rPr>
              <a:t>expand.grid</a:t>
            </a:r>
            <a:r>
              <a:rPr lang="en-US" sz="1200" b="0" strike="noStrike" spc="-1" dirty="0">
                <a:solidFill>
                  <a:srgbClr val="FFFFFF"/>
                </a:solidFill>
                <a:latin typeface="Courier New"/>
              </a:rPr>
              <a:t>(c(s1,s2),c(s1,s2),c(s1,s2))</a:t>
            </a:r>
            <a:endParaRPr lang="en-US" sz="1200" b="0" strike="noStrike" spc="-1" dirty="0">
              <a:latin typeface="Arial"/>
            </a:endParaRPr>
          </a:p>
          <a:p>
            <a:pPr>
              <a:lnSpc>
                <a:spcPct val="100000"/>
              </a:lnSpc>
            </a:pPr>
            <a:r>
              <a:rPr lang="en-US" sz="1200" b="0" strike="noStrike" spc="-1" dirty="0" err="1">
                <a:solidFill>
                  <a:srgbClr val="FFFFFF"/>
                </a:solidFill>
                <a:latin typeface="Courier New"/>
              </a:rPr>
              <a:t>colnames</a:t>
            </a:r>
            <a:r>
              <a:rPr lang="en-US" sz="1200" b="0" strike="noStrike" spc="-1" dirty="0">
                <a:solidFill>
                  <a:srgbClr val="FFFFFF"/>
                </a:solidFill>
                <a:latin typeface="Courier New"/>
              </a:rPr>
              <a:t>(</a:t>
            </a:r>
            <a:r>
              <a:rPr lang="en-US" sz="1200" b="0" strike="noStrike" spc="-1" dirty="0" err="1">
                <a:solidFill>
                  <a:srgbClr val="FFFFFF"/>
                </a:solidFill>
                <a:latin typeface="Courier New"/>
              </a:rPr>
              <a:t>config.mat</a:t>
            </a:r>
            <a:r>
              <a:rPr lang="en-US" sz="1200" b="0" strike="noStrike" spc="-1" dirty="0">
                <a:solidFill>
                  <a:srgbClr val="FFFFFF"/>
                </a:solidFill>
                <a:latin typeface="Courier New"/>
              </a:rPr>
              <a:t>) &lt;- c(</a:t>
            </a:r>
            <a:r>
              <a:rPr lang="en-US" sz="1200" b="0" strike="noStrike" spc="-1" dirty="0">
                <a:solidFill>
                  <a:srgbClr val="00B050"/>
                </a:solidFill>
                <a:latin typeface="Courier New"/>
              </a:rPr>
              <a:t>"A"</a:t>
            </a:r>
            <a:r>
              <a:rPr lang="en-US" sz="1200" b="0" strike="noStrike" spc="-1" dirty="0">
                <a:solidFill>
                  <a:srgbClr val="FFFFFF"/>
                </a:solidFill>
                <a:latin typeface="Courier New"/>
              </a:rPr>
              <a:t>,</a:t>
            </a:r>
            <a:r>
              <a:rPr lang="en-US" sz="1200" b="0" strike="noStrike" spc="-1" dirty="0">
                <a:solidFill>
                  <a:srgbClr val="00B050"/>
                </a:solidFill>
                <a:latin typeface="Courier New"/>
              </a:rPr>
              <a:t>"B"</a:t>
            </a:r>
            <a:r>
              <a:rPr lang="en-US" sz="1200" b="0" strike="noStrike" spc="-1" dirty="0">
                <a:solidFill>
                  <a:srgbClr val="FFFFFF"/>
                </a:solidFill>
                <a:latin typeface="Courier New"/>
              </a:rPr>
              <a:t>,</a:t>
            </a:r>
            <a:r>
              <a:rPr lang="en-US" sz="1200" b="0" strike="noStrike" spc="-1" dirty="0">
                <a:solidFill>
                  <a:srgbClr val="00B050"/>
                </a:solidFill>
                <a:latin typeface="Courier New"/>
              </a:rPr>
              <a:t>"C"</a:t>
            </a:r>
            <a:r>
              <a:rPr lang="en-US" sz="1200" b="0" strike="noStrike" spc="-1" dirty="0">
                <a:solidFill>
                  <a:srgbClr val="FFFFFF"/>
                </a:solidFill>
                <a:latin typeface="Courier New"/>
              </a:rPr>
              <a:t>)</a:t>
            </a:r>
            <a:endParaRPr lang="en-US" sz="1200" b="0" strike="noStrike" spc="-1" dirty="0">
              <a:latin typeface="Arial"/>
            </a:endParaRPr>
          </a:p>
          <a:p>
            <a:pPr>
              <a:lnSpc>
                <a:spcPct val="100000"/>
              </a:lnSpc>
            </a:pPr>
            <a:r>
              <a:rPr lang="en-US" sz="1200" b="0" strike="noStrike" spc="-1" dirty="0" err="1">
                <a:solidFill>
                  <a:srgbClr val="FFFFFF"/>
                </a:solidFill>
                <a:latin typeface="Courier New"/>
              </a:rPr>
              <a:t>config.mat</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FFFF00"/>
                </a:solidFill>
                <a:latin typeface="Courier New"/>
              </a:rPr>
              <a:t># Energy(A=2,B=1,C=2)</a:t>
            </a:r>
            <a:endParaRPr lang="en-US" sz="1200" b="0" strike="noStrike" spc="-1" dirty="0">
              <a:latin typeface="Arial"/>
            </a:endParaRPr>
          </a:p>
          <a:p>
            <a:pPr>
              <a:lnSpc>
                <a:spcPct val="100000"/>
              </a:lnSpc>
            </a:pPr>
            <a:r>
              <a:rPr lang="en-US" sz="1200" b="0" strike="noStrike" spc="-1" dirty="0">
                <a:solidFill>
                  <a:srgbClr val="FFFFFF"/>
                </a:solidFill>
                <a:latin typeface="Courier New"/>
              </a:rPr>
              <a:t>e1.212 &lt;- ff0(2)%*%</a:t>
            </a:r>
            <a:r>
              <a:rPr lang="en-US" sz="1200" b="0" strike="noStrike" spc="-1" dirty="0" err="1">
                <a:solidFill>
                  <a:srgbClr val="FFFFFF"/>
                </a:solidFill>
                <a:latin typeface="Courier New"/>
              </a:rPr>
              <a:t>tauA</a:t>
            </a:r>
            <a:r>
              <a:rPr lang="en-US" sz="1200" b="0" strike="noStrike" spc="-1" dirty="0">
                <a:solidFill>
                  <a:srgbClr val="FFFFFF"/>
                </a:solidFill>
                <a:latin typeface="Courier New"/>
              </a:rPr>
              <a:t> + ff0(1)%*%</a:t>
            </a:r>
            <a:r>
              <a:rPr lang="en-US" sz="1200" b="0" strike="noStrike" spc="-1" dirty="0" err="1">
                <a:solidFill>
                  <a:srgbClr val="FFFFFF"/>
                </a:solidFill>
                <a:latin typeface="Courier New"/>
              </a:rPr>
              <a:t>tauB</a:t>
            </a:r>
            <a:r>
              <a:rPr lang="en-US" sz="1200" b="0" strike="noStrike" spc="-1" dirty="0">
                <a:solidFill>
                  <a:srgbClr val="FFFFFF"/>
                </a:solidFill>
                <a:latin typeface="Courier New"/>
              </a:rPr>
              <a:t> + ff0(2)%*%</a:t>
            </a:r>
            <a:r>
              <a:rPr lang="en-US" sz="1200" b="0" strike="noStrike" spc="-1" dirty="0" err="1">
                <a:solidFill>
                  <a:srgbClr val="FFFFFF"/>
                </a:solidFill>
                <a:latin typeface="Courier New"/>
              </a:rPr>
              <a:t>tauC</a:t>
            </a:r>
            <a:endParaRPr lang="en-US" sz="1200" b="0" strike="noStrike" spc="-1" dirty="0">
              <a:latin typeface="Arial"/>
            </a:endParaRPr>
          </a:p>
          <a:p>
            <a:pPr>
              <a:lnSpc>
                <a:spcPct val="100000"/>
              </a:lnSpc>
            </a:pPr>
            <a:r>
              <a:rPr lang="en-US" sz="1200" b="0" strike="noStrike" spc="-1" dirty="0">
                <a:solidFill>
                  <a:srgbClr val="FFFFFF"/>
                </a:solidFill>
                <a:latin typeface="Courier New"/>
              </a:rPr>
              <a:t>e2.212 &lt;- ff0(2)%*%</a:t>
            </a:r>
            <a:r>
              <a:rPr lang="en-US" sz="1200" b="0" strike="noStrike" spc="-1" dirty="0" err="1">
                <a:solidFill>
                  <a:srgbClr val="FFFFFF"/>
                </a:solidFill>
                <a:latin typeface="Courier New"/>
              </a:rPr>
              <a:t>omegaAB</a:t>
            </a:r>
            <a:r>
              <a:rPr lang="en-US" sz="1200" b="0" strike="noStrike" spc="-1" dirty="0">
                <a:solidFill>
                  <a:srgbClr val="FFFFFF"/>
                </a:solidFill>
                <a:latin typeface="Courier New"/>
              </a:rPr>
              <a:t>%*%ff0(1) + ff0(1)%*%</a:t>
            </a:r>
            <a:r>
              <a:rPr lang="en-US" sz="1200" b="0" strike="noStrike" spc="-1" dirty="0" err="1">
                <a:solidFill>
                  <a:srgbClr val="FFFFFF"/>
                </a:solidFill>
                <a:latin typeface="Courier New"/>
              </a:rPr>
              <a:t>omegaBC</a:t>
            </a:r>
            <a:r>
              <a:rPr lang="en-US" sz="1200" b="0" strike="noStrike" spc="-1" dirty="0">
                <a:solidFill>
                  <a:srgbClr val="FFFFFF"/>
                </a:solidFill>
                <a:latin typeface="Courier New"/>
              </a:rPr>
              <a:t>%*%ff0(2) + ff0(2)%*%</a:t>
            </a:r>
            <a:r>
              <a:rPr lang="en-US" sz="1200" b="0" strike="noStrike" spc="-1" dirty="0" err="1">
                <a:solidFill>
                  <a:srgbClr val="FFFFFF"/>
                </a:solidFill>
                <a:latin typeface="Courier New"/>
              </a:rPr>
              <a:t>omegaAC</a:t>
            </a:r>
            <a:r>
              <a:rPr lang="en-US" sz="1200" b="0" strike="noStrike" spc="-1" dirty="0">
                <a:solidFill>
                  <a:srgbClr val="FFFFFF"/>
                </a:solidFill>
                <a:latin typeface="Courier New"/>
              </a:rPr>
              <a:t>%*%ff0(2)</a:t>
            </a:r>
            <a:endParaRPr lang="en-US" sz="1200" b="0" strike="noStrike" spc="-1" dirty="0">
              <a:latin typeface="Arial"/>
            </a:endParaRPr>
          </a:p>
          <a:p>
            <a:pPr>
              <a:lnSpc>
                <a:spcPct val="100000"/>
              </a:lnSpc>
            </a:pPr>
            <a:r>
              <a:rPr lang="en-US" sz="1200" b="0" strike="noStrike" spc="-1" dirty="0">
                <a:solidFill>
                  <a:srgbClr val="FFFFFF"/>
                </a:solidFill>
                <a:latin typeface="Courier New"/>
              </a:rPr>
              <a:t>e.212  &lt;- e1.212 + e2.212</a:t>
            </a:r>
            <a:endParaRPr lang="en-US" sz="1200" b="0" strike="noStrike" spc="-1" dirty="0">
              <a:latin typeface="Arial"/>
            </a:endParaRPr>
          </a:p>
          <a:p>
            <a:pPr>
              <a:lnSpc>
                <a:spcPct val="100000"/>
              </a:lnSpc>
            </a:pPr>
            <a:r>
              <a:rPr lang="en-US" sz="1200" b="0" strike="noStrike" spc="-1" dirty="0">
                <a:solidFill>
                  <a:srgbClr val="FFFFFF"/>
                </a:solidFill>
                <a:latin typeface="Courier New"/>
              </a:rPr>
              <a:t>e.212</a:t>
            </a:r>
            <a:endParaRPr lang="en-US" sz="1200" b="0" strike="noStrike" spc="-1" dirty="0">
              <a:latin typeface="Arial"/>
            </a:endParaRPr>
          </a:p>
        </p:txBody>
      </p:sp>
      <p:pic>
        <p:nvPicPr>
          <p:cNvPr id="324" name="Picture 4"/>
          <p:cNvPicPr/>
          <p:nvPr/>
        </p:nvPicPr>
        <p:blipFill>
          <a:blip r:embed="rId2"/>
          <a:stretch/>
        </p:blipFill>
        <p:spPr>
          <a:xfrm>
            <a:off x="6907964" y="4666710"/>
            <a:ext cx="1231560" cy="774360"/>
          </a:xfrm>
          <a:prstGeom prst="rect">
            <a:avLst/>
          </a:prstGeom>
          <a:ln>
            <a:noFill/>
          </a:ln>
        </p:spPr>
      </p:pic>
      <p:sp>
        <p:nvSpPr>
          <p:cNvPr id="2" name="TextBox 1">
            <a:extLst>
              <a:ext uri="{FF2B5EF4-FFF2-40B4-BE49-F238E27FC236}">
                <a16:creationId xmlns:a16="http://schemas.microsoft.com/office/drawing/2014/main" id="{4159A8A2-A334-AB1C-CBAE-5B3EE6FE2A2A}"/>
              </a:ext>
            </a:extLst>
          </p:cNvPr>
          <p:cNvSpPr txBox="1"/>
          <p:nvPr/>
        </p:nvSpPr>
        <p:spPr>
          <a:xfrm>
            <a:off x="6088509" y="3430061"/>
            <a:ext cx="819455"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scr7.R</a:t>
            </a:r>
            <a:endParaRPr lang="en-US" b="1" dirty="0">
              <a:latin typeface="Times New Roman" panose="02020603050405020304" pitchFamily="18" charset="0"/>
              <a:cs typeface="Times New Roman" panose="02020603050405020304" pitchFamily="18" charset="0"/>
            </a:endParaRPr>
          </a:p>
        </p:txBody>
      </p:sp>
      <p:sp>
        <p:nvSpPr>
          <p:cNvPr id="3" name="CustomShape 1">
            <a:extLst>
              <a:ext uri="{FF2B5EF4-FFF2-40B4-BE49-F238E27FC236}">
                <a16:creationId xmlns:a16="http://schemas.microsoft.com/office/drawing/2014/main" id="{94DB46EA-2A02-086F-171B-671397EB6479}"/>
              </a:ext>
            </a:extLst>
          </p:cNvPr>
          <p:cNvSpPr/>
          <p:nvPr/>
        </p:nvSpPr>
        <p:spPr>
          <a:xfrm>
            <a:off x="203504" y="150718"/>
            <a:ext cx="7799760" cy="4928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1: Triangle</a:t>
            </a:r>
            <a:endParaRPr lang="en-US" sz="2200" b="0" strike="noStrike" spc="-1" dirty="0">
              <a:latin typeface="Arial"/>
            </a:endParaRPr>
          </a:p>
        </p:txBody>
      </p:sp>
      <p:cxnSp>
        <p:nvCxnSpPr>
          <p:cNvPr id="5" name="Straight Arrow Connector 4">
            <a:extLst>
              <a:ext uri="{FF2B5EF4-FFF2-40B4-BE49-F238E27FC236}">
                <a16:creationId xmlns:a16="http://schemas.microsoft.com/office/drawing/2014/main" id="{6FF56CF7-F2F3-984B-828E-D21BBF4D06C0}"/>
              </a:ext>
            </a:extLst>
          </p:cNvPr>
          <p:cNvCxnSpPr>
            <a:cxnSpLocks/>
          </p:cNvCxnSpPr>
          <p:nvPr/>
        </p:nvCxnSpPr>
        <p:spPr>
          <a:xfrm flipV="1">
            <a:off x="791651" y="5441070"/>
            <a:ext cx="6828349" cy="1158180"/>
          </a:xfrm>
          <a:prstGeom prst="straightConnector1">
            <a:avLst/>
          </a:prstGeom>
          <a:ln w="47625">
            <a:solidFill>
              <a:srgbClr val="00B050"/>
            </a:solidFill>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 calcmode="lin" valueType="num">
                                      <p:cBhvr additive="repl">
                                        <p:cTn id="7" dur="500" fill="hold"/>
                                        <p:tgtEl>
                                          <p:spTgt spid="324"/>
                                        </p:tgtEl>
                                        <p:attrNameLst>
                                          <p:attrName>ppt_x</p:attrName>
                                        </p:attrNameLst>
                                      </p:cBhvr>
                                      <p:tavLst>
                                        <p:tav tm="0">
                                          <p:val>
                                            <p:strVal val="#ppt_x"/>
                                          </p:val>
                                        </p:tav>
                                        <p:tav tm="100000">
                                          <p:val>
                                            <p:strVal val="#ppt_x"/>
                                          </p:val>
                                        </p:tav>
                                      </p:tavLst>
                                    </p:anim>
                                    <p:anim calcmode="lin" valueType="num">
                                      <p:cBhvr additive="repl">
                                        <p:cTn id="8" dur="500" fill="hold"/>
                                        <p:tgtEl>
                                          <p:spTgt spid="3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457200" y="396000"/>
            <a:ext cx="7619760" cy="1761840"/>
          </a:xfrm>
          <a:prstGeom prst="rect">
            <a:avLst/>
          </a:prstGeom>
          <a:noFill/>
          <a:ln>
            <a:noFill/>
          </a:ln>
        </p:spPr>
        <p:txBody>
          <a:bodyPr>
            <a:normAutofit/>
          </a:bodyPr>
          <a:lstStyle/>
          <a:p>
            <a:pPr marL="343080" indent="-342720">
              <a:lnSpc>
                <a:spcPct val="100000"/>
              </a:lnSpc>
              <a:spcBef>
                <a:spcPts val="479"/>
              </a:spcBef>
              <a:buClr>
                <a:srgbClr val="000000"/>
              </a:buClr>
              <a:buFont typeface="Arial"/>
              <a:buChar char="•"/>
            </a:pPr>
            <a:r>
              <a:rPr lang="en-US" sz="2400" b="0" strike="noStrike" spc="-1" dirty="0">
                <a:solidFill>
                  <a:srgbClr val="000000"/>
                </a:solidFill>
                <a:latin typeface="Times New Roman"/>
              </a:rPr>
              <a:t>My little add on R package to do some stuff in these Notes can be found at:</a:t>
            </a:r>
            <a:endParaRPr lang="en-US" sz="2400" b="0" strike="noStrike" spc="-1" dirty="0">
              <a:solidFill>
                <a:srgbClr val="000000"/>
              </a:solidFill>
              <a:latin typeface="Calibri"/>
            </a:endParaRPr>
          </a:p>
          <a:p>
            <a:pPr>
              <a:lnSpc>
                <a:spcPct val="100000"/>
              </a:lnSpc>
              <a:spcBef>
                <a:spcPts val="479"/>
              </a:spcBef>
            </a:pPr>
            <a:endParaRPr lang="en-US" sz="2400" b="0" strike="noStrike" spc="-1" dirty="0">
              <a:solidFill>
                <a:srgbClr val="000000"/>
              </a:solidFill>
              <a:latin typeface="Calibri"/>
            </a:endParaRPr>
          </a:p>
          <a:p>
            <a:pPr marL="343080" indent="-342720">
              <a:lnSpc>
                <a:spcPct val="100000"/>
              </a:lnSpc>
              <a:spcBef>
                <a:spcPts val="479"/>
              </a:spcBef>
              <a:buClr>
                <a:srgbClr val="000000"/>
              </a:buClr>
              <a:buFont typeface="Arial"/>
              <a:buChar char="•"/>
            </a:pPr>
            <a:r>
              <a:rPr lang="en-US" sz="2400" b="0" strike="noStrike" spc="-1" dirty="0">
                <a:solidFill>
                  <a:srgbClr val="000000"/>
                </a:solidFill>
                <a:latin typeface="Times New Roman"/>
              </a:rPr>
              <a:t>To </a:t>
            </a:r>
            <a:r>
              <a:rPr lang="en-US" sz="2400" b="1" i="1" u="sng" strike="noStrike" spc="-1" dirty="0">
                <a:solidFill>
                  <a:srgbClr val="000000"/>
                </a:solidFill>
                <a:uFillTx/>
                <a:latin typeface="Times New Roman"/>
              </a:rPr>
              <a:t>install in R</a:t>
            </a:r>
            <a:r>
              <a:rPr lang="en-US" sz="2400" b="0" strike="noStrike" spc="-1" dirty="0">
                <a:solidFill>
                  <a:srgbClr val="000000"/>
                </a:solidFill>
                <a:latin typeface="Times New Roman"/>
              </a:rPr>
              <a:t>, run the lines:</a:t>
            </a:r>
            <a:endParaRPr lang="en-US" sz="2400" b="0" strike="noStrike" spc="-1" dirty="0">
              <a:solidFill>
                <a:srgbClr val="000000"/>
              </a:solidFill>
              <a:latin typeface="Calibri"/>
            </a:endParaRPr>
          </a:p>
        </p:txBody>
      </p:sp>
      <p:sp>
        <p:nvSpPr>
          <p:cNvPr id="91" name="CustomShape 2"/>
          <p:cNvSpPr/>
          <p:nvPr/>
        </p:nvSpPr>
        <p:spPr>
          <a:xfrm>
            <a:off x="351112" y="2236056"/>
            <a:ext cx="8334502" cy="3753420"/>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400" b="0" strike="noStrike" spc="-1" dirty="0">
                <a:solidFill>
                  <a:srgbClr val="FFFF00"/>
                </a:solidFill>
                <a:latin typeface="Courier New"/>
              </a:rPr>
              <a:t># First install </a:t>
            </a:r>
            <a:r>
              <a:rPr lang="en-US" sz="1400" spc="-1" dirty="0">
                <a:solidFill>
                  <a:srgbClr val="FFFF00"/>
                </a:solidFill>
                <a:latin typeface="Courier New"/>
              </a:rPr>
              <a:t>remotes</a:t>
            </a:r>
            <a:r>
              <a:rPr lang="en-US" sz="1400" b="0" strike="noStrike" spc="-1" dirty="0">
                <a:solidFill>
                  <a:srgbClr val="FFFF00"/>
                </a:solidFill>
                <a:latin typeface="Courier New"/>
              </a:rPr>
              <a:t> and some packages now only available </a:t>
            </a:r>
            <a:r>
              <a:rPr lang="en-US" sz="1400" spc="-1" dirty="0">
                <a:solidFill>
                  <a:srgbClr val="FFFF00"/>
                </a:solidFill>
                <a:latin typeface="Courier New"/>
              </a:rPr>
              <a:t>on Bioconductor</a:t>
            </a:r>
            <a:endParaRPr lang="en-US" sz="1400" b="0" strike="noStrike" spc="-1" dirty="0">
              <a:latin typeface="Arial"/>
            </a:endParaRPr>
          </a:p>
          <a:p>
            <a:pPr>
              <a:lnSpc>
                <a:spcPct val="100000"/>
              </a:lnSpc>
            </a:pPr>
            <a:r>
              <a:rPr lang="en-US" sz="1400" b="0" strike="noStrike" spc="-1" dirty="0" err="1">
                <a:solidFill>
                  <a:srgbClr val="FFFFFF"/>
                </a:solidFill>
                <a:latin typeface="Courier New"/>
              </a:rPr>
              <a:t>install.packages</a:t>
            </a:r>
            <a:r>
              <a:rPr lang="en-US" sz="1400" b="0" strike="noStrike" spc="-1" dirty="0">
                <a:solidFill>
                  <a:srgbClr val="FFFFFF"/>
                </a:solidFill>
                <a:latin typeface="Courier New"/>
              </a:rPr>
              <a:t>(</a:t>
            </a:r>
            <a:r>
              <a:rPr lang="en-US" sz="1400" spc="-1" dirty="0">
                <a:solidFill>
                  <a:srgbClr val="00B050"/>
                </a:solidFill>
                <a:latin typeface="Courier New"/>
              </a:rPr>
              <a:t>"remotes</a:t>
            </a:r>
            <a:r>
              <a:rPr lang="en-US" sz="1400" b="0" strike="noStrike" spc="-1" dirty="0">
                <a:solidFill>
                  <a:srgbClr val="00B050"/>
                </a:solidFill>
                <a:latin typeface="Courier New"/>
              </a:rPr>
              <a:t>"</a:t>
            </a:r>
            <a:r>
              <a:rPr lang="en-US" sz="1400" b="0" strike="noStrike" spc="-1" dirty="0">
                <a:solidFill>
                  <a:srgbClr val="FFFFFF"/>
                </a:solidFill>
                <a:latin typeface="Courier New"/>
              </a:rPr>
              <a:t>)</a:t>
            </a:r>
          </a:p>
          <a:p>
            <a:r>
              <a:rPr lang="en-US" sz="1400" spc="-1" dirty="0" err="1">
                <a:solidFill>
                  <a:srgbClr val="FFFFFF"/>
                </a:solidFill>
                <a:latin typeface="Courier New"/>
              </a:rPr>
              <a:t>install.packages</a:t>
            </a:r>
            <a:r>
              <a:rPr lang="en-US" sz="1400" spc="-1" dirty="0">
                <a:solidFill>
                  <a:srgbClr val="FFFFFF"/>
                </a:solidFill>
                <a:latin typeface="Courier New"/>
              </a:rPr>
              <a:t>(</a:t>
            </a:r>
            <a:r>
              <a:rPr lang="en-US" sz="1400" spc="-1" dirty="0">
                <a:solidFill>
                  <a:srgbClr val="00B050"/>
                </a:solidFill>
                <a:latin typeface="Courier New"/>
              </a:rPr>
              <a:t>"</a:t>
            </a:r>
            <a:r>
              <a:rPr lang="en-US" sz="1400" spc="-1" dirty="0" err="1">
                <a:solidFill>
                  <a:srgbClr val="00B050"/>
                </a:solidFill>
                <a:latin typeface="Courier New" panose="02070309020205020404" pitchFamily="49" charset="0"/>
                <a:cs typeface="Courier New" panose="02070309020205020404" pitchFamily="49" charset="0"/>
              </a:rPr>
              <a:t>BiocManager</a:t>
            </a:r>
            <a:r>
              <a:rPr lang="en-US" sz="1400" spc="-1" dirty="0">
                <a:solidFill>
                  <a:srgbClr val="00B050"/>
                </a:solidFill>
                <a:latin typeface="Courier New"/>
              </a:rPr>
              <a:t>"</a:t>
            </a:r>
            <a:r>
              <a:rPr lang="en-US" sz="1400" spc="-1" dirty="0">
                <a:solidFill>
                  <a:srgbClr val="FFFFFF"/>
                </a:solidFill>
                <a:latin typeface="Courier New"/>
              </a:rPr>
              <a:t>)</a:t>
            </a:r>
          </a:p>
          <a:p>
            <a:pPr>
              <a:lnSpc>
                <a:spcPct val="100000"/>
              </a:lnSpc>
            </a:pPr>
            <a:r>
              <a:rPr lang="en-US" sz="1400" spc="-1" dirty="0" err="1">
                <a:solidFill>
                  <a:schemeClr val="bg1"/>
                </a:solidFill>
                <a:latin typeface="Courier New" panose="02070309020205020404" pitchFamily="49" charset="0"/>
                <a:cs typeface="Courier New" panose="02070309020205020404" pitchFamily="49" charset="0"/>
              </a:rPr>
              <a:t>BiocManager</a:t>
            </a:r>
            <a:r>
              <a:rPr lang="en-US" sz="1400" spc="-1" dirty="0">
                <a:solidFill>
                  <a:schemeClr val="bg1"/>
                </a:solidFill>
                <a:latin typeface="Courier New" panose="02070309020205020404" pitchFamily="49" charset="0"/>
                <a:cs typeface="Courier New" panose="02070309020205020404" pitchFamily="49" charset="0"/>
              </a:rPr>
              <a:t>::install</a:t>
            </a:r>
            <a:r>
              <a:rPr lang="en-US" sz="1400" spc="-1" dirty="0">
                <a:solidFill>
                  <a:srgbClr val="00B050"/>
                </a:solidFill>
                <a:latin typeface="Courier New" panose="02070309020205020404" pitchFamily="49" charset="0"/>
                <a:cs typeface="Courier New" panose="02070309020205020404" pitchFamily="49" charset="0"/>
              </a:rPr>
              <a:t>("graph"</a:t>
            </a:r>
            <a:r>
              <a:rPr lang="en-US" sz="1400" spc="-1" dirty="0">
                <a:solidFill>
                  <a:schemeClr val="bg1"/>
                </a:solidFill>
                <a:latin typeface="Courier New" panose="02070309020205020404" pitchFamily="49" charset="0"/>
                <a:cs typeface="Courier New" panose="02070309020205020404" pitchFamily="49" charset="0"/>
              </a:rPr>
              <a:t>, force = </a:t>
            </a:r>
            <a:r>
              <a:rPr lang="en-US" sz="1400" spc="-1" dirty="0">
                <a:solidFill>
                  <a:srgbClr val="FF0000"/>
                </a:solidFill>
                <a:latin typeface="Courier New" panose="02070309020205020404" pitchFamily="49" charset="0"/>
                <a:cs typeface="Courier New" panose="02070309020205020404" pitchFamily="49" charset="0"/>
              </a:rPr>
              <a:t>TRUE</a:t>
            </a:r>
            <a:r>
              <a:rPr lang="en-US" sz="1400" spc="-1" dirty="0">
                <a:solidFill>
                  <a:schemeClr val="bg1"/>
                </a:solidFill>
                <a:latin typeface="Courier New" panose="02070309020205020404" pitchFamily="49" charset="0"/>
                <a:cs typeface="Courier New" panose="02070309020205020404" pitchFamily="49" charset="0"/>
              </a:rPr>
              <a:t>)</a:t>
            </a:r>
          </a:p>
          <a:p>
            <a:pPr>
              <a:lnSpc>
                <a:spcPct val="100000"/>
              </a:lnSpc>
            </a:pPr>
            <a:r>
              <a:rPr lang="en-US" sz="1400" spc="-1" dirty="0" err="1">
                <a:solidFill>
                  <a:schemeClr val="bg1"/>
                </a:solidFill>
                <a:latin typeface="Courier New" panose="02070309020205020404" pitchFamily="49" charset="0"/>
                <a:cs typeface="Courier New" panose="02070309020205020404" pitchFamily="49" charset="0"/>
              </a:rPr>
              <a:t>BiocManager</a:t>
            </a:r>
            <a:r>
              <a:rPr lang="en-US" sz="1400" spc="-1" dirty="0">
                <a:solidFill>
                  <a:schemeClr val="bg1"/>
                </a:solidFill>
                <a:latin typeface="Courier New" panose="02070309020205020404" pitchFamily="49" charset="0"/>
                <a:cs typeface="Courier New" panose="02070309020205020404" pitchFamily="49" charset="0"/>
              </a:rPr>
              <a:t>::install(</a:t>
            </a:r>
            <a:r>
              <a:rPr lang="en-US" sz="1400" spc="-1" dirty="0">
                <a:solidFill>
                  <a:srgbClr val="00B050"/>
                </a:solidFill>
                <a:latin typeface="Courier New" panose="02070309020205020404" pitchFamily="49" charset="0"/>
                <a:cs typeface="Courier New" panose="02070309020205020404" pitchFamily="49" charset="0"/>
              </a:rPr>
              <a:t>"</a:t>
            </a:r>
            <a:r>
              <a:rPr lang="en-US" sz="1400" spc="-1" dirty="0" err="1">
                <a:solidFill>
                  <a:srgbClr val="00B050"/>
                </a:solidFill>
                <a:latin typeface="Courier New" panose="02070309020205020404" pitchFamily="49" charset="0"/>
                <a:cs typeface="Courier New" panose="02070309020205020404" pitchFamily="49" charset="0"/>
              </a:rPr>
              <a:t>Rgraphviz</a:t>
            </a:r>
            <a:r>
              <a:rPr lang="en-US" sz="1400" spc="-1" dirty="0">
                <a:solidFill>
                  <a:srgbClr val="00B050"/>
                </a:solidFill>
                <a:latin typeface="Courier New" panose="02070309020205020404" pitchFamily="49" charset="0"/>
                <a:cs typeface="Courier New" panose="02070309020205020404" pitchFamily="49" charset="0"/>
              </a:rPr>
              <a:t>"</a:t>
            </a:r>
            <a:r>
              <a:rPr lang="en-US" sz="1400" spc="-1" dirty="0">
                <a:solidFill>
                  <a:schemeClr val="bg1"/>
                </a:solidFill>
                <a:latin typeface="Courier New" panose="02070309020205020404" pitchFamily="49" charset="0"/>
                <a:cs typeface="Courier New" panose="02070309020205020404" pitchFamily="49" charset="0"/>
              </a:rPr>
              <a:t>, force = </a:t>
            </a:r>
            <a:r>
              <a:rPr lang="en-US" sz="1400" spc="-1" dirty="0">
                <a:solidFill>
                  <a:srgbClr val="FF0000"/>
                </a:solidFill>
                <a:latin typeface="Courier New" panose="02070309020205020404" pitchFamily="49" charset="0"/>
                <a:cs typeface="Courier New" panose="02070309020205020404" pitchFamily="49" charset="0"/>
              </a:rPr>
              <a:t>TRUE</a:t>
            </a:r>
            <a:r>
              <a:rPr lang="en-US" sz="1400" spc="-1" dirty="0">
                <a:solidFill>
                  <a:schemeClr val="bg1"/>
                </a:solidFill>
                <a:latin typeface="Courier New" panose="02070309020205020404" pitchFamily="49" charset="0"/>
                <a:cs typeface="Courier New" panose="02070309020205020404" pitchFamily="49" charset="0"/>
              </a:rPr>
              <a:t>)</a:t>
            </a:r>
          </a:p>
          <a:p>
            <a:pPr>
              <a:lnSpc>
                <a:spcPct val="100000"/>
              </a:lnSpc>
            </a:pPr>
            <a:r>
              <a:rPr lang="en-US" sz="1400" spc="-1" dirty="0" err="1">
                <a:solidFill>
                  <a:schemeClr val="bg1"/>
                </a:solidFill>
                <a:latin typeface="Courier New" panose="02070309020205020404" pitchFamily="49" charset="0"/>
                <a:cs typeface="Courier New" panose="02070309020205020404" pitchFamily="49" charset="0"/>
              </a:rPr>
              <a:t>BiocManager</a:t>
            </a:r>
            <a:r>
              <a:rPr lang="en-US" sz="1400" spc="-1" dirty="0">
                <a:solidFill>
                  <a:schemeClr val="bg1"/>
                </a:solidFill>
                <a:latin typeface="Courier New" panose="02070309020205020404" pitchFamily="49" charset="0"/>
                <a:cs typeface="Courier New" panose="02070309020205020404" pitchFamily="49" charset="0"/>
              </a:rPr>
              <a:t>::install(</a:t>
            </a:r>
            <a:r>
              <a:rPr lang="en-US" sz="1400" spc="-1" dirty="0">
                <a:solidFill>
                  <a:srgbClr val="00B050"/>
                </a:solidFill>
                <a:latin typeface="Courier New" panose="02070309020205020404" pitchFamily="49" charset="0"/>
                <a:cs typeface="Courier New" panose="02070309020205020404" pitchFamily="49" charset="0"/>
              </a:rPr>
              <a:t>"RBGL"</a:t>
            </a:r>
            <a:r>
              <a:rPr lang="en-US" sz="1400" spc="-1" dirty="0">
                <a:solidFill>
                  <a:schemeClr val="bg1"/>
                </a:solidFill>
                <a:latin typeface="Courier New" panose="02070309020205020404" pitchFamily="49" charset="0"/>
                <a:cs typeface="Courier New" panose="02070309020205020404" pitchFamily="49" charset="0"/>
              </a:rPr>
              <a:t>, force = </a:t>
            </a:r>
            <a:r>
              <a:rPr lang="en-US" sz="1400" spc="-1" dirty="0">
                <a:solidFill>
                  <a:srgbClr val="FF0000"/>
                </a:solidFill>
                <a:latin typeface="Courier New" panose="02070309020205020404" pitchFamily="49" charset="0"/>
                <a:cs typeface="Courier New" panose="02070309020205020404" pitchFamily="49" charset="0"/>
              </a:rPr>
              <a:t>TRUE</a:t>
            </a:r>
            <a:r>
              <a:rPr lang="en-US" sz="1400" spc="-1" dirty="0">
                <a:solidFill>
                  <a:schemeClr val="bg1"/>
                </a:solidFill>
                <a:latin typeface="Courier New" panose="02070309020205020404" pitchFamily="49" charset="0"/>
                <a:cs typeface="Courier New" panose="02070309020205020404" pitchFamily="49" charset="0"/>
              </a:rPr>
              <a:t>)</a:t>
            </a:r>
          </a:p>
          <a:p>
            <a:pPr>
              <a:lnSpc>
                <a:spcPct val="100000"/>
              </a:lnSpc>
            </a:pPr>
            <a:endParaRPr lang="en-US" sz="1400" b="0" strike="noStrike" spc="-1" dirty="0">
              <a:solidFill>
                <a:schemeClr val="bg1"/>
              </a:solidFill>
              <a:latin typeface="Courier New" panose="02070309020205020404" pitchFamily="49" charset="0"/>
              <a:cs typeface="Courier New" panose="02070309020205020404" pitchFamily="49" charset="0"/>
            </a:endParaRPr>
          </a:p>
          <a:p>
            <a:pPr>
              <a:lnSpc>
                <a:spcPct val="100000"/>
              </a:lnSpc>
            </a:pPr>
            <a:endParaRPr lang="en-US" sz="1400" b="0" strike="noStrike" spc="-1" dirty="0">
              <a:latin typeface="Courier New" panose="02070309020205020404" pitchFamily="49" charset="0"/>
              <a:cs typeface="Courier New" panose="02070309020205020404" pitchFamily="49" charset="0"/>
            </a:endParaRPr>
          </a:p>
          <a:p>
            <a:pPr>
              <a:lnSpc>
                <a:spcPct val="100000"/>
              </a:lnSpc>
            </a:pPr>
            <a:r>
              <a:rPr lang="en-US" sz="1400" b="0" strike="noStrike" spc="-1" dirty="0">
                <a:solidFill>
                  <a:srgbClr val="FFFF00"/>
                </a:solidFill>
                <a:latin typeface="Courier New"/>
              </a:rPr>
              <a:t># Turn on </a:t>
            </a:r>
            <a:r>
              <a:rPr lang="en-US" sz="1400" spc="-1" dirty="0">
                <a:solidFill>
                  <a:srgbClr val="FFFF00"/>
                </a:solidFill>
                <a:latin typeface="Courier New"/>
              </a:rPr>
              <a:t>remotes</a:t>
            </a:r>
            <a:r>
              <a:rPr lang="en-US" sz="1400" b="0" strike="noStrike" spc="-1" dirty="0">
                <a:solidFill>
                  <a:srgbClr val="FFFF00"/>
                </a:solidFill>
                <a:latin typeface="Courier New"/>
              </a:rPr>
              <a:t> and install CRFutil2 from </a:t>
            </a:r>
            <a:r>
              <a:rPr lang="en-US" sz="1400" b="0" strike="noStrike" spc="-1" dirty="0" err="1">
                <a:solidFill>
                  <a:srgbClr val="FFFF00"/>
                </a:solidFill>
                <a:latin typeface="Courier New"/>
              </a:rPr>
              <a:t>github</a:t>
            </a:r>
            <a:endParaRPr lang="en-US" sz="1400" b="0" strike="noStrike" spc="-1" dirty="0">
              <a:latin typeface="Arial"/>
            </a:endParaRPr>
          </a:p>
          <a:p>
            <a:pPr>
              <a:lnSpc>
                <a:spcPct val="100000"/>
              </a:lnSpc>
            </a:pPr>
            <a:r>
              <a:rPr lang="en-US" sz="1400" b="0" strike="noStrike" spc="-1" dirty="0">
                <a:solidFill>
                  <a:srgbClr val="FFFF00"/>
                </a:solidFill>
                <a:latin typeface="Courier New"/>
              </a:rPr>
              <a:t># CRFutil2 should automatically install CRF and </a:t>
            </a:r>
            <a:r>
              <a:rPr lang="en-US" sz="1400" b="0" strike="noStrike" spc="-1" dirty="0" err="1">
                <a:solidFill>
                  <a:srgbClr val="FFFF00"/>
                </a:solidFill>
                <a:latin typeface="Courier New"/>
              </a:rPr>
              <a:t>gRbase</a:t>
            </a:r>
            <a:r>
              <a:rPr lang="en-US" sz="1400" b="0" strike="noStrike" spc="-1" dirty="0">
                <a:solidFill>
                  <a:srgbClr val="FFFF00"/>
                </a:solidFill>
                <a:latin typeface="Courier New"/>
              </a:rPr>
              <a:t>:</a:t>
            </a:r>
            <a:endParaRPr lang="en-US" sz="1400" b="0" strike="noStrike" spc="-1" dirty="0">
              <a:latin typeface="Arial"/>
            </a:endParaRPr>
          </a:p>
          <a:p>
            <a:pPr>
              <a:lnSpc>
                <a:spcPct val="100000"/>
              </a:lnSpc>
            </a:pPr>
            <a:r>
              <a:rPr lang="en-US" sz="1400" b="0" strike="noStrike" spc="-1" dirty="0">
                <a:solidFill>
                  <a:srgbClr val="FF6B00"/>
                </a:solidFill>
                <a:latin typeface="Courier New"/>
              </a:rPr>
              <a:t>library</a:t>
            </a:r>
            <a:r>
              <a:rPr lang="en-US" sz="1400" b="0" strike="noStrike" spc="-1" dirty="0">
                <a:solidFill>
                  <a:srgbClr val="FFFFFF"/>
                </a:solidFill>
                <a:latin typeface="Courier New"/>
              </a:rPr>
              <a:t>(</a:t>
            </a:r>
            <a:r>
              <a:rPr lang="en-US" sz="1400" spc="-1" dirty="0">
                <a:solidFill>
                  <a:srgbClr val="FFFFFF"/>
                </a:solidFill>
                <a:latin typeface="Courier New"/>
              </a:rPr>
              <a:t>remote</a:t>
            </a:r>
            <a:r>
              <a:rPr lang="en-US" sz="1400" b="0" strike="noStrike" spc="-1" dirty="0">
                <a:solidFill>
                  <a:srgbClr val="FFFFFF"/>
                </a:solidFill>
                <a:latin typeface="Courier New"/>
              </a:rPr>
              <a:t>s)</a:t>
            </a:r>
          </a:p>
          <a:p>
            <a:r>
              <a:rPr lang="en-US" sz="1400" dirty="0" err="1">
                <a:solidFill>
                  <a:schemeClr val="bg1"/>
                </a:solidFill>
                <a:latin typeface="Courier New" panose="02070309020205020404" pitchFamily="49" charset="0"/>
                <a:cs typeface="Courier New" panose="02070309020205020404" pitchFamily="49" charset="0"/>
              </a:rPr>
              <a:t>install_github</a:t>
            </a:r>
            <a:r>
              <a:rPr lang="en-US" sz="1400" dirty="0">
                <a:solidFill>
                  <a:schemeClr val="bg1"/>
                </a:solidFill>
                <a:latin typeface="Courier New" panose="02070309020205020404" pitchFamily="49" charset="0"/>
                <a:cs typeface="Courier New" panose="02070309020205020404" pitchFamily="49" charset="0"/>
              </a:rPr>
              <a:t>(</a:t>
            </a:r>
            <a:r>
              <a:rPr lang="en-US" sz="1400" spc="-1" dirty="0">
                <a:solidFill>
                  <a:srgbClr val="00B050"/>
                </a:solidFill>
                <a:latin typeface="Courier New"/>
              </a:rPr>
              <a:t>"</a:t>
            </a:r>
            <a:r>
              <a:rPr lang="en-US" sz="1400" dirty="0" err="1">
                <a:solidFill>
                  <a:srgbClr val="00B050"/>
                </a:solidFill>
                <a:latin typeface="Courier New" panose="02070309020205020404" pitchFamily="49" charset="0"/>
                <a:cs typeface="Courier New" panose="02070309020205020404" pitchFamily="49" charset="0"/>
              </a:rPr>
              <a:t>wulingyun</a:t>
            </a:r>
            <a:r>
              <a:rPr lang="en-US" sz="1400" dirty="0">
                <a:solidFill>
                  <a:srgbClr val="00B050"/>
                </a:solidFill>
                <a:latin typeface="Courier New" panose="02070309020205020404" pitchFamily="49" charset="0"/>
                <a:cs typeface="Courier New" panose="02070309020205020404" pitchFamily="49" charset="0"/>
              </a:rPr>
              <a:t>/CRF</a:t>
            </a:r>
            <a:r>
              <a:rPr lang="en-US" sz="1400" spc="-1" dirty="0">
                <a:solidFill>
                  <a:srgbClr val="00B050"/>
                </a:solidFill>
                <a:latin typeface="Courier New"/>
              </a:rPr>
              <a:t>"</a:t>
            </a:r>
            <a:r>
              <a:rPr lang="en-US" sz="1400" dirty="0">
                <a:solidFill>
                  <a:schemeClr val="bg1"/>
                </a:solidFill>
                <a:latin typeface="Courier New" panose="02070309020205020404" pitchFamily="49" charset="0"/>
                <a:cs typeface="Courier New" panose="02070309020205020404" pitchFamily="49" charset="0"/>
              </a:rPr>
              <a:t>)</a:t>
            </a:r>
            <a:endParaRPr lang="en-US" sz="1400" b="0" strike="noStrike"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1400" b="0" strike="noStrike" spc="-1" dirty="0" err="1">
                <a:solidFill>
                  <a:srgbClr val="FFFFFF"/>
                </a:solidFill>
                <a:latin typeface="Courier New"/>
              </a:rPr>
              <a:t>install_github</a:t>
            </a:r>
            <a:r>
              <a:rPr lang="en-US" sz="1400" b="0" strike="noStrike" spc="-1" dirty="0">
                <a:solidFill>
                  <a:srgbClr val="FFFFFF"/>
                </a:solidFill>
                <a:latin typeface="Courier New"/>
              </a:rPr>
              <a:t>(</a:t>
            </a:r>
            <a:r>
              <a:rPr lang="en-US" sz="1400" b="0" strike="noStrike" spc="-1" dirty="0">
                <a:solidFill>
                  <a:srgbClr val="00B050"/>
                </a:solidFill>
                <a:latin typeface="Courier New"/>
              </a:rPr>
              <a:t>"</a:t>
            </a:r>
            <a:r>
              <a:rPr lang="en-US" sz="1400" b="0" strike="noStrike" spc="-1" dirty="0" err="1">
                <a:solidFill>
                  <a:srgbClr val="00B050"/>
                </a:solidFill>
                <a:latin typeface="Courier New"/>
              </a:rPr>
              <a:t>npetraco</a:t>
            </a:r>
            <a:r>
              <a:rPr lang="en-US" sz="1400" b="0" strike="noStrike" spc="-1" dirty="0">
                <a:solidFill>
                  <a:srgbClr val="00B050"/>
                </a:solidFill>
                <a:latin typeface="Courier New"/>
              </a:rPr>
              <a:t>/CRFutil2"</a:t>
            </a:r>
            <a:r>
              <a:rPr lang="en-US" sz="1400" b="0" strike="noStrike" spc="-1" dirty="0">
                <a:solidFill>
                  <a:srgbClr val="FFFFFF"/>
                </a:solidFill>
                <a:latin typeface="Courier New"/>
              </a:rPr>
              <a:t>)</a:t>
            </a:r>
            <a:endParaRPr lang="en-US" sz="1400" b="0" strike="noStrike" spc="-1" dirty="0">
              <a:latin typeface="Arial"/>
            </a:endParaRPr>
          </a:p>
          <a:p>
            <a:pPr>
              <a:lnSpc>
                <a:spcPct val="100000"/>
              </a:lnSpc>
            </a:pPr>
            <a:endParaRPr lang="en-US" sz="1400" b="0" strike="noStrike" spc="-1" dirty="0">
              <a:latin typeface="Arial"/>
            </a:endParaRPr>
          </a:p>
          <a:p>
            <a:pPr>
              <a:lnSpc>
                <a:spcPct val="100000"/>
              </a:lnSpc>
            </a:pPr>
            <a:r>
              <a:rPr lang="en-US" sz="1400" b="0" strike="noStrike" spc="-1" dirty="0">
                <a:solidFill>
                  <a:srgbClr val="FFFF00"/>
                </a:solidFill>
                <a:latin typeface="Courier New"/>
              </a:rPr>
              <a:t># Test and see if the CRFutil2 library loads. No error messages </a:t>
            </a:r>
            <a:endParaRPr lang="en-US" sz="1400" b="0" strike="noStrike" spc="-1" dirty="0">
              <a:latin typeface="Arial"/>
            </a:endParaRPr>
          </a:p>
          <a:p>
            <a:pPr>
              <a:lnSpc>
                <a:spcPct val="100000"/>
              </a:lnSpc>
            </a:pPr>
            <a:r>
              <a:rPr lang="en-US" sz="1400" b="0" strike="noStrike" spc="-1" dirty="0">
                <a:solidFill>
                  <a:srgbClr val="FFFF00"/>
                </a:solidFill>
                <a:latin typeface="Courier New"/>
              </a:rPr>
              <a:t># is a sign of success. Don't worry about any warning messages.</a:t>
            </a:r>
            <a:endParaRPr lang="en-US" sz="1400" b="0" strike="noStrike" spc="-1" dirty="0">
              <a:latin typeface="Arial"/>
            </a:endParaRPr>
          </a:p>
          <a:p>
            <a:pPr>
              <a:lnSpc>
                <a:spcPct val="100000"/>
              </a:lnSpc>
            </a:pPr>
            <a:r>
              <a:rPr lang="en-US" sz="1400" b="0" strike="noStrike" spc="-1" dirty="0">
                <a:solidFill>
                  <a:srgbClr val="FF6B00"/>
                </a:solidFill>
                <a:latin typeface="Courier New"/>
              </a:rPr>
              <a:t>library</a:t>
            </a:r>
            <a:r>
              <a:rPr lang="en-US" sz="1400" b="0" strike="noStrike" spc="-1" dirty="0">
                <a:solidFill>
                  <a:srgbClr val="FFFFFF"/>
                </a:solidFill>
                <a:latin typeface="Courier New"/>
              </a:rPr>
              <a:t>(CRFutil2)</a:t>
            </a:r>
            <a:endParaRPr lang="en-US" sz="1400" b="0" strike="noStrike" spc="-1" dirty="0">
              <a:latin typeface="Arial"/>
            </a:endParaRPr>
          </a:p>
        </p:txBody>
      </p:sp>
      <p:sp>
        <p:nvSpPr>
          <p:cNvPr id="92" name="CustomShape 3"/>
          <p:cNvSpPr/>
          <p:nvPr/>
        </p:nvSpPr>
        <p:spPr>
          <a:xfrm>
            <a:off x="2141640" y="1179000"/>
            <a:ext cx="5087203"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0" u="sng" strike="noStrike" spc="-1" dirty="0">
                <a:solidFill>
                  <a:srgbClr val="0000FF"/>
                </a:solidFill>
                <a:uFillTx/>
                <a:latin typeface="Calibri"/>
                <a:hlinkClick r:id="rId2"/>
              </a:rPr>
              <a:t>https://github.com/npetraco/CRFutil2</a:t>
            </a:r>
            <a:endParaRPr lang="en-US" sz="2400" b="0" strike="noStrike" spc="-1" dirty="0">
              <a:latin typeface="Arial"/>
            </a:endParaRPr>
          </a:p>
        </p:txBody>
      </p:sp>
      <p:sp>
        <p:nvSpPr>
          <p:cNvPr id="2" name="Rectangle 1">
            <a:extLst>
              <a:ext uri="{FF2B5EF4-FFF2-40B4-BE49-F238E27FC236}">
                <a16:creationId xmlns:a16="http://schemas.microsoft.com/office/drawing/2014/main" id="{DC492CE5-7E03-0341-9F58-BD5373950F9B}"/>
              </a:ext>
            </a:extLst>
          </p:cNvPr>
          <p:cNvSpPr/>
          <p:nvPr/>
        </p:nvSpPr>
        <p:spPr>
          <a:xfrm>
            <a:off x="1715247" y="6061890"/>
            <a:ext cx="4950394"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Note: CRFutil2 is meant to be pedagogical…</a:t>
            </a:r>
          </a:p>
        </p:txBody>
      </p:sp>
      <p:sp>
        <p:nvSpPr>
          <p:cNvPr id="3" name="TextBox 2">
            <a:extLst>
              <a:ext uri="{FF2B5EF4-FFF2-40B4-BE49-F238E27FC236}">
                <a16:creationId xmlns:a16="http://schemas.microsoft.com/office/drawing/2014/main" id="{DCE7FFAF-E650-CCA5-63DE-E9ED12C7CD4C}"/>
              </a:ext>
            </a:extLst>
          </p:cNvPr>
          <p:cNvSpPr txBox="1"/>
          <p:nvPr/>
        </p:nvSpPr>
        <p:spPr>
          <a:xfrm>
            <a:off x="6656664" y="2961622"/>
            <a:ext cx="1422184"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scr_install.R</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CustomShape 1"/>
          <p:cNvSpPr/>
          <p:nvPr/>
        </p:nvSpPr>
        <p:spPr>
          <a:xfrm>
            <a:off x="614160" y="465080"/>
            <a:ext cx="8259354" cy="6369521"/>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200" b="0" strike="noStrike" spc="-1" dirty="0">
                <a:solidFill>
                  <a:srgbClr val="FFFF00"/>
                </a:solidFill>
                <a:latin typeface="Courier New"/>
              </a:rPr>
              <a:t># To cut down on the amount of work we have to do, use CRFutil2:</a:t>
            </a:r>
            <a:endParaRPr lang="en-US" sz="1200" b="0" strike="noStrike" spc="-1" dirty="0">
              <a:latin typeface="Arial"/>
            </a:endParaRPr>
          </a:p>
          <a:p>
            <a:pPr>
              <a:lnSpc>
                <a:spcPct val="100000"/>
              </a:lnSpc>
            </a:pPr>
            <a:r>
              <a:rPr lang="en-US" sz="1200" b="0" strike="noStrike" spc="-1" dirty="0">
                <a:solidFill>
                  <a:srgbClr val="FF6B00"/>
                </a:solidFill>
                <a:latin typeface="Courier New"/>
              </a:rPr>
              <a:t>library</a:t>
            </a:r>
            <a:r>
              <a:rPr lang="en-US" sz="1200" b="0" strike="noStrike" spc="-1" dirty="0">
                <a:solidFill>
                  <a:srgbClr val="FFFFFF"/>
                </a:solidFill>
                <a:latin typeface="Courier New"/>
              </a:rPr>
              <a:t>(CRFutil2)</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FFFF00"/>
                </a:solidFill>
                <a:latin typeface="Courier New"/>
              </a:rPr>
              <a:t># Define the edge connectivity matrix</a:t>
            </a:r>
            <a:endParaRPr lang="en-US" sz="1200" b="0" strike="noStrike" spc="-1" dirty="0">
              <a:latin typeface="Arial"/>
            </a:endParaRPr>
          </a:p>
          <a:p>
            <a:pPr>
              <a:lnSpc>
                <a:spcPct val="100000"/>
              </a:lnSpc>
            </a:pPr>
            <a:r>
              <a:rPr lang="en-US" sz="1200" b="0" strike="noStrike" spc="-1" dirty="0">
                <a:solidFill>
                  <a:srgbClr val="FFFFFF"/>
                </a:solidFill>
                <a:latin typeface="Courier New"/>
              </a:rPr>
              <a:t>edges &lt;- </a:t>
            </a:r>
            <a:r>
              <a:rPr lang="en-US" sz="1200" b="0" strike="noStrike" spc="-1" dirty="0" err="1">
                <a:solidFill>
                  <a:srgbClr val="FFFFFF"/>
                </a:solidFill>
                <a:latin typeface="Courier New"/>
              </a:rPr>
              <a:t>rbind</a:t>
            </a:r>
            <a:r>
              <a:rPr lang="en-US" sz="1200" b="0" strike="noStrike" spc="-1" dirty="0">
                <a:solidFill>
                  <a:srgbClr val="FFFFFF"/>
                </a:solidFill>
                <a:latin typeface="Courier New"/>
              </a:rPr>
              <a:t>(</a:t>
            </a:r>
            <a:endParaRPr lang="en-US" sz="1200" b="0" strike="noStrike" spc="-1" dirty="0">
              <a:latin typeface="Arial"/>
            </a:endParaRPr>
          </a:p>
          <a:p>
            <a:pPr>
              <a:lnSpc>
                <a:spcPct val="100000"/>
              </a:lnSpc>
            </a:pPr>
            <a:r>
              <a:rPr lang="en-US" sz="1200" b="0" strike="noStrike" spc="-1" dirty="0">
                <a:solidFill>
                  <a:srgbClr val="FFFFFF"/>
                </a:solidFill>
                <a:latin typeface="Courier New"/>
              </a:rPr>
              <a:t>  c(1,2), </a:t>
            </a:r>
            <a:r>
              <a:rPr lang="en-US" sz="1200" b="0" strike="noStrike" spc="-1" dirty="0">
                <a:solidFill>
                  <a:srgbClr val="FFFF00"/>
                </a:solidFill>
                <a:latin typeface="Courier New"/>
              </a:rPr>
              <a:t>#AB</a:t>
            </a:r>
            <a:endParaRPr lang="en-US" sz="1200" b="0" strike="noStrike" spc="-1" dirty="0">
              <a:solidFill>
                <a:srgbClr val="FFFF00"/>
              </a:solidFill>
              <a:latin typeface="Arial"/>
            </a:endParaRPr>
          </a:p>
          <a:p>
            <a:pPr>
              <a:lnSpc>
                <a:spcPct val="100000"/>
              </a:lnSpc>
            </a:pPr>
            <a:r>
              <a:rPr lang="en-US" sz="1200" b="0" strike="noStrike" spc="-1" dirty="0">
                <a:solidFill>
                  <a:srgbClr val="FFFFFF"/>
                </a:solidFill>
                <a:latin typeface="Courier New"/>
              </a:rPr>
              <a:t>  c(1,3), </a:t>
            </a:r>
            <a:r>
              <a:rPr lang="en-US" sz="1200" b="0" strike="noStrike" spc="-1" dirty="0">
                <a:solidFill>
                  <a:srgbClr val="FFFF00"/>
                </a:solidFill>
                <a:latin typeface="Courier New"/>
              </a:rPr>
              <a:t>#AC</a:t>
            </a:r>
            <a:endParaRPr lang="en-US" sz="1200" b="0" strike="noStrike" spc="-1" dirty="0">
              <a:solidFill>
                <a:srgbClr val="FFFF00"/>
              </a:solidFill>
              <a:latin typeface="Arial"/>
            </a:endParaRPr>
          </a:p>
          <a:p>
            <a:pPr>
              <a:lnSpc>
                <a:spcPct val="100000"/>
              </a:lnSpc>
            </a:pPr>
            <a:r>
              <a:rPr lang="en-US" sz="1200" b="0" strike="noStrike" spc="-1" dirty="0">
                <a:solidFill>
                  <a:srgbClr val="FFFFFF"/>
                </a:solidFill>
                <a:latin typeface="Courier New"/>
              </a:rPr>
              <a:t>  c(2,3)  </a:t>
            </a:r>
            <a:r>
              <a:rPr lang="en-US" sz="1200" b="0" strike="noStrike" spc="-1" dirty="0">
                <a:solidFill>
                  <a:srgbClr val="FFFF00"/>
                </a:solidFill>
                <a:latin typeface="Courier New"/>
              </a:rPr>
              <a:t>#BC</a:t>
            </a:r>
            <a:endParaRPr lang="en-US" sz="1200" b="0" strike="noStrike" spc="-1" dirty="0">
              <a:solidFill>
                <a:srgbClr val="FFFF00"/>
              </a:solidFill>
              <a:latin typeface="Arial"/>
            </a:endParaRPr>
          </a:p>
          <a:p>
            <a:pPr>
              <a:lnSpc>
                <a:spcPct val="100000"/>
              </a:lnSpc>
            </a:pPr>
            <a:r>
              <a:rPr lang="en-US" sz="1200" b="0" strike="noStrike" spc="-1" dirty="0">
                <a:solidFill>
                  <a:srgbClr val="FFFFFF"/>
                </a:solidFill>
                <a:latin typeface="Courier New"/>
              </a:rPr>
              <a:t>)</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FFFF00"/>
                </a:solidFill>
                <a:latin typeface="Courier New"/>
              </a:rPr>
              <a:t># Test: CRFutil2 function to compute a configuration energy.</a:t>
            </a:r>
            <a:endParaRPr lang="en-US" sz="1200" b="0" strike="noStrike" spc="-1" dirty="0">
              <a:latin typeface="Arial"/>
            </a:endParaRPr>
          </a:p>
          <a:p>
            <a:pPr>
              <a:lnSpc>
                <a:spcPct val="100000"/>
              </a:lnSpc>
            </a:pPr>
            <a:r>
              <a:rPr lang="en-US" sz="1200" b="0" strike="noStrike" spc="-1" dirty="0" err="1">
                <a:solidFill>
                  <a:srgbClr val="FFFFFF"/>
                </a:solidFill>
                <a:latin typeface="Courier New"/>
              </a:rPr>
              <a:t>config.energy</a:t>
            </a:r>
            <a:r>
              <a:rPr lang="en-US" sz="1200" b="0" strike="noStrike" spc="-1" dirty="0">
                <a:solidFill>
                  <a:srgbClr val="FFFFFF"/>
                </a:solidFill>
                <a:latin typeface="Courier New"/>
              </a:rPr>
              <a:t>(config = c(2,1,2), </a:t>
            </a:r>
            <a:endParaRPr lang="en-US" sz="1200" b="0" strike="noStrike" spc="-1" dirty="0">
              <a:latin typeface="Arial"/>
            </a:endParaRPr>
          </a:p>
          <a:p>
            <a:pPr>
              <a:lnSpc>
                <a:spcPct val="100000"/>
              </a:lnSpc>
            </a:pPr>
            <a:r>
              <a:rPr lang="en-US" sz="1200" b="0" strike="noStrike" spc="-1" dirty="0">
                <a:solidFill>
                  <a:srgbClr val="FFFFFF"/>
                </a:solidFill>
                <a:latin typeface="Courier New"/>
              </a:rPr>
              <a:t>              </a:t>
            </a:r>
            <a:r>
              <a:rPr lang="en-US" sz="1200" b="0" strike="noStrike" spc="-1" dirty="0" err="1">
                <a:solidFill>
                  <a:srgbClr val="FFFFFF"/>
                </a:solidFill>
                <a:latin typeface="Courier New"/>
              </a:rPr>
              <a:t>edges.mat</a:t>
            </a:r>
            <a:r>
              <a:rPr lang="en-US" sz="1200" b="0" strike="noStrike" spc="-1" dirty="0">
                <a:solidFill>
                  <a:srgbClr val="FFFFFF"/>
                </a:solidFill>
                <a:latin typeface="Courier New"/>
              </a:rPr>
              <a:t> = edges, </a:t>
            </a:r>
            <a:endParaRPr lang="en-US" sz="1200" b="0" strike="noStrike" spc="-1" dirty="0">
              <a:latin typeface="Arial"/>
            </a:endParaRPr>
          </a:p>
          <a:p>
            <a:pPr>
              <a:lnSpc>
                <a:spcPct val="100000"/>
              </a:lnSpc>
            </a:pPr>
            <a:r>
              <a:rPr lang="en-US" sz="1200" b="0" strike="noStrike" spc="-1" dirty="0">
                <a:solidFill>
                  <a:srgbClr val="FFFFFF"/>
                </a:solidFill>
                <a:latin typeface="Courier New"/>
              </a:rPr>
              <a:t>              </a:t>
            </a:r>
            <a:r>
              <a:rPr lang="en-US" sz="1200" b="0" strike="noStrike" spc="-1" dirty="0" err="1">
                <a:solidFill>
                  <a:srgbClr val="FFFFFF"/>
                </a:solidFill>
                <a:latin typeface="Courier New"/>
              </a:rPr>
              <a:t>one.lgp</a:t>
            </a:r>
            <a:r>
              <a:rPr lang="en-US" sz="1200" b="0" strike="noStrike" spc="-1" dirty="0">
                <a:solidFill>
                  <a:srgbClr val="FFFFFF"/>
                </a:solidFill>
                <a:latin typeface="Courier New"/>
              </a:rPr>
              <a:t> = list(</a:t>
            </a:r>
            <a:r>
              <a:rPr lang="en-US" sz="1200" b="0" strike="noStrike" spc="-1" dirty="0" err="1">
                <a:solidFill>
                  <a:srgbClr val="FFFFFF"/>
                </a:solidFill>
                <a:latin typeface="Courier New"/>
              </a:rPr>
              <a:t>tauA,tauB,tauC</a:t>
            </a:r>
            <a:r>
              <a:rPr lang="en-US" sz="1200" b="0" strike="noStrike" spc="-1" dirty="0">
                <a:solidFill>
                  <a:srgbClr val="FFFFFF"/>
                </a:solidFill>
                <a:latin typeface="Courier New"/>
              </a:rPr>
              <a:t>), </a:t>
            </a:r>
            <a:endParaRPr lang="en-US" sz="1200" b="0" strike="noStrike" spc="-1" dirty="0">
              <a:latin typeface="Arial"/>
            </a:endParaRPr>
          </a:p>
          <a:p>
            <a:pPr>
              <a:lnSpc>
                <a:spcPct val="100000"/>
              </a:lnSpc>
            </a:pPr>
            <a:r>
              <a:rPr lang="en-US" sz="1200" b="0" strike="noStrike" spc="-1" dirty="0">
                <a:solidFill>
                  <a:srgbClr val="FFFFFF"/>
                </a:solidFill>
                <a:latin typeface="Courier New"/>
              </a:rPr>
              <a:t>              </a:t>
            </a:r>
            <a:r>
              <a:rPr lang="en-US" sz="1200" b="0" strike="noStrike" spc="-1" dirty="0" err="1">
                <a:solidFill>
                  <a:srgbClr val="FFFFFF"/>
                </a:solidFill>
                <a:latin typeface="Courier New"/>
              </a:rPr>
              <a:t>two.lgp</a:t>
            </a:r>
            <a:r>
              <a:rPr lang="en-US" sz="1200" b="0" strike="noStrike" spc="-1" dirty="0">
                <a:solidFill>
                  <a:srgbClr val="FFFFFF"/>
                </a:solidFill>
                <a:latin typeface="Courier New"/>
              </a:rPr>
              <a:t> = list(</a:t>
            </a:r>
            <a:r>
              <a:rPr lang="en-US" sz="1200" b="0" strike="noStrike" spc="-1" dirty="0" err="1">
                <a:solidFill>
                  <a:srgbClr val="FFFFFF"/>
                </a:solidFill>
                <a:latin typeface="Courier New"/>
              </a:rPr>
              <a:t>omegaAB,omegaAC,omegaBC</a:t>
            </a:r>
            <a:r>
              <a:rPr lang="en-US" sz="1200" b="0" strike="noStrike" spc="-1" dirty="0">
                <a:solidFill>
                  <a:srgbClr val="FFFFFF"/>
                </a:solidFill>
                <a:latin typeface="Courier New"/>
              </a:rPr>
              <a:t>), </a:t>
            </a:r>
            <a:r>
              <a:rPr lang="en-US" sz="1200" b="0" strike="noStrike" spc="-1" dirty="0">
                <a:solidFill>
                  <a:srgbClr val="FFFF00"/>
                </a:solidFill>
                <a:latin typeface="Courier New"/>
              </a:rPr>
              <a:t># use same order as edges!</a:t>
            </a:r>
            <a:endParaRPr lang="en-US" sz="1200" b="0" strike="noStrike" spc="-1" dirty="0">
              <a:latin typeface="Arial"/>
            </a:endParaRPr>
          </a:p>
          <a:p>
            <a:pPr>
              <a:lnSpc>
                <a:spcPct val="100000"/>
              </a:lnSpc>
            </a:pPr>
            <a:r>
              <a:rPr lang="en-US" sz="1200" b="0" strike="noStrike" spc="-1" dirty="0">
                <a:solidFill>
                  <a:srgbClr val="FFFFFF"/>
                </a:solidFill>
                <a:latin typeface="Courier New"/>
              </a:rPr>
              <a:t>              ff = f)</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FFFF00"/>
                </a:solidFill>
                <a:latin typeface="Courier New"/>
              </a:rPr>
              <a:t># Define a convenience function wrapper:</a:t>
            </a:r>
            <a:endParaRPr lang="en-US" sz="1200" b="0" strike="noStrike" spc="-1" dirty="0">
              <a:latin typeface="Arial"/>
            </a:endParaRPr>
          </a:p>
          <a:p>
            <a:pPr>
              <a:lnSpc>
                <a:spcPct val="100000"/>
              </a:lnSpc>
            </a:pPr>
            <a:r>
              <a:rPr lang="en-US" sz="1200" b="0" strike="noStrike" spc="-1" dirty="0" err="1">
                <a:solidFill>
                  <a:srgbClr val="FFFFFF"/>
                </a:solidFill>
                <a:latin typeface="Courier New"/>
              </a:rPr>
              <a:t>ener.func</a:t>
            </a:r>
            <a:r>
              <a:rPr lang="en-US" sz="1200" b="0" strike="noStrike" spc="-1" dirty="0">
                <a:solidFill>
                  <a:srgbClr val="FFFFFF"/>
                </a:solidFill>
                <a:latin typeface="Courier New"/>
              </a:rPr>
              <a:t> &lt;- function(config) {</a:t>
            </a:r>
            <a:endParaRPr lang="en-US" sz="1200" b="0" strike="noStrike" spc="-1" dirty="0">
              <a:latin typeface="Arial"/>
            </a:endParaRPr>
          </a:p>
          <a:p>
            <a:pPr>
              <a:lnSpc>
                <a:spcPct val="100000"/>
              </a:lnSpc>
            </a:pPr>
            <a:r>
              <a:rPr lang="en-US" sz="1200" b="0" strike="noStrike" spc="-1" dirty="0">
                <a:solidFill>
                  <a:srgbClr val="FFFFFF"/>
                </a:solidFill>
                <a:latin typeface="Courier New"/>
              </a:rPr>
              <a:t>  </a:t>
            </a:r>
            <a:r>
              <a:rPr lang="en-US" sz="1200" b="0" strike="noStrike" spc="-1" dirty="0" err="1">
                <a:solidFill>
                  <a:srgbClr val="FFFFFF"/>
                </a:solidFill>
                <a:latin typeface="Courier New"/>
              </a:rPr>
              <a:t>engy</a:t>
            </a:r>
            <a:r>
              <a:rPr lang="en-US" sz="1200" b="0" strike="noStrike" spc="-1" dirty="0">
                <a:solidFill>
                  <a:srgbClr val="FFFFFF"/>
                </a:solidFill>
                <a:latin typeface="Courier New"/>
              </a:rPr>
              <a:t> &lt;-</a:t>
            </a:r>
            <a:r>
              <a:rPr lang="en-US" sz="1200" b="0" strike="noStrike" spc="-1" dirty="0" err="1">
                <a:solidFill>
                  <a:srgbClr val="FFFFFF"/>
                </a:solidFill>
                <a:latin typeface="Courier New"/>
              </a:rPr>
              <a:t>config.energy</a:t>
            </a:r>
            <a:r>
              <a:rPr lang="en-US" sz="1200" b="0" strike="noStrike" spc="-1" dirty="0">
                <a:solidFill>
                  <a:srgbClr val="FFFFFF"/>
                </a:solidFill>
                <a:latin typeface="Courier New"/>
              </a:rPr>
              <a:t>(</a:t>
            </a:r>
            <a:endParaRPr lang="en-US" sz="1200" b="0" strike="noStrike" spc="-1" dirty="0">
              <a:latin typeface="Arial"/>
            </a:endParaRPr>
          </a:p>
          <a:p>
            <a:pPr>
              <a:lnSpc>
                <a:spcPct val="100000"/>
              </a:lnSpc>
            </a:pPr>
            <a:r>
              <a:rPr lang="en-US" sz="1200" b="0" strike="noStrike" spc="-1" dirty="0">
                <a:solidFill>
                  <a:srgbClr val="FFFFFF"/>
                </a:solidFill>
                <a:latin typeface="Courier New"/>
              </a:rPr>
              <a:t>    config = config, </a:t>
            </a:r>
            <a:endParaRPr lang="en-US" sz="1200" b="0" strike="noStrike" spc="-1" dirty="0">
              <a:latin typeface="Arial"/>
            </a:endParaRPr>
          </a:p>
          <a:p>
            <a:pPr>
              <a:lnSpc>
                <a:spcPct val="100000"/>
              </a:lnSpc>
            </a:pPr>
            <a:r>
              <a:rPr lang="en-US" sz="1200" b="0" strike="noStrike" spc="-1" dirty="0">
                <a:solidFill>
                  <a:srgbClr val="FFFFFF"/>
                </a:solidFill>
                <a:latin typeface="Courier New"/>
              </a:rPr>
              <a:t>    </a:t>
            </a:r>
            <a:r>
              <a:rPr lang="en-US" sz="1200" b="0" strike="noStrike" spc="-1" dirty="0" err="1">
                <a:solidFill>
                  <a:srgbClr val="FFFFFF"/>
                </a:solidFill>
                <a:latin typeface="Courier New"/>
              </a:rPr>
              <a:t>edges.mat</a:t>
            </a:r>
            <a:r>
              <a:rPr lang="en-US" sz="1200" b="0" strike="noStrike" spc="-1" dirty="0">
                <a:solidFill>
                  <a:srgbClr val="FFFFFF"/>
                </a:solidFill>
                <a:latin typeface="Courier New"/>
              </a:rPr>
              <a:t> = edges, </a:t>
            </a:r>
            <a:endParaRPr lang="en-US" sz="1200" b="0" strike="noStrike" spc="-1" dirty="0">
              <a:latin typeface="Arial"/>
            </a:endParaRPr>
          </a:p>
          <a:p>
            <a:pPr>
              <a:lnSpc>
                <a:spcPct val="100000"/>
              </a:lnSpc>
            </a:pPr>
            <a:r>
              <a:rPr lang="en-US" sz="1200" b="0" strike="noStrike" spc="-1" dirty="0">
                <a:solidFill>
                  <a:srgbClr val="FFFFFF"/>
                </a:solidFill>
                <a:latin typeface="Courier New"/>
              </a:rPr>
              <a:t>    </a:t>
            </a:r>
            <a:r>
              <a:rPr lang="en-US" sz="1200" b="0" strike="noStrike" spc="-1" dirty="0" err="1">
                <a:solidFill>
                  <a:srgbClr val="FFFFFF"/>
                </a:solidFill>
                <a:latin typeface="Courier New"/>
              </a:rPr>
              <a:t>one.lgp</a:t>
            </a:r>
            <a:r>
              <a:rPr lang="en-US" sz="1200" b="0" strike="noStrike" spc="-1" dirty="0">
                <a:solidFill>
                  <a:srgbClr val="FFFFFF"/>
                </a:solidFill>
                <a:latin typeface="Courier New"/>
              </a:rPr>
              <a:t> = list(</a:t>
            </a:r>
            <a:r>
              <a:rPr lang="en-US" sz="1200" b="0" strike="noStrike" spc="-1" dirty="0" err="1">
                <a:solidFill>
                  <a:srgbClr val="FFFFFF"/>
                </a:solidFill>
                <a:latin typeface="Courier New"/>
              </a:rPr>
              <a:t>tauA,tauB,tauC</a:t>
            </a:r>
            <a:r>
              <a:rPr lang="en-US" sz="1200" b="0" strike="noStrike" spc="-1" dirty="0">
                <a:solidFill>
                  <a:srgbClr val="FFFFFF"/>
                </a:solidFill>
                <a:latin typeface="Courier New"/>
              </a:rPr>
              <a:t>), </a:t>
            </a:r>
            <a:endParaRPr lang="en-US" sz="1200" b="0" strike="noStrike" spc="-1" dirty="0">
              <a:latin typeface="Arial"/>
            </a:endParaRPr>
          </a:p>
          <a:p>
            <a:pPr>
              <a:lnSpc>
                <a:spcPct val="100000"/>
              </a:lnSpc>
            </a:pPr>
            <a:r>
              <a:rPr lang="en-US" sz="1200" b="0" strike="noStrike" spc="-1" dirty="0">
                <a:solidFill>
                  <a:srgbClr val="FFFFFF"/>
                </a:solidFill>
                <a:latin typeface="Courier New"/>
              </a:rPr>
              <a:t>    </a:t>
            </a:r>
            <a:r>
              <a:rPr lang="en-US" sz="1200" b="0" strike="noStrike" spc="-1" dirty="0" err="1">
                <a:solidFill>
                  <a:srgbClr val="FFFFFF"/>
                </a:solidFill>
                <a:latin typeface="Courier New"/>
              </a:rPr>
              <a:t>two.lgp</a:t>
            </a:r>
            <a:r>
              <a:rPr lang="en-US" sz="1200" b="0" strike="noStrike" spc="-1" dirty="0">
                <a:solidFill>
                  <a:srgbClr val="FFFFFF"/>
                </a:solidFill>
                <a:latin typeface="Courier New"/>
              </a:rPr>
              <a:t> = list(</a:t>
            </a:r>
            <a:r>
              <a:rPr lang="en-US" sz="1200" b="0" strike="noStrike" spc="-1" dirty="0" err="1">
                <a:solidFill>
                  <a:srgbClr val="FFFFFF"/>
                </a:solidFill>
                <a:latin typeface="Courier New"/>
              </a:rPr>
              <a:t>omegaAB,omegaAC,omegaBC</a:t>
            </a:r>
            <a:r>
              <a:rPr lang="en-US" sz="1200" b="0" strike="noStrike" spc="-1" dirty="0">
                <a:solidFill>
                  <a:srgbClr val="FFFFFF"/>
                </a:solidFill>
                <a:latin typeface="Courier New"/>
              </a:rPr>
              <a:t>), </a:t>
            </a:r>
            <a:endParaRPr lang="en-US" sz="1200" b="0" strike="noStrike" spc="-1" dirty="0">
              <a:latin typeface="Arial"/>
            </a:endParaRPr>
          </a:p>
          <a:p>
            <a:pPr>
              <a:lnSpc>
                <a:spcPct val="100000"/>
              </a:lnSpc>
            </a:pPr>
            <a:r>
              <a:rPr lang="en-US" sz="1200" b="0" strike="noStrike" spc="-1" dirty="0">
                <a:solidFill>
                  <a:srgbClr val="FFFFFF"/>
                </a:solidFill>
                <a:latin typeface="Courier New"/>
              </a:rPr>
              <a:t>    ff = f)</a:t>
            </a:r>
            <a:endParaRPr lang="en-US" sz="1200" b="0" strike="noStrike" spc="-1" dirty="0">
              <a:latin typeface="Arial"/>
            </a:endParaRPr>
          </a:p>
          <a:p>
            <a:pPr>
              <a:lnSpc>
                <a:spcPct val="100000"/>
              </a:lnSpc>
            </a:pPr>
            <a:r>
              <a:rPr lang="en-US" sz="1200" b="0" strike="noStrike" spc="-1" dirty="0">
                <a:solidFill>
                  <a:srgbClr val="FFFFFF"/>
                </a:solidFill>
                <a:latin typeface="Courier New"/>
              </a:rPr>
              <a:t>  return(</a:t>
            </a:r>
            <a:r>
              <a:rPr lang="en-US" sz="1200" b="0" strike="noStrike" spc="-1" dirty="0" err="1">
                <a:solidFill>
                  <a:srgbClr val="FFFFFF"/>
                </a:solidFill>
                <a:latin typeface="Courier New"/>
              </a:rPr>
              <a:t>engy</a:t>
            </a:r>
            <a:r>
              <a:rPr lang="en-US" sz="1200" b="0" strike="noStrike" spc="-1" dirty="0">
                <a:solidFill>
                  <a:srgbClr val="FFFFFF"/>
                </a:solidFill>
                <a:latin typeface="Courier New"/>
              </a:rPr>
              <a:t>)</a:t>
            </a:r>
            <a:endParaRPr lang="en-US" sz="1200" b="0" strike="noStrike" spc="-1" dirty="0">
              <a:latin typeface="Arial"/>
            </a:endParaRPr>
          </a:p>
          <a:p>
            <a:pPr>
              <a:lnSpc>
                <a:spcPct val="100000"/>
              </a:lnSpc>
            </a:pPr>
            <a:r>
              <a:rPr lang="en-US" sz="1200" b="0" strike="noStrike" spc="-1" dirty="0">
                <a:solidFill>
                  <a:srgbClr val="FFFFFF"/>
                </a:solidFill>
                <a:latin typeface="Courier New"/>
              </a:rPr>
              <a:t>}</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FFFF00"/>
                </a:solidFill>
                <a:latin typeface="Courier New"/>
              </a:rPr>
              <a:t># Test:</a:t>
            </a:r>
            <a:endParaRPr lang="en-US" sz="1200" b="0" strike="noStrike" spc="-1" dirty="0">
              <a:latin typeface="Arial"/>
            </a:endParaRPr>
          </a:p>
          <a:p>
            <a:pPr>
              <a:lnSpc>
                <a:spcPct val="100000"/>
              </a:lnSpc>
            </a:pPr>
            <a:r>
              <a:rPr lang="en-US" sz="1200" b="0" strike="noStrike" spc="-1" dirty="0" err="1">
                <a:solidFill>
                  <a:srgbClr val="FFFFFF"/>
                </a:solidFill>
                <a:latin typeface="Courier New"/>
              </a:rPr>
              <a:t>ener.func</a:t>
            </a:r>
            <a:r>
              <a:rPr lang="en-US" sz="1200" b="0" strike="noStrike" spc="-1" dirty="0">
                <a:solidFill>
                  <a:srgbClr val="FFFFFF"/>
                </a:solidFill>
                <a:latin typeface="Courier New"/>
              </a:rPr>
              <a:t>(c(2,1,2))</a:t>
            </a:r>
            <a:endParaRPr lang="en-US" sz="1200" b="0" strike="noStrike" spc="-1" dirty="0">
              <a:latin typeface="Arial"/>
            </a:endParaRPr>
          </a:p>
          <a:p>
            <a:pPr>
              <a:lnSpc>
                <a:spcPct val="100000"/>
              </a:lnSpc>
            </a:pPr>
            <a:endParaRPr lang="en-US" sz="1200" b="0" strike="noStrike" spc="-1" dirty="0">
              <a:latin typeface="Arial"/>
            </a:endParaRPr>
          </a:p>
          <a:p>
            <a:pPr>
              <a:lnSpc>
                <a:spcPct val="100000"/>
              </a:lnSpc>
            </a:pPr>
            <a:r>
              <a:rPr lang="en-US" sz="1200" b="0" strike="noStrike" spc="-1" dirty="0">
                <a:solidFill>
                  <a:srgbClr val="FFFF00"/>
                </a:solidFill>
                <a:latin typeface="Courier New"/>
              </a:rPr>
              <a:t># Use to compute all configuration energies:</a:t>
            </a:r>
            <a:endParaRPr lang="en-US" sz="1200" b="0" strike="noStrike" spc="-1" dirty="0">
              <a:latin typeface="Arial"/>
            </a:endParaRPr>
          </a:p>
          <a:p>
            <a:pPr>
              <a:lnSpc>
                <a:spcPct val="100000"/>
              </a:lnSpc>
            </a:pPr>
            <a:r>
              <a:rPr lang="en-US" sz="1200" b="0" strike="noStrike" spc="-1" dirty="0" err="1">
                <a:solidFill>
                  <a:srgbClr val="FFFFFF"/>
                </a:solidFill>
                <a:latin typeface="Courier New"/>
              </a:rPr>
              <a:t>config.energies</a:t>
            </a:r>
            <a:r>
              <a:rPr lang="en-US" sz="1200" b="0" strike="noStrike" spc="-1" dirty="0">
                <a:solidFill>
                  <a:srgbClr val="FFFFFF"/>
                </a:solidFill>
                <a:latin typeface="Courier New"/>
              </a:rPr>
              <a:t> &lt;- </a:t>
            </a:r>
            <a:r>
              <a:rPr lang="en-US" sz="1200" b="0" strike="noStrike" spc="-1" dirty="0" err="1">
                <a:solidFill>
                  <a:srgbClr val="FFFFFF"/>
                </a:solidFill>
                <a:latin typeface="Courier New"/>
              </a:rPr>
              <a:t>sapply</a:t>
            </a:r>
            <a:r>
              <a:rPr lang="en-US" sz="1200" b="0" strike="noStrike" spc="-1" dirty="0">
                <a:solidFill>
                  <a:srgbClr val="FFFFFF"/>
                </a:solidFill>
                <a:latin typeface="Courier New"/>
              </a:rPr>
              <a:t>(1:nrow(</a:t>
            </a:r>
            <a:r>
              <a:rPr lang="en-US" sz="1200" b="0" strike="noStrike" spc="-1" dirty="0" err="1">
                <a:solidFill>
                  <a:srgbClr val="FFFFFF"/>
                </a:solidFill>
                <a:latin typeface="Courier New"/>
              </a:rPr>
              <a:t>config.mat</a:t>
            </a:r>
            <a:r>
              <a:rPr lang="en-US" sz="1200" b="0" strike="noStrike" spc="-1" dirty="0">
                <a:solidFill>
                  <a:srgbClr val="FFFFFF"/>
                </a:solidFill>
                <a:latin typeface="Courier New"/>
              </a:rPr>
              <a:t>), function(xx){</a:t>
            </a:r>
            <a:r>
              <a:rPr lang="en-US" sz="1200" b="0" strike="noStrike" spc="-1" dirty="0" err="1">
                <a:solidFill>
                  <a:srgbClr val="FFFFFF"/>
                </a:solidFill>
                <a:latin typeface="Courier New"/>
              </a:rPr>
              <a:t>ener.func</a:t>
            </a:r>
            <a:r>
              <a:rPr lang="en-US" sz="1200" b="0" strike="noStrike" spc="-1" dirty="0">
                <a:solidFill>
                  <a:srgbClr val="FFFFFF"/>
                </a:solidFill>
                <a:latin typeface="Courier New"/>
              </a:rPr>
              <a:t>(</a:t>
            </a:r>
            <a:r>
              <a:rPr lang="en-US" sz="1200" b="0" strike="noStrike" spc="-1" dirty="0" err="1">
                <a:solidFill>
                  <a:srgbClr val="FFFFFF"/>
                </a:solidFill>
                <a:latin typeface="Courier New"/>
              </a:rPr>
              <a:t>config.mat</a:t>
            </a:r>
            <a:r>
              <a:rPr lang="en-US" sz="1200" b="0" strike="noStrike" spc="-1" dirty="0">
                <a:solidFill>
                  <a:srgbClr val="FFFFFF"/>
                </a:solidFill>
                <a:latin typeface="Courier New"/>
              </a:rPr>
              <a:t>[xx,])})</a:t>
            </a:r>
            <a:endParaRPr lang="en-US" sz="1200" b="0" strike="noStrike" spc="-1" dirty="0">
              <a:latin typeface="Arial"/>
            </a:endParaRPr>
          </a:p>
          <a:p>
            <a:pPr>
              <a:lnSpc>
                <a:spcPct val="100000"/>
              </a:lnSpc>
            </a:pPr>
            <a:r>
              <a:rPr lang="en-US" sz="1200" b="0" strike="noStrike" spc="-1" dirty="0" err="1">
                <a:solidFill>
                  <a:srgbClr val="FFFFFF"/>
                </a:solidFill>
                <a:latin typeface="Courier New"/>
              </a:rPr>
              <a:t>cbind</a:t>
            </a:r>
            <a:r>
              <a:rPr lang="en-US" sz="1200" b="0" strike="noStrike" spc="-1" dirty="0">
                <a:solidFill>
                  <a:srgbClr val="FFFFFF"/>
                </a:solidFill>
                <a:latin typeface="Courier New"/>
              </a:rPr>
              <a:t>(</a:t>
            </a:r>
            <a:r>
              <a:rPr lang="en-US" sz="1200" b="0" strike="noStrike" spc="-1" dirty="0" err="1">
                <a:solidFill>
                  <a:srgbClr val="FFFFFF"/>
                </a:solidFill>
                <a:latin typeface="Courier New"/>
              </a:rPr>
              <a:t>config.mat</a:t>
            </a:r>
            <a:r>
              <a:rPr lang="en-US" sz="1200" b="0" strike="noStrike" spc="-1" dirty="0">
                <a:solidFill>
                  <a:srgbClr val="FFFFFF"/>
                </a:solidFill>
                <a:latin typeface="Courier New"/>
              </a:rPr>
              <a:t>, </a:t>
            </a:r>
            <a:r>
              <a:rPr lang="en-US" sz="1200" b="0" strike="noStrike" spc="-1" dirty="0" err="1">
                <a:solidFill>
                  <a:srgbClr val="FFFFFF"/>
                </a:solidFill>
                <a:latin typeface="Courier New"/>
              </a:rPr>
              <a:t>config.energies</a:t>
            </a:r>
            <a:r>
              <a:rPr lang="en-US" sz="1200" b="0" strike="noStrike" spc="-1" dirty="0">
                <a:solidFill>
                  <a:srgbClr val="FFFFFF"/>
                </a:solidFill>
                <a:latin typeface="Courier New"/>
              </a:rPr>
              <a:t>)</a:t>
            </a:r>
            <a:endParaRPr lang="en-US" sz="1200" b="0" strike="noStrike" spc="-1" dirty="0">
              <a:latin typeface="Arial"/>
            </a:endParaRPr>
          </a:p>
        </p:txBody>
      </p:sp>
      <p:pic>
        <p:nvPicPr>
          <p:cNvPr id="326" name="Picture 2"/>
          <p:cNvPicPr/>
          <p:nvPr/>
        </p:nvPicPr>
        <p:blipFill>
          <a:blip r:embed="rId2"/>
          <a:stretch/>
        </p:blipFill>
        <p:spPr>
          <a:xfrm>
            <a:off x="4863960" y="3940880"/>
            <a:ext cx="3641040" cy="2336400"/>
          </a:xfrm>
          <a:prstGeom prst="rect">
            <a:avLst/>
          </a:prstGeom>
          <a:ln>
            <a:noFill/>
          </a:ln>
        </p:spPr>
      </p:pic>
      <p:sp>
        <p:nvSpPr>
          <p:cNvPr id="2" name="TextBox 1">
            <a:extLst>
              <a:ext uri="{FF2B5EF4-FFF2-40B4-BE49-F238E27FC236}">
                <a16:creationId xmlns:a16="http://schemas.microsoft.com/office/drawing/2014/main" id="{6CE15E9A-E762-2DB5-24AC-29953FE3E13B}"/>
              </a:ext>
            </a:extLst>
          </p:cNvPr>
          <p:cNvSpPr txBox="1"/>
          <p:nvPr/>
        </p:nvSpPr>
        <p:spPr>
          <a:xfrm>
            <a:off x="6437167" y="1199121"/>
            <a:ext cx="819455"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scr8.R</a:t>
            </a:r>
            <a:endParaRPr lang="en-US" b="1" dirty="0">
              <a:latin typeface="Times New Roman" panose="02020603050405020304" pitchFamily="18" charset="0"/>
              <a:cs typeface="Times New Roman" panose="02020603050405020304" pitchFamily="18" charset="0"/>
            </a:endParaRPr>
          </a:p>
        </p:txBody>
      </p:sp>
      <p:sp>
        <p:nvSpPr>
          <p:cNvPr id="3" name="CustomShape 1">
            <a:extLst>
              <a:ext uri="{FF2B5EF4-FFF2-40B4-BE49-F238E27FC236}">
                <a16:creationId xmlns:a16="http://schemas.microsoft.com/office/drawing/2014/main" id="{FEE75187-0184-6F26-43CA-7B8BFFA50A4B}"/>
              </a:ext>
            </a:extLst>
          </p:cNvPr>
          <p:cNvSpPr/>
          <p:nvPr/>
        </p:nvSpPr>
        <p:spPr>
          <a:xfrm>
            <a:off x="170280" y="50015"/>
            <a:ext cx="7799760" cy="4928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1: Triangle (</a:t>
            </a:r>
            <a:r>
              <a:rPr lang="en-US" sz="2200" b="0" strike="noStrike" spc="-1" dirty="0" err="1">
                <a:solidFill>
                  <a:srgbClr val="000000"/>
                </a:solidFill>
                <a:latin typeface="Times New Roman"/>
              </a:rPr>
              <a:t>con’t</a:t>
            </a:r>
            <a:r>
              <a:rPr lang="en-US" sz="2200" b="0" strike="noStrike" spc="-1" dirty="0">
                <a:solidFill>
                  <a:srgbClr val="000000"/>
                </a:solidFill>
                <a:latin typeface="Times New Roman"/>
              </a:rPr>
              <a:t>)</a:t>
            </a:r>
            <a:endParaRPr lang="en-US" sz="22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 calcmode="lin" valueType="num">
                                      <p:cBhvr additive="repl">
                                        <p:cTn id="7" dur="500" fill="hold"/>
                                        <p:tgtEl>
                                          <p:spTgt spid="326"/>
                                        </p:tgtEl>
                                        <p:attrNameLst>
                                          <p:attrName>ppt_x</p:attrName>
                                        </p:attrNameLst>
                                      </p:cBhvr>
                                      <p:tavLst>
                                        <p:tav tm="0">
                                          <p:val>
                                            <p:strVal val="#ppt_x"/>
                                          </p:val>
                                        </p:tav>
                                        <p:tav tm="100000">
                                          <p:val>
                                            <p:strVal val="#ppt_x"/>
                                          </p:val>
                                        </p:tav>
                                      </p:tavLst>
                                    </p:anim>
                                    <p:anim calcmode="lin" valueType="num">
                                      <p:cBhvr additive="repl">
                                        <p:cTn id="8" dur="500" fill="hold"/>
                                        <p:tgtEl>
                                          <p:spTgt spid="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3FBFF-6FF7-D4C0-4129-F770AAC2A0AB}"/>
            </a:ext>
          </a:extLst>
        </p:cNvPr>
        <p:cNvGrpSpPr/>
        <p:nvPr/>
      </p:nvGrpSpPr>
      <p:grpSpPr>
        <a:xfrm>
          <a:off x="0" y="0"/>
          <a:ext cx="0" cy="0"/>
          <a:chOff x="0" y="0"/>
          <a:chExt cx="0" cy="0"/>
        </a:xfrm>
      </p:grpSpPr>
      <p:sp>
        <p:nvSpPr>
          <p:cNvPr id="327" name="CustomShape 1">
            <a:extLst>
              <a:ext uri="{FF2B5EF4-FFF2-40B4-BE49-F238E27FC236}">
                <a16:creationId xmlns:a16="http://schemas.microsoft.com/office/drawing/2014/main" id="{A5DFB775-7DE2-8623-400D-06F7093CDA13}"/>
              </a:ext>
            </a:extLst>
          </p:cNvPr>
          <p:cNvSpPr/>
          <p:nvPr/>
        </p:nvSpPr>
        <p:spPr>
          <a:xfrm>
            <a:off x="665640" y="534240"/>
            <a:ext cx="779976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A short hand, but explicitly parameterized way to write the probability distribution is thus:</a:t>
            </a:r>
            <a:endParaRPr lang="en-US" sz="2200" b="0" strike="noStrike" spc="-1">
              <a:latin typeface="Arial"/>
            </a:endParaRPr>
          </a:p>
        </p:txBody>
      </p:sp>
      <p:sp>
        <p:nvSpPr>
          <p:cNvPr id="329" name="CustomShape 2">
            <a:extLst>
              <a:ext uri="{FF2B5EF4-FFF2-40B4-BE49-F238E27FC236}">
                <a16:creationId xmlns:a16="http://schemas.microsoft.com/office/drawing/2014/main" id="{C24610B2-E1B7-A13B-70CF-297F9F398EE0}"/>
              </a:ext>
            </a:extLst>
          </p:cNvPr>
          <p:cNvSpPr/>
          <p:nvPr/>
        </p:nvSpPr>
        <p:spPr>
          <a:xfrm>
            <a:off x="1292760" y="2521080"/>
            <a:ext cx="779976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00"/>
              </a:spcBef>
              <a:buClr>
                <a:srgbClr val="000000"/>
              </a:buClr>
              <a:buFont typeface="Arial"/>
              <a:buChar char="•"/>
            </a:pPr>
            <a:r>
              <a:rPr lang="en-US" sz="2000" b="0" strike="noStrike" spc="-1" dirty="0">
                <a:solidFill>
                  <a:srgbClr val="000000"/>
                </a:solidFill>
                <a:latin typeface="Times New Roman"/>
              </a:rPr>
              <a:t>In physics this is usually called a Boltzmann distribution*. In statistics and machine learning it is usually referred to as a Gibbs distribution</a:t>
            </a:r>
            <a:endParaRPr lang="en-US" sz="2000" b="0" strike="noStrike" spc="-1" dirty="0">
              <a:latin typeface="Arial"/>
            </a:endParaRPr>
          </a:p>
        </p:txBody>
      </p:sp>
      <p:sp>
        <p:nvSpPr>
          <p:cNvPr id="330" name="CustomShape 3">
            <a:extLst>
              <a:ext uri="{FF2B5EF4-FFF2-40B4-BE49-F238E27FC236}">
                <a16:creationId xmlns:a16="http://schemas.microsoft.com/office/drawing/2014/main" id="{8AC9F2A4-E1F5-BEEC-F28C-44ACB2DEFCEC}"/>
              </a:ext>
            </a:extLst>
          </p:cNvPr>
          <p:cNvSpPr/>
          <p:nvPr/>
        </p:nvSpPr>
        <p:spPr>
          <a:xfrm>
            <a:off x="665640" y="4687200"/>
            <a:ext cx="779976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In order to really be able to use Pr(</a:t>
            </a:r>
            <a:r>
              <a:rPr lang="en-US" sz="2200" b="1" strike="noStrike" spc="-1">
                <a:solidFill>
                  <a:srgbClr val="000000"/>
                </a:solidFill>
                <a:latin typeface="Times New Roman"/>
              </a:rPr>
              <a:t>X</a:t>
            </a:r>
            <a:r>
              <a:rPr lang="en-US" sz="2200" b="0" strike="noStrike" spc="-1">
                <a:solidFill>
                  <a:srgbClr val="000000"/>
                </a:solidFill>
                <a:latin typeface="Times New Roman"/>
              </a:rPr>
              <a:t>), we need to know the partition function </a:t>
            </a:r>
            <a:r>
              <a:rPr lang="en-US" sz="2200" b="0" i="1" strike="noStrike" spc="-1">
                <a:solidFill>
                  <a:srgbClr val="000000"/>
                </a:solidFill>
                <a:latin typeface="Times New Roman"/>
              </a:rPr>
              <a:t>Z</a:t>
            </a:r>
            <a:r>
              <a:rPr lang="en-US" sz="2200" b="0" strike="noStrike" spc="-1">
                <a:solidFill>
                  <a:srgbClr val="000000"/>
                </a:solidFill>
                <a:latin typeface="Times New Roman"/>
              </a:rPr>
              <a:t>.</a:t>
            </a:r>
            <a:endParaRPr lang="en-US" sz="2200" b="0" strike="noStrike" spc="-1">
              <a:latin typeface="Arial"/>
            </a:endParaRPr>
          </a:p>
        </p:txBody>
      </p:sp>
      <p:sp>
        <p:nvSpPr>
          <p:cNvPr id="331" name="CustomShape 4">
            <a:extLst>
              <a:ext uri="{FF2B5EF4-FFF2-40B4-BE49-F238E27FC236}">
                <a16:creationId xmlns:a16="http://schemas.microsoft.com/office/drawing/2014/main" id="{43781E72-9655-1EBB-FCD2-F140CE4AEE0C}"/>
              </a:ext>
            </a:extLst>
          </p:cNvPr>
          <p:cNvSpPr/>
          <p:nvPr/>
        </p:nvSpPr>
        <p:spPr>
          <a:xfrm>
            <a:off x="1290960" y="3443040"/>
            <a:ext cx="779976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00"/>
              </a:spcBef>
              <a:buClr>
                <a:srgbClr val="000000"/>
              </a:buClr>
              <a:buFont typeface="Arial"/>
              <a:buChar char="•"/>
            </a:pPr>
            <a:r>
              <a:rPr lang="en-US" sz="2000" b="0" strike="noStrike" spc="-1" dirty="0">
                <a:solidFill>
                  <a:srgbClr val="000000"/>
                </a:solidFill>
                <a:latin typeface="Times New Roman"/>
              </a:rPr>
              <a:t>Since </a:t>
            </a:r>
            <a:r>
              <a:rPr lang="en-US" sz="2000" b="0" i="1" strike="noStrike" spc="-1" dirty="0">
                <a:solidFill>
                  <a:srgbClr val="000000"/>
                </a:solidFill>
                <a:latin typeface="Times New Roman"/>
              </a:rPr>
              <a:t>E</a:t>
            </a:r>
            <a:r>
              <a:rPr lang="en-US" sz="2000" b="0" strike="noStrike" spc="-1" dirty="0">
                <a:solidFill>
                  <a:srgbClr val="000000"/>
                </a:solidFill>
                <a:latin typeface="Times New Roman"/>
              </a:rPr>
              <a:t>(</a:t>
            </a:r>
            <a:r>
              <a:rPr lang="en-US" sz="2000" b="1" strike="noStrike" spc="-1" dirty="0">
                <a:solidFill>
                  <a:srgbClr val="000000"/>
                </a:solidFill>
                <a:latin typeface="Times New Roman"/>
              </a:rPr>
              <a:t>X</a:t>
            </a:r>
            <a:r>
              <a:rPr lang="en-US" sz="2000" b="0" strike="noStrike" spc="-1" dirty="0">
                <a:solidFill>
                  <a:srgbClr val="000000"/>
                </a:solidFill>
                <a:latin typeface="Times New Roman"/>
              </a:rPr>
              <a:t>) (or </a:t>
            </a:r>
            <a:r>
              <a:rPr lang="en-US" sz="2000" i="1" spc="-1" dirty="0">
                <a:solidFill>
                  <a:srgbClr val="000000"/>
                </a:solidFill>
                <a:latin typeface="Times New Roman"/>
              </a:rPr>
              <a:t>E</a:t>
            </a:r>
            <a:r>
              <a:rPr lang="en-US" sz="2000" i="1" spc="-1" baseline="30000" dirty="0">
                <a:solidFill>
                  <a:srgbClr val="000000"/>
                </a:solidFill>
                <a:latin typeface="Courier New" panose="02070309020205020404" pitchFamily="49" charset="0"/>
                <a:cs typeface="Courier New" panose="02070309020205020404" pitchFamily="49" charset="0"/>
              </a:rPr>
              <a:t>’</a:t>
            </a:r>
            <a:r>
              <a:rPr lang="en-US" sz="2000" spc="-1" dirty="0">
                <a:solidFill>
                  <a:srgbClr val="000000"/>
                </a:solidFill>
                <a:latin typeface="Times New Roman"/>
              </a:rPr>
              <a:t>(</a:t>
            </a:r>
            <a:r>
              <a:rPr lang="en-US" sz="2000" b="1" spc="-1" dirty="0">
                <a:solidFill>
                  <a:srgbClr val="000000"/>
                </a:solidFill>
                <a:latin typeface="Times New Roman"/>
              </a:rPr>
              <a:t>X</a:t>
            </a:r>
            <a:r>
              <a:rPr lang="en-US" sz="2000" spc="-1" dirty="0">
                <a:solidFill>
                  <a:srgbClr val="000000"/>
                </a:solidFill>
                <a:latin typeface="Times New Roman"/>
              </a:rPr>
              <a:t>)) </a:t>
            </a:r>
            <a:r>
              <a:rPr lang="en-US" sz="2000" b="0" strike="noStrike" spc="-1" dirty="0">
                <a:solidFill>
                  <a:srgbClr val="000000"/>
                </a:solidFill>
                <a:latin typeface="Times New Roman"/>
              </a:rPr>
              <a:t>only contains up to two-body terms, this is also called a </a:t>
            </a:r>
            <a:r>
              <a:rPr lang="en-US" sz="2000" b="1" strike="noStrike" spc="-1" dirty="0">
                <a:solidFill>
                  <a:srgbClr val="000000"/>
                </a:solidFill>
                <a:latin typeface="Times New Roman"/>
              </a:rPr>
              <a:t>pair-wise Markov random field</a:t>
            </a:r>
            <a:r>
              <a:rPr lang="en-US" sz="2000" b="0" strike="noStrike" spc="-1" dirty="0">
                <a:solidFill>
                  <a:srgbClr val="000000"/>
                </a:solidFill>
                <a:latin typeface="Times New Roman"/>
              </a:rPr>
              <a:t>.</a:t>
            </a:r>
            <a:endParaRPr lang="en-US" sz="2000" b="0" strike="noStrike" spc="-1" dirty="0">
              <a:latin typeface="Arial"/>
            </a:endParaRPr>
          </a:p>
        </p:txBody>
      </p:sp>
      <p:sp>
        <p:nvSpPr>
          <p:cNvPr id="333" name="CustomShape 5">
            <a:extLst>
              <a:ext uri="{FF2B5EF4-FFF2-40B4-BE49-F238E27FC236}">
                <a16:creationId xmlns:a16="http://schemas.microsoft.com/office/drawing/2014/main" id="{DC616CC6-F468-26DF-B783-2B94BFC6094E}"/>
              </a:ext>
            </a:extLst>
          </p:cNvPr>
          <p:cNvSpPr/>
          <p:nvPr/>
        </p:nvSpPr>
        <p:spPr>
          <a:xfrm>
            <a:off x="1058760" y="5582160"/>
            <a:ext cx="7799760" cy="7160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00"/>
              </a:spcBef>
              <a:buClr>
                <a:srgbClr val="000000"/>
              </a:buClr>
              <a:buFont typeface="Arial"/>
              <a:buChar char="•"/>
            </a:pPr>
            <a:r>
              <a:rPr lang="en-US" sz="2000" b="0" strike="noStrike" spc="-1" dirty="0">
                <a:solidFill>
                  <a:srgbClr val="000000"/>
                </a:solidFill>
                <a:latin typeface="Times New Roman"/>
              </a:rPr>
              <a:t>The un-normalized part is a product of potential terms (</a:t>
            </a:r>
            <a:r>
              <a:rPr lang="en-US" sz="2000" b="1" strike="noStrike" spc="-1" dirty="0" err="1">
                <a:solidFill>
                  <a:srgbClr val="000000"/>
                </a:solidFill>
                <a:latin typeface="Times New Roman"/>
              </a:rPr>
              <a:t>prodPot</a:t>
            </a:r>
            <a:r>
              <a:rPr lang="en-US" sz="2000" b="1" strike="noStrike" spc="-1" dirty="0">
                <a:solidFill>
                  <a:srgbClr val="000000"/>
                </a:solidFill>
                <a:latin typeface="Times New Roman"/>
              </a:rPr>
              <a:t>**</a:t>
            </a:r>
            <a:r>
              <a:rPr lang="en-US" sz="2000" b="0" strike="noStrike" spc="-1" dirty="0">
                <a:solidFill>
                  <a:srgbClr val="000000"/>
                </a:solidFill>
                <a:latin typeface="Times New Roman"/>
              </a:rPr>
              <a:t>) and is often written as:</a:t>
            </a:r>
            <a:endParaRPr lang="en-US" sz="2000" b="0" strike="noStrike" spc="-1" dirty="0">
              <a:latin typeface="Arial"/>
            </a:endParaRPr>
          </a:p>
        </p:txBody>
      </p:sp>
      <p:sp>
        <p:nvSpPr>
          <p:cNvPr id="2" name="TextBox 1">
            <a:extLst>
              <a:ext uri="{FF2B5EF4-FFF2-40B4-BE49-F238E27FC236}">
                <a16:creationId xmlns:a16="http://schemas.microsoft.com/office/drawing/2014/main" id="{C9C2DDFD-0333-2A01-9CC3-6304B15E2EB4}"/>
              </a:ext>
            </a:extLst>
          </p:cNvPr>
          <p:cNvSpPr txBox="1"/>
          <p:nvPr/>
        </p:nvSpPr>
        <p:spPr>
          <a:xfrm>
            <a:off x="7099200" y="6150987"/>
            <a:ext cx="1991520" cy="646331"/>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**In physics, </a:t>
            </a:r>
            <a:r>
              <a:rPr lang="en-US" sz="1200" dirty="0" err="1">
                <a:latin typeface="Times New Roman" panose="02020603050405020304" pitchFamily="18" charset="0"/>
                <a:cs typeface="Times New Roman" panose="02020603050405020304" pitchFamily="18" charset="0"/>
              </a:rPr>
              <a:t>prodPots</a:t>
            </a:r>
            <a:r>
              <a:rPr lang="en-US" sz="1200" dirty="0">
                <a:latin typeface="Times New Roman" panose="02020603050405020304" pitchFamily="18" charset="0"/>
                <a:cs typeface="Times New Roman" panose="02020603050405020304" pitchFamily="18" charset="0"/>
              </a:rPr>
              <a:t> are called</a:t>
            </a:r>
            <a:r>
              <a:rPr lang="en-US" sz="1200" b="1" dirty="0">
                <a:latin typeface="Times New Roman" panose="02020603050405020304" pitchFamily="18" charset="0"/>
                <a:cs typeface="Times New Roman" panose="02020603050405020304" pitchFamily="18" charset="0"/>
              </a:rPr>
              <a:t> Boltzmann weights </a:t>
            </a:r>
            <a:r>
              <a:rPr lang="en-US" sz="1200" dirty="0">
                <a:latin typeface="Times New Roman" panose="02020603050405020304" pitchFamily="18" charset="0"/>
                <a:cs typeface="Times New Roman" panose="02020603050405020304" pitchFamily="18" charset="0"/>
              </a:rPr>
              <a:t>and </a:t>
            </a:r>
            <a:r>
              <a:rPr lang="en-US" sz="1200" b="1" dirty="0">
                <a:latin typeface="Times New Roman" panose="02020603050405020304" pitchFamily="18" charset="0"/>
                <a:cs typeface="Times New Roman" panose="02020603050405020304" pitchFamily="18" charset="0"/>
              </a:rPr>
              <a:t>Boltzmann factors</a:t>
            </a:r>
            <a:endParaRPr lang="en-US"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433C77B-98AC-B225-5DF9-7D971EDDDA14}"/>
              </a:ext>
            </a:extLst>
          </p:cNvPr>
          <p:cNvPicPr>
            <a:picLocks noChangeAspect="1"/>
          </p:cNvPicPr>
          <p:nvPr/>
        </p:nvPicPr>
        <p:blipFill>
          <a:blip r:embed="rId2"/>
          <a:stretch>
            <a:fillRect/>
          </a:stretch>
        </p:blipFill>
        <p:spPr>
          <a:xfrm>
            <a:off x="2353440" y="1449304"/>
            <a:ext cx="4845236" cy="708592"/>
          </a:xfrm>
          <a:prstGeom prst="rect">
            <a:avLst/>
          </a:prstGeom>
        </p:spPr>
      </p:pic>
      <p:pic>
        <p:nvPicPr>
          <p:cNvPr id="4" name="Picture 3">
            <a:extLst>
              <a:ext uri="{FF2B5EF4-FFF2-40B4-BE49-F238E27FC236}">
                <a16:creationId xmlns:a16="http://schemas.microsoft.com/office/drawing/2014/main" id="{E19B834C-7E88-ACC8-DDDE-41B4BDC0A482}"/>
              </a:ext>
            </a:extLst>
          </p:cNvPr>
          <p:cNvPicPr>
            <a:picLocks noChangeAspect="1"/>
          </p:cNvPicPr>
          <p:nvPr/>
        </p:nvPicPr>
        <p:blipFill>
          <a:blip r:embed="rId3"/>
          <a:stretch>
            <a:fillRect/>
          </a:stretch>
        </p:blipFill>
        <p:spPr>
          <a:xfrm>
            <a:off x="2734477" y="6284345"/>
            <a:ext cx="3785885" cy="409766"/>
          </a:xfrm>
          <a:prstGeom prst="rect">
            <a:avLst/>
          </a:prstGeom>
        </p:spPr>
      </p:pic>
    </p:spTree>
    <p:extLst>
      <p:ext uri="{BB962C8B-B14F-4D97-AF65-F5344CB8AC3E}">
        <p14:creationId xmlns:p14="http://schemas.microsoft.com/office/powerpoint/2010/main" val="14051301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 calcmode="lin" valueType="num">
                                      <p:cBhvr additive="repl">
                                        <p:cTn id="7" dur="500" fill="hold"/>
                                        <p:tgtEl>
                                          <p:spTgt spid="329"/>
                                        </p:tgtEl>
                                        <p:attrNameLst>
                                          <p:attrName>ppt_x</p:attrName>
                                        </p:attrNameLst>
                                      </p:cBhvr>
                                      <p:tavLst>
                                        <p:tav tm="0">
                                          <p:val>
                                            <p:strVal val="#ppt_x"/>
                                          </p:val>
                                        </p:tav>
                                        <p:tav tm="100000">
                                          <p:val>
                                            <p:strVal val="#ppt_x"/>
                                          </p:val>
                                        </p:tav>
                                      </p:tavLst>
                                    </p:anim>
                                    <p:anim calcmode="lin" valueType="num">
                                      <p:cBhvr additive="repl">
                                        <p:cTn id="8" dur="500" fill="hold"/>
                                        <p:tgtEl>
                                          <p:spTgt spid="3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1"/>
                                        </p:tgtEl>
                                        <p:attrNameLst>
                                          <p:attrName>style.visibility</p:attrName>
                                        </p:attrNameLst>
                                      </p:cBhvr>
                                      <p:to>
                                        <p:strVal val="visible"/>
                                      </p:to>
                                    </p:set>
                                    <p:anim calcmode="lin" valueType="num">
                                      <p:cBhvr additive="repl">
                                        <p:cTn id="13" dur="500" fill="hold"/>
                                        <p:tgtEl>
                                          <p:spTgt spid="331"/>
                                        </p:tgtEl>
                                        <p:attrNameLst>
                                          <p:attrName>ppt_x</p:attrName>
                                        </p:attrNameLst>
                                      </p:cBhvr>
                                      <p:tavLst>
                                        <p:tav tm="0">
                                          <p:val>
                                            <p:strVal val="#ppt_x"/>
                                          </p:val>
                                        </p:tav>
                                        <p:tav tm="100000">
                                          <p:val>
                                            <p:strVal val="#ppt_x"/>
                                          </p:val>
                                        </p:tav>
                                      </p:tavLst>
                                    </p:anim>
                                    <p:anim calcmode="lin" valueType="num">
                                      <p:cBhvr additive="repl">
                                        <p:cTn id="14" dur="500" fill="hold"/>
                                        <p:tgtEl>
                                          <p:spTgt spid="33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0"/>
                                        </p:tgtEl>
                                        <p:attrNameLst>
                                          <p:attrName>style.visibility</p:attrName>
                                        </p:attrNameLst>
                                      </p:cBhvr>
                                      <p:to>
                                        <p:strVal val="visible"/>
                                      </p:to>
                                    </p:set>
                                    <p:anim calcmode="lin" valueType="num">
                                      <p:cBhvr additive="repl">
                                        <p:cTn id="19" dur="500" fill="hold"/>
                                        <p:tgtEl>
                                          <p:spTgt spid="330"/>
                                        </p:tgtEl>
                                        <p:attrNameLst>
                                          <p:attrName>ppt_x</p:attrName>
                                        </p:attrNameLst>
                                      </p:cBhvr>
                                      <p:tavLst>
                                        <p:tav tm="0">
                                          <p:val>
                                            <p:strVal val="#ppt_x"/>
                                          </p:val>
                                        </p:tav>
                                        <p:tav tm="100000">
                                          <p:val>
                                            <p:strVal val="#ppt_x"/>
                                          </p:val>
                                        </p:tav>
                                      </p:tavLst>
                                    </p:anim>
                                    <p:anim calcmode="lin" valueType="num">
                                      <p:cBhvr additive="repl">
                                        <p:cTn id="20" dur="500" fill="hold"/>
                                        <p:tgtEl>
                                          <p:spTgt spid="3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3"/>
                                        </p:tgtEl>
                                        <p:attrNameLst>
                                          <p:attrName>style.visibility</p:attrName>
                                        </p:attrNameLst>
                                      </p:cBhvr>
                                      <p:to>
                                        <p:strVal val="visible"/>
                                      </p:to>
                                    </p:set>
                                    <p:anim calcmode="lin" valueType="num">
                                      <p:cBhvr additive="repl">
                                        <p:cTn id="25" dur="500" fill="hold"/>
                                        <p:tgtEl>
                                          <p:spTgt spid="333"/>
                                        </p:tgtEl>
                                        <p:attrNameLst>
                                          <p:attrName>ppt_x</p:attrName>
                                        </p:attrNameLst>
                                      </p:cBhvr>
                                      <p:tavLst>
                                        <p:tav tm="0">
                                          <p:val>
                                            <p:strVal val="#ppt_x"/>
                                          </p:val>
                                        </p:tav>
                                        <p:tav tm="100000">
                                          <p:val>
                                            <p:strVal val="#ppt_x"/>
                                          </p:val>
                                        </p:tav>
                                      </p:tavLst>
                                    </p:anim>
                                    <p:anim calcmode="lin" valueType="num">
                                      <p:cBhvr additive="repl">
                                        <p:cTn id="26" dur="500" fill="hold"/>
                                        <p:tgtEl>
                                          <p:spTgt spid="333"/>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4"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CustomShape 1"/>
          <p:cNvSpPr/>
          <p:nvPr/>
        </p:nvSpPr>
        <p:spPr>
          <a:xfrm>
            <a:off x="339563" y="1932310"/>
            <a:ext cx="7799760" cy="686057"/>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spcBef>
                <a:spcPts val="439"/>
              </a:spcBef>
              <a:buClr>
                <a:srgbClr val="000000"/>
              </a:buClr>
              <a:buFont typeface="Arial"/>
              <a:buChar char="•"/>
            </a:pPr>
            <a:r>
              <a:rPr lang="en-US" sz="2200" b="0" i="1" strike="noStrike" spc="-1" dirty="0">
                <a:solidFill>
                  <a:srgbClr val="000000"/>
                </a:solidFill>
                <a:latin typeface="Times New Roman"/>
              </a:rPr>
              <a:t>Z </a:t>
            </a:r>
            <a:r>
              <a:rPr lang="en-US" sz="2200" b="0" strike="noStrike" spc="-1" dirty="0">
                <a:solidFill>
                  <a:srgbClr val="000000"/>
                </a:solidFill>
                <a:latin typeface="Times New Roman"/>
              </a:rPr>
              <a:t>normalizes the probability distribution and is generally referred to as a </a:t>
            </a:r>
            <a:r>
              <a:rPr lang="en-US" sz="2200" b="1" strike="noStrike" spc="-1" dirty="0">
                <a:solidFill>
                  <a:srgbClr val="000000"/>
                </a:solidFill>
                <a:latin typeface="Times New Roman"/>
              </a:rPr>
              <a:t>partition function</a:t>
            </a:r>
            <a:r>
              <a:rPr lang="en-US" sz="2200" b="1" strike="noStrike" spc="-1" baseline="30000" dirty="0">
                <a:solidFill>
                  <a:srgbClr val="000000"/>
                </a:solidFill>
                <a:latin typeface="Times New Roman"/>
              </a:rPr>
              <a:t>*</a:t>
            </a:r>
            <a:r>
              <a:rPr lang="en-US" sz="2200" b="0" strike="noStrike" spc="-1" dirty="0">
                <a:solidFill>
                  <a:srgbClr val="000000"/>
                </a:solidFill>
                <a:latin typeface="Times New Roman"/>
              </a:rPr>
              <a:t>.</a:t>
            </a:r>
          </a:p>
        </p:txBody>
      </p:sp>
      <p:sp>
        <p:nvSpPr>
          <p:cNvPr id="336" name="CustomShape 2"/>
          <p:cNvSpPr/>
          <p:nvPr/>
        </p:nvSpPr>
        <p:spPr>
          <a:xfrm>
            <a:off x="1337411" y="3800402"/>
            <a:ext cx="7799759" cy="1499802"/>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00"/>
              </a:spcBef>
              <a:buClr>
                <a:srgbClr val="000000"/>
              </a:buClr>
              <a:buFont typeface="Arial"/>
              <a:buChar char="•"/>
            </a:pPr>
            <a:r>
              <a:rPr lang="en-US" b="0" strike="noStrike" spc="-1" dirty="0">
                <a:solidFill>
                  <a:srgbClr val="000000"/>
                </a:solidFill>
                <a:latin typeface="Times New Roman"/>
              </a:rPr>
              <a:t>For an </a:t>
            </a:r>
            <a:r>
              <a:rPr lang="en-US" b="0" strike="noStrike" spc="-1" dirty="0" err="1">
                <a:solidFill>
                  <a:srgbClr val="000000"/>
                </a:solidFill>
                <a:latin typeface="Times New Roman"/>
              </a:rPr>
              <a:t>Ising</a:t>
            </a:r>
            <a:r>
              <a:rPr lang="en-US" b="0" strike="noStrike" spc="-1" dirty="0">
                <a:solidFill>
                  <a:srgbClr val="000000"/>
                </a:solidFill>
                <a:latin typeface="Times New Roman"/>
              </a:rPr>
              <a:t>-like model with 20 variables there are 2</a:t>
            </a:r>
            <a:r>
              <a:rPr lang="en-US" b="0" strike="noStrike" spc="-1" baseline="30000" dirty="0">
                <a:solidFill>
                  <a:srgbClr val="000000"/>
                </a:solidFill>
                <a:latin typeface="Times New Roman"/>
              </a:rPr>
              <a:t>20</a:t>
            </a:r>
            <a:r>
              <a:rPr lang="en-US" b="0" strike="noStrike" spc="-1" dirty="0">
                <a:solidFill>
                  <a:srgbClr val="000000"/>
                </a:solidFill>
                <a:latin typeface="Times New Roman"/>
              </a:rPr>
              <a:t> = 1048576 explicit terms in </a:t>
            </a:r>
            <a:r>
              <a:rPr lang="en-US" b="0" i="1" strike="noStrike" spc="-1" dirty="0">
                <a:solidFill>
                  <a:srgbClr val="000000"/>
                </a:solidFill>
                <a:latin typeface="Times New Roman"/>
              </a:rPr>
              <a:t>Z</a:t>
            </a:r>
            <a:r>
              <a:rPr lang="en-US" b="0" strike="noStrike" spc="-1" dirty="0">
                <a:solidFill>
                  <a:srgbClr val="000000"/>
                </a:solidFill>
                <a:latin typeface="Times New Roman"/>
              </a:rPr>
              <a:t>.</a:t>
            </a:r>
            <a:endParaRPr lang="en-US" b="0" strike="noStrike" spc="-1" dirty="0">
              <a:latin typeface="Arial"/>
            </a:endParaRPr>
          </a:p>
          <a:p>
            <a:pPr marL="343080" indent="-342720">
              <a:lnSpc>
                <a:spcPct val="100000"/>
              </a:lnSpc>
              <a:spcBef>
                <a:spcPts val="400"/>
              </a:spcBef>
              <a:buClr>
                <a:srgbClr val="000000"/>
              </a:buClr>
              <a:buFont typeface="Arial"/>
              <a:buChar char="•"/>
            </a:pPr>
            <a:r>
              <a:rPr lang="en-US" b="0" strike="noStrike" spc="-1" dirty="0">
                <a:solidFill>
                  <a:srgbClr val="000000"/>
                </a:solidFill>
                <a:latin typeface="Times New Roman"/>
              </a:rPr>
              <a:t>For a Potts-like model with 16 variables and 256 states per node (like a simple 4×4 8-bit image) there are 256</a:t>
            </a:r>
            <a:r>
              <a:rPr lang="en-US" b="0" strike="noStrike" spc="-1" baseline="30000" dirty="0">
                <a:solidFill>
                  <a:srgbClr val="000000"/>
                </a:solidFill>
                <a:latin typeface="Times New Roman"/>
              </a:rPr>
              <a:t>16</a:t>
            </a:r>
            <a:r>
              <a:rPr lang="en-US" b="0" strike="noStrike" spc="-1" dirty="0">
                <a:solidFill>
                  <a:srgbClr val="000000"/>
                </a:solidFill>
                <a:latin typeface="Times New Roman"/>
              </a:rPr>
              <a:t> = 3.402824… × 10</a:t>
            </a:r>
            <a:r>
              <a:rPr lang="en-US" b="0" strike="noStrike" spc="-1" baseline="30000" dirty="0">
                <a:solidFill>
                  <a:srgbClr val="000000"/>
                </a:solidFill>
                <a:latin typeface="Times New Roman"/>
              </a:rPr>
              <a:t>38</a:t>
            </a:r>
            <a:r>
              <a:rPr lang="en-US" b="0" strike="noStrike" spc="-1" dirty="0">
                <a:solidFill>
                  <a:srgbClr val="000000"/>
                </a:solidFill>
                <a:latin typeface="Times New Roman"/>
              </a:rPr>
              <a:t> explicit terms in </a:t>
            </a:r>
            <a:r>
              <a:rPr lang="en-US" b="0" i="1" strike="noStrike" spc="-1" dirty="0">
                <a:solidFill>
                  <a:srgbClr val="000000"/>
                </a:solidFill>
                <a:latin typeface="Times New Roman"/>
              </a:rPr>
              <a:t>Z</a:t>
            </a:r>
            <a:r>
              <a:rPr lang="en-US" b="0" strike="noStrike" spc="-1" dirty="0">
                <a:solidFill>
                  <a:srgbClr val="000000"/>
                </a:solidFill>
                <a:latin typeface="Times New Roman"/>
              </a:rPr>
              <a:t>.</a:t>
            </a:r>
            <a:endParaRPr lang="en-US" b="0" strike="noStrike" spc="-1" dirty="0">
              <a:latin typeface="Arial"/>
            </a:endParaRPr>
          </a:p>
        </p:txBody>
      </p:sp>
      <p:sp>
        <p:nvSpPr>
          <p:cNvPr id="337" name="CustomShape 3"/>
          <p:cNvSpPr/>
          <p:nvPr/>
        </p:nvSpPr>
        <p:spPr>
          <a:xfrm>
            <a:off x="339563" y="5253705"/>
            <a:ext cx="7799760" cy="14263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Luckily, if the potentials are known or can be fit, there are various approaches that take advantage the graph structure for </a:t>
            </a:r>
            <a:r>
              <a:rPr lang="en-US" sz="2200" b="0" strike="noStrike" spc="-1" dirty="0" err="1">
                <a:solidFill>
                  <a:srgbClr val="000000"/>
                </a:solidFill>
                <a:latin typeface="Times New Roman"/>
              </a:rPr>
              <a:t>Pr</a:t>
            </a:r>
            <a:r>
              <a:rPr lang="en-US" sz="2200" b="0" strike="noStrike" spc="-1" dirty="0">
                <a:solidFill>
                  <a:srgbClr val="000000"/>
                </a:solidFill>
                <a:latin typeface="Times New Roman"/>
              </a:rPr>
              <a:t>(</a:t>
            </a:r>
            <a:r>
              <a:rPr lang="en-US" sz="2200" b="1" strike="noStrike" spc="-1" dirty="0">
                <a:solidFill>
                  <a:srgbClr val="000000"/>
                </a:solidFill>
                <a:latin typeface="Times New Roman"/>
              </a:rPr>
              <a:t>X</a:t>
            </a:r>
            <a:r>
              <a:rPr lang="en-US" sz="2200" b="0" strike="noStrike" spc="-1" dirty="0">
                <a:solidFill>
                  <a:srgbClr val="000000"/>
                </a:solidFill>
                <a:latin typeface="Times New Roman"/>
              </a:rPr>
              <a:t>) which can often be used to exactly or approximately compute </a:t>
            </a:r>
            <a:r>
              <a:rPr lang="en-US" sz="2200" b="0" i="1" strike="noStrike" spc="-1" dirty="0">
                <a:solidFill>
                  <a:srgbClr val="000000"/>
                </a:solidFill>
                <a:latin typeface="Times New Roman"/>
              </a:rPr>
              <a:t>Z</a:t>
            </a:r>
            <a:r>
              <a:rPr lang="en-US" sz="2200" b="0" strike="noStrike" spc="-1" dirty="0">
                <a:solidFill>
                  <a:srgbClr val="000000"/>
                </a:solidFill>
                <a:latin typeface="Times New Roman"/>
              </a:rPr>
              <a:t>.</a:t>
            </a:r>
            <a:endParaRPr lang="en-US" sz="2200" b="0" strike="noStrike" spc="-1" dirty="0">
              <a:latin typeface="Arial"/>
            </a:endParaRPr>
          </a:p>
        </p:txBody>
      </p:sp>
      <p:sp>
        <p:nvSpPr>
          <p:cNvPr id="338" name="CustomShape 4"/>
          <p:cNvSpPr/>
          <p:nvPr/>
        </p:nvSpPr>
        <p:spPr>
          <a:xfrm rot="16200000">
            <a:off x="3306104" y="394708"/>
            <a:ext cx="602640" cy="2056320"/>
          </a:xfrm>
          <a:prstGeom prst="leftBrace">
            <a:avLst>
              <a:gd name="adj1" fmla="val 8333"/>
              <a:gd name="adj2" fmla="val 50000"/>
            </a:avLst>
          </a:pr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39" name="CustomShape 5"/>
          <p:cNvSpPr/>
          <p:nvPr/>
        </p:nvSpPr>
        <p:spPr>
          <a:xfrm>
            <a:off x="4879119" y="1538418"/>
            <a:ext cx="1758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Times New Roman"/>
              </a:rPr>
              <a:t>Sum all </a:t>
            </a:r>
            <a:r>
              <a:rPr lang="en-US" sz="1800" b="0" strike="noStrike" spc="-1" dirty="0" err="1">
                <a:solidFill>
                  <a:srgbClr val="000000"/>
                </a:solidFill>
                <a:latin typeface="Times New Roman"/>
              </a:rPr>
              <a:t>prodPots</a:t>
            </a:r>
            <a:endParaRPr lang="en-US" sz="1800" b="0" strike="noStrike" spc="-1" dirty="0">
              <a:latin typeface="Arial"/>
            </a:endParaRPr>
          </a:p>
        </p:txBody>
      </p:sp>
      <p:sp>
        <p:nvSpPr>
          <p:cNvPr id="340" name="Line 6"/>
          <p:cNvSpPr/>
          <p:nvPr/>
        </p:nvSpPr>
        <p:spPr>
          <a:xfrm>
            <a:off x="3621278" y="1723828"/>
            <a:ext cx="1272240" cy="36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pic>
        <p:nvPicPr>
          <p:cNvPr id="2" name="Picture 1">
            <a:extLst>
              <a:ext uri="{FF2B5EF4-FFF2-40B4-BE49-F238E27FC236}">
                <a16:creationId xmlns:a16="http://schemas.microsoft.com/office/drawing/2014/main" id="{1000FDEB-8C83-7582-9EA1-12939D520838}"/>
              </a:ext>
            </a:extLst>
          </p:cNvPr>
          <p:cNvPicPr>
            <a:picLocks noChangeAspect="1"/>
          </p:cNvPicPr>
          <p:nvPr/>
        </p:nvPicPr>
        <p:blipFill>
          <a:blip r:embed="rId2"/>
          <a:stretch>
            <a:fillRect/>
          </a:stretch>
        </p:blipFill>
        <p:spPr>
          <a:xfrm>
            <a:off x="1620982" y="225208"/>
            <a:ext cx="6096000" cy="1016000"/>
          </a:xfrm>
          <a:prstGeom prst="rect">
            <a:avLst/>
          </a:prstGeom>
        </p:spPr>
      </p:pic>
      <p:sp>
        <p:nvSpPr>
          <p:cNvPr id="3" name="TextBox 2">
            <a:extLst>
              <a:ext uri="{FF2B5EF4-FFF2-40B4-BE49-F238E27FC236}">
                <a16:creationId xmlns:a16="http://schemas.microsoft.com/office/drawing/2014/main" id="{A437A389-2767-9701-353A-6BC74E7DEA95}"/>
              </a:ext>
            </a:extLst>
          </p:cNvPr>
          <p:cNvSpPr txBox="1"/>
          <p:nvPr/>
        </p:nvSpPr>
        <p:spPr>
          <a:xfrm>
            <a:off x="6331529" y="6581001"/>
            <a:ext cx="2719014"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*the name comes from statistical physics</a:t>
            </a:r>
          </a:p>
        </p:txBody>
      </p:sp>
      <p:sp>
        <p:nvSpPr>
          <p:cNvPr id="4" name="CustomShape 1">
            <a:extLst>
              <a:ext uri="{FF2B5EF4-FFF2-40B4-BE49-F238E27FC236}">
                <a16:creationId xmlns:a16="http://schemas.microsoft.com/office/drawing/2014/main" id="{AF7F1EC0-433D-B288-966B-B258BFCF359D}"/>
              </a:ext>
            </a:extLst>
          </p:cNvPr>
          <p:cNvSpPr/>
          <p:nvPr/>
        </p:nvSpPr>
        <p:spPr>
          <a:xfrm>
            <a:off x="339563" y="2680456"/>
            <a:ext cx="7799760" cy="947582"/>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800280" lvl="1" indent="-342720">
              <a:spcBef>
                <a:spcPts val="439"/>
              </a:spcBef>
              <a:buClr>
                <a:srgbClr val="000000"/>
              </a:buClr>
              <a:buFont typeface="Arial"/>
              <a:buChar char="•"/>
            </a:pPr>
            <a:r>
              <a:rPr lang="en-US" sz="2000" b="0" i="1" strike="noStrike" spc="-1" dirty="0">
                <a:solidFill>
                  <a:srgbClr val="000000"/>
                </a:solidFill>
                <a:latin typeface="Times New Roman"/>
              </a:rPr>
              <a:t>Z</a:t>
            </a:r>
            <a:r>
              <a:rPr lang="en-US" sz="2000" b="0" strike="noStrike" spc="-1" dirty="0">
                <a:solidFill>
                  <a:srgbClr val="000000"/>
                </a:solidFill>
                <a:latin typeface="Times New Roman"/>
              </a:rPr>
              <a:t> </a:t>
            </a:r>
            <a:r>
              <a:rPr lang="en-US" sz="2000" b="0" i="1" u="sng" strike="noStrike" spc="-1" dirty="0">
                <a:solidFill>
                  <a:srgbClr val="000000"/>
                </a:solidFill>
                <a:uFillTx/>
                <a:latin typeface="Times New Roman"/>
              </a:rPr>
              <a:t>is really hard to get in general</a:t>
            </a:r>
            <a:r>
              <a:rPr lang="en-US" sz="2000" b="0" strike="noStrike" spc="-1" dirty="0">
                <a:solidFill>
                  <a:srgbClr val="000000"/>
                </a:solidFill>
                <a:latin typeface="Times New Roman"/>
              </a:rPr>
              <a:t> because we have to sum over all configurations </a:t>
            </a:r>
            <a:r>
              <a:rPr lang="en-US" sz="2000" b="1" strike="noStrike" spc="-1" dirty="0">
                <a:solidFill>
                  <a:srgbClr val="000000"/>
                </a:solidFill>
                <a:latin typeface="Times New Roman"/>
              </a:rPr>
              <a:t>X</a:t>
            </a:r>
            <a:r>
              <a:rPr lang="en-US" sz="2000" b="0" strike="noStrike" spc="-1" dirty="0">
                <a:solidFill>
                  <a:srgbClr val="000000"/>
                </a:solidFill>
                <a:latin typeface="Times New Roman"/>
              </a:rPr>
              <a:t>. This gets large quickly with increasing number of nodes and increasing number of node-states.</a:t>
            </a:r>
            <a:endParaRPr lang="en-US" sz="2000" b="0" strike="noStrike" spc="-1" dirty="0">
              <a:latin typeface="Arial"/>
            </a:endParaRPr>
          </a:p>
        </p:txBody>
      </p:sp>
      <p:sp>
        <p:nvSpPr>
          <p:cNvPr id="5" name="Rectangle 4">
            <a:extLst>
              <a:ext uri="{FF2B5EF4-FFF2-40B4-BE49-F238E27FC236}">
                <a16:creationId xmlns:a16="http://schemas.microsoft.com/office/drawing/2014/main" id="{1196986D-4630-A5CA-6EAD-0DFA3B72B4C0}"/>
              </a:ext>
            </a:extLst>
          </p:cNvPr>
          <p:cNvSpPr/>
          <p:nvPr/>
        </p:nvSpPr>
        <p:spPr>
          <a:xfrm>
            <a:off x="1427017" y="137678"/>
            <a:ext cx="6414655" cy="1794632"/>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38"/>
                                        </p:tgtEl>
                                        <p:attrNameLst>
                                          <p:attrName>style.visibility</p:attrName>
                                        </p:attrNameLst>
                                      </p:cBhvr>
                                      <p:to>
                                        <p:strVal val="visible"/>
                                      </p:to>
                                    </p:set>
                                    <p:anim calcmode="lin" valueType="num">
                                      <p:cBhvr additive="repl">
                                        <p:cTn id="7" dur="500" fill="hold"/>
                                        <p:tgtEl>
                                          <p:spTgt spid="338"/>
                                        </p:tgtEl>
                                        <p:attrNameLst>
                                          <p:attrName>ppt_x</p:attrName>
                                        </p:attrNameLst>
                                      </p:cBhvr>
                                      <p:tavLst>
                                        <p:tav tm="0">
                                          <p:val>
                                            <p:strVal val="#ppt_x"/>
                                          </p:val>
                                        </p:tav>
                                        <p:tav tm="100000">
                                          <p:val>
                                            <p:strVal val="#ppt_x"/>
                                          </p:val>
                                        </p:tav>
                                      </p:tavLst>
                                    </p:anim>
                                    <p:anim calcmode="lin" valueType="num">
                                      <p:cBhvr additive="repl">
                                        <p:cTn id="8" dur="500" fill="hold"/>
                                        <p:tgtEl>
                                          <p:spTgt spid="33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9"/>
                                        </p:tgtEl>
                                        <p:attrNameLst>
                                          <p:attrName>style.visibility</p:attrName>
                                        </p:attrNameLst>
                                      </p:cBhvr>
                                      <p:to>
                                        <p:strVal val="visible"/>
                                      </p:to>
                                    </p:set>
                                    <p:anim calcmode="lin" valueType="num">
                                      <p:cBhvr additive="repl">
                                        <p:cTn id="11" dur="500" fill="hold"/>
                                        <p:tgtEl>
                                          <p:spTgt spid="339"/>
                                        </p:tgtEl>
                                        <p:attrNameLst>
                                          <p:attrName>ppt_x</p:attrName>
                                        </p:attrNameLst>
                                      </p:cBhvr>
                                      <p:tavLst>
                                        <p:tav tm="0">
                                          <p:val>
                                            <p:strVal val="#ppt_x"/>
                                          </p:val>
                                        </p:tav>
                                        <p:tav tm="100000">
                                          <p:val>
                                            <p:strVal val="#ppt_x"/>
                                          </p:val>
                                        </p:tav>
                                      </p:tavLst>
                                    </p:anim>
                                    <p:anim calcmode="lin" valueType="num">
                                      <p:cBhvr additive="repl">
                                        <p:cTn id="12" dur="500" fill="hold"/>
                                        <p:tgtEl>
                                          <p:spTgt spid="33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40"/>
                                        </p:tgtEl>
                                        <p:attrNameLst>
                                          <p:attrName>style.visibility</p:attrName>
                                        </p:attrNameLst>
                                      </p:cBhvr>
                                      <p:to>
                                        <p:strVal val="visible"/>
                                      </p:to>
                                    </p:set>
                                    <p:anim calcmode="lin" valueType="num">
                                      <p:cBhvr additive="repl">
                                        <p:cTn id="15" dur="500" fill="hold"/>
                                        <p:tgtEl>
                                          <p:spTgt spid="340"/>
                                        </p:tgtEl>
                                        <p:attrNameLst>
                                          <p:attrName>ppt_x</p:attrName>
                                        </p:attrNameLst>
                                      </p:cBhvr>
                                      <p:tavLst>
                                        <p:tav tm="0">
                                          <p:val>
                                            <p:strVal val="#ppt_x"/>
                                          </p:val>
                                        </p:tav>
                                        <p:tav tm="100000">
                                          <p:val>
                                            <p:strVal val="#ppt_x"/>
                                          </p:val>
                                        </p:tav>
                                      </p:tavLst>
                                    </p:anim>
                                    <p:anim calcmode="lin" valueType="num">
                                      <p:cBhvr additive="repl">
                                        <p:cTn id="16" dur="500" fill="hold"/>
                                        <p:tgtEl>
                                          <p:spTgt spid="340"/>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0"/>
                                  </p:stCondLst>
                                  <p:childTnLst>
                                    <p:set>
                                      <p:cBhvr>
                                        <p:cTn id="19" dur="1" fill="hold">
                                          <p:stCondLst>
                                            <p:cond delay="0"/>
                                          </p:stCondLst>
                                        </p:cTn>
                                        <p:tgtEl>
                                          <p:spTgt spid="334"/>
                                        </p:tgtEl>
                                        <p:attrNameLst>
                                          <p:attrName>style.visibility</p:attrName>
                                        </p:attrNameLst>
                                      </p:cBhvr>
                                      <p:to>
                                        <p:strVal val="visible"/>
                                      </p:to>
                                    </p:set>
                                    <p:anim calcmode="lin" valueType="num">
                                      <p:cBhvr additive="base">
                                        <p:cTn id="20" dur="500" fill="hold"/>
                                        <p:tgtEl>
                                          <p:spTgt spid="334"/>
                                        </p:tgtEl>
                                        <p:attrNameLst>
                                          <p:attrName>ppt_x</p:attrName>
                                        </p:attrNameLst>
                                      </p:cBhvr>
                                      <p:tavLst>
                                        <p:tav tm="0">
                                          <p:val>
                                            <p:strVal val="#ppt_x"/>
                                          </p:val>
                                        </p:tav>
                                        <p:tav tm="100000">
                                          <p:val>
                                            <p:strVal val="#ppt_x"/>
                                          </p:val>
                                        </p:tav>
                                      </p:tavLst>
                                    </p:anim>
                                    <p:anim calcmode="lin" valueType="num">
                                      <p:cBhvr additive="base">
                                        <p:cTn id="21" dur="500" fill="hold"/>
                                        <p:tgtEl>
                                          <p:spTgt spid="334"/>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36"/>
                                        </p:tgtEl>
                                        <p:attrNameLst>
                                          <p:attrName>style.visibility</p:attrName>
                                        </p:attrNameLst>
                                      </p:cBhvr>
                                      <p:to>
                                        <p:strVal val="visible"/>
                                      </p:to>
                                    </p:set>
                                    <p:anim calcmode="lin" valueType="num">
                                      <p:cBhvr additive="repl">
                                        <p:cTn id="36" dur="500" fill="hold"/>
                                        <p:tgtEl>
                                          <p:spTgt spid="336"/>
                                        </p:tgtEl>
                                        <p:attrNameLst>
                                          <p:attrName>ppt_x</p:attrName>
                                        </p:attrNameLst>
                                      </p:cBhvr>
                                      <p:tavLst>
                                        <p:tav tm="0">
                                          <p:val>
                                            <p:strVal val="#ppt_x"/>
                                          </p:val>
                                        </p:tav>
                                        <p:tav tm="100000">
                                          <p:val>
                                            <p:strVal val="#ppt_x"/>
                                          </p:val>
                                        </p:tav>
                                      </p:tavLst>
                                    </p:anim>
                                    <p:anim calcmode="lin" valueType="num">
                                      <p:cBhvr additive="repl">
                                        <p:cTn id="37" dur="500" fill="hold"/>
                                        <p:tgtEl>
                                          <p:spTgt spid="33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37"/>
                                        </p:tgtEl>
                                        <p:attrNameLst>
                                          <p:attrName>style.visibility</p:attrName>
                                        </p:attrNameLst>
                                      </p:cBhvr>
                                      <p:to>
                                        <p:strVal val="visible"/>
                                      </p:to>
                                    </p:set>
                                    <p:anim calcmode="lin" valueType="num">
                                      <p:cBhvr additive="repl">
                                        <p:cTn id="42" dur="500" fill="hold"/>
                                        <p:tgtEl>
                                          <p:spTgt spid="337"/>
                                        </p:tgtEl>
                                        <p:attrNameLst>
                                          <p:attrName>ppt_x</p:attrName>
                                        </p:attrNameLst>
                                      </p:cBhvr>
                                      <p:tavLst>
                                        <p:tav tm="0">
                                          <p:val>
                                            <p:strVal val="#ppt_x"/>
                                          </p:val>
                                        </p:tav>
                                        <p:tav tm="100000">
                                          <p:val>
                                            <p:strVal val="#ppt_x"/>
                                          </p:val>
                                        </p:tav>
                                      </p:tavLst>
                                    </p:anim>
                                    <p:anim calcmode="lin" valueType="num">
                                      <p:cBhvr additive="repl">
                                        <p:cTn id="43" dur="500" fill="hold"/>
                                        <p:tgtEl>
                                          <p:spTgt spid="3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CustomShape 1"/>
          <p:cNvSpPr/>
          <p:nvPr/>
        </p:nvSpPr>
        <p:spPr>
          <a:xfrm>
            <a:off x="170280" y="131040"/>
            <a:ext cx="7799760" cy="4928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1: Triangle (</a:t>
            </a:r>
            <a:r>
              <a:rPr lang="en-US" sz="2200" b="0" strike="noStrike" spc="-1" dirty="0" err="1">
                <a:solidFill>
                  <a:srgbClr val="000000"/>
                </a:solidFill>
                <a:latin typeface="Times New Roman"/>
              </a:rPr>
              <a:t>con’t</a:t>
            </a:r>
            <a:r>
              <a:rPr lang="en-US" sz="2200" b="0" strike="noStrike" spc="-1" dirty="0">
                <a:solidFill>
                  <a:srgbClr val="000000"/>
                </a:solidFill>
                <a:latin typeface="Times New Roman"/>
              </a:rPr>
              <a:t>)</a:t>
            </a:r>
            <a:endParaRPr lang="en-US" sz="2200" b="0" strike="noStrike" spc="-1" dirty="0">
              <a:latin typeface="Arial"/>
            </a:endParaRPr>
          </a:p>
        </p:txBody>
      </p:sp>
      <p:sp>
        <p:nvSpPr>
          <p:cNvPr id="342" name="CustomShape 2"/>
          <p:cNvSpPr/>
          <p:nvPr/>
        </p:nvSpPr>
        <p:spPr>
          <a:xfrm>
            <a:off x="191796" y="624240"/>
            <a:ext cx="8820000" cy="1891372"/>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300" b="0" strike="noStrike" spc="-1" dirty="0">
                <a:solidFill>
                  <a:srgbClr val="FFFF00"/>
                </a:solidFill>
                <a:latin typeface="Courier New"/>
              </a:rPr>
              <a:t># All configuration energies:</a:t>
            </a:r>
            <a:endParaRPr lang="en-US" sz="1300" b="0" strike="noStrike" spc="-1" dirty="0">
              <a:latin typeface="Arial"/>
            </a:endParaRPr>
          </a:p>
          <a:p>
            <a:pPr>
              <a:lnSpc>
                <a:spcPct val="100000"/>
              </a:lnSpc>
            </a:pPr>
            <a:r>
              <a:rPr lang="en-US" sz="1300" b="0" strike="noStrike" spc="-1" dirty="0" err="1">
                <a:solidFill>
                  <a:srgbClr val="FFFFFF"/>
                </a:solidFill>
                <a:latin typeface="Courier New"/>
              </a:rPr>
              <a:t>config.energies</a:t>
            </a:r>
            <a:r>
              <a:rPr lang="en-US" sz="1300" b="0" strike="noStrike" spc="-1" dirty="0">
                <a:solidFill>
                  <a:srgbClr val="FFFFFF"/>
                </a:solidFill>
                <a:latin typeface="Courier New"/>
              </a:rPr>
              <a:t> &lt;- </a:t>
            </a:r>
            <a:r>
              <a:rPr lang="en-US" sz="1300" b="0" strike="noStrike" spc="-1" dirty="0" err="1">
                <a:solidFill>
                  <a:srgbClr val="FFFFFF"/>
                </a:solidFill>
                <a:latin typeface="Courier New"/>
              </a:rPr>
              <a:t>sapply</a:t>
            </a:r>
            <a:r>
              <a:rPr lang="en-US" sz="1300" b="0" strike="noStrike" spc="-1" dirty="0">
                <a:solidFill>
                  <a:srgbClr val="FFFFFF"/>
                </a:solidFill>
                <a:latin typeface="Courier New"/>
              </a:rPr>
              <a:t>(1:nrow(</a:t>
            </a:r>
            <a:r>
              <a:rPr lang="en-US" sz="1300" b="0" strike="noStrike" spc="-1" dirty="0" err="1">
                <a:solidFill>
                  <a:srgbClr val="FFFFFF"/>
                </a:solidFill>
                <a:latin typeface="Courier New"/>
              </a:rPr>
              <a:t>config.mat</a:t>
            </a:r>
            <a:r>
              <a:rPr lang="en-US" sz="1300" b="0" strike="noStrike" spc="-1" dirty="0">
                <a:solidFill>
                  <a:srgbClr val="FFFFFF"/>
                </a:solidFill>
                <a:latin typeface="Courier New"/>
              </a:rPr>
              <a:t>), function(xx){</a:t>
            </a:r>
            <a:r>
              <a:rPr lang="en-US" sz="1300" b="0" strike="noStrike" spc="-1" dirty="0" err="1">
                <a:solidFill>
                  <a:srgbClr val="FFFFFF"/>
                </a:solidFill>
                <a:latin typeface="Courier New"/>
              </a:rPr>
              <a:t>ener.func</a:t>
            </a:r>
            <a:r>
              <a:rPr lang="en-US" sz="1300" b="0" strike="noStrike" spc="-1" dirty="0">
                <a:solidFill>
                  <a:srgbClr val="FFFFFF"/>
                </a:solidFill>
                <a:latin typeface="Courier New"/>
              </a:rPr>
              <a:t>(</a:t>
            </a:r>
            <a:r>
              <a:rPr lang="en-US" sz="1300" b="0" strike="noStrike" spc="-1" dirty="0" err="1">
                <a:solidFill>
                  <a:srgbClr val="FFFFFF"/>
                </a:solidFill>
                <a:latin typeface="Courier New"/>
              </a:rPr>
              <a:t>config.mat</a:t>
            </a:r>
            <a:r>
              <a:rPr lang="en-US" sz="1300" b="0" strike="noStrike" spc="-1" dirty="0">
                <a:solidFill>
                  <a:srgbClr val="FFFFFF"/>
                </a:solidFill>
                <a:latin typeface="Courier New"/>
              </a:rPr>
              <a:t>[xx,])})</a:t>
            </a:r>
            <a:endParaRPr lang="en-US" sz="1300" b="0" strike="noStrike" spc="-1" dirty="0">
              <a:latin typeface="Arial"/>
            </a:endParaRPr>
          </a:p>
          <a:p>
            <a:pPr>
              <a:lnSpc>
                <a:spcPct val="100000"/>
              </a:lnSpc>
            </a:pPr>
            <a:r>
              <a:rPr lang="en-US" sz="1300" b="0" strike="noStrike" spc="-1" dirty="0" err="1">
                <a:solidFill>
                  <a:srgbClr val="FFFFFF"/>
                </a:solidFill>
                <a:latin typeface="Courier New"/>
              </a:rPr>
              <a:t>prodPots</a:t>
            </a:r>
            <a:r>
              <a:rPr lang="en-US" sz="1300" b="0" strike="noStrike" spc="-1" dirty="0">
                <a:solidFill>
                  <a:srgbClr val="FFFFFF"/>
                </a:solidFill>
                <a:latin typeface="Courier New"/>
              </a:rPr>
              <a:t>        &lt;- exp(-</a:t>
            </a:r>
            <a:r>
              <a:rPr lang="en-US" sz="1300" b="0" strike="noStrike" spc="-1" dirty="0" err="1">
                <a:solidFill>
                  <a:srgbClr val="FFFFFF"/>
                </a:solidFill>
                <a:latin typeface="Courier New"/>
              </a:rPr>
              <a:t>config.energies</a:t>
            </a:r>
            <a:r>
              <a:rPr lang="en-US" sz="1300" b="0" strike="noStrike" spc="-1" dirty="0">
                <a:solidFill>
                  <a:srgbClr val="FFFFFF"/>
                </a:solidFill>
                <a:latin typeface="Courier New"/>
              </a:rPr>
              <a:t>) </a:t>
            </a:r>
            <a:r>
              <a:rPr lang="en-US" sz="1300" b="0" strike="noStrike" spc="-1" dirty="0">
                <a:solidFill>
                  <a:srgbClr val="FFFF00"/>
                </a:solidFill>
                <a:latin typeface="Courier New"/>
              </a:rPr>
              <a:t># Product Potentials</a:t>
            </a:r>
            <a:endParaRPr lang="en-US" sz="1300" b="0" strike="noStrike" spc="-1" dirty="0">
              <a:latin typeface="Arial"/>
            </a:endParaRPr>
          </a:p>
          <a:p>
            <a:pPr>
              <a:lnSpc>
                <a:spcPct val="100000"/>
              </a:lnSpc>
            </a:pPr>
            <a:r>
              <a:rPr lang="en-US" sz="1300" b="0" strike="noStrike" spc="-1" dirty="0">
                <a:solidFill>
                  <a:srgbClr val="FFFFFF"/>
                </a:solidFill>
                <a:latin typeface="Courier New"/>
              </a:rPr>
              <a:t>Z               &lt;- sum(</a:t>
            </a:r>
            <a:r>
              <a:rPr lang="en-US" sz="1300" b="0" strike="noStrike" spc="-1" dirty="0" err="1">
                <a:solidFill>
                  <a:srgbClr val="FFFFFF"/>
                </a:solidFill>
                <a:latin typeface="Courier New"/>
              </a:rPr>
              <a:t>prodPots</a:t>
            </a:r>
            <a:r>
              <a:rPr lang="en-US" sz="1300" b="0" strike="noStrike" spc="-1" dirty="0">
                <a:solidFill>
                  <a:srgbClr val="FFFFFF"/>
                </a:solidFill>
                <a:latin typeface="Courier New"/>
              </a:rPr>
              <a:t>)         </a:t>
            </a:r>
            <a:r>
              <a:rPr lang="en-US" sz="1300" b="0" strike="noStrike" spc="-1" dirty="0">
                <a:solidFill>
                  <a:srgbClr val="FFFF00"/>
                </a:solidFill>
                <a:latin typeface="Courier New"/>
              </a:rPr>
              <a:t># The Partition function (by brute force...)</a:t>
            </a:r>
            <a:endParaRPr lang="en-US" sz="1300" b="0" strike="noStrike" spc="-1" dirty="0">
              <a:latin typeface="Arial"/>
            </a:endParaRPr>
          </a:p>
          <a:p>
            <a:pPr>
              <a:lnSpc>
                <a:spcPct val="100000"/>
              </a:lnSpc>
            </a:pPr>
            <a:r>
              <a:rPr lang="en-US" sz="1300" b="0" strike="noStrike" spc="-1" dirty="0">
                <a:solidFill>
                  <a:srgbClr val="FFFFFF"/>
                </a:solidFill>
                <a:latin typeface="Courier New"/>
              </a:rPr>
              <a:t>Prs             &lt;- </a:t>
            </a:r>
            <a:r>
              <a:rPr lang="en-US" sz="1300" b="0" strike="noStrike" spc="-1" dirty="0" err="1">
                <a:solidFill>
                  <a:srgbClr val="FFFFFF"/>
                </a:solidFill>
                <a:latin typeface="Courier New"/>
              </a:rPr>
              <a:t>prodPots</a:t>
            </a:r>
            <a:r>
              <a:rPr lang="en-US" sz="1300" b="0" strike="noStrike" spc="-1" dirty="0">
                <a:solidFill>
                  <a:srgbClr val="FFFFFF"/>
                </a:solidFill>
                <a:latin typeface="Courier New"/>
              </a:rPr>
              <a:t>/Z            </a:t>
            </a:r>
            <a:r>
              <a:rPr lang="en-US" sz="1300" b="0" strike="noStrike" spc="-1" dirty="0">
                <a:solidFill>
                  <a:srgbClr val="FFFF00"/>
                </a:solidFill>
                <a:latin typeface="Courier New"/>
              </a:rPr>
              <a:t># Configuration probabilities</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300" b="0" strike="noStrike" spc="-1" dirty="0">
                <a:solidFill>
                  <a:srgbClr val="FFFFFF"/>
                </a:solidFill>
                <a:latin typeface="Courier New"/>
              </a:rPr>
              <a:t>Z</a:t>
            </a:r>
            <a:endParaRPr lang="en-US" sz="1300" b="0" strike="noStrike" spc="-1" dirty="0">
              <a:latin typeface="Arial"/>
            </a:endParaRPr>
          </a:p>
          <a:p>
            <a:pPr>
              <a:lnSpc>
                <a:spcPct val="100000"/>
              </a:lnSpc>
            </a:pPr>
            <a:r>
              <a:rPr lang="en-US" sz="1300" b="0" strike="noStrike" spc="-1" dirty="0">
                <a:solidFill>
                  <a:srgbClr val="FFFFFF"/>
                </a:solidFill>
                <a:latin typeface="Courier New"/>
              </a:rPr>
              <a:t>sum(Prs)</a:t>
            </a:r>
            <a:endParaRPr lang="en-US" sz="1300" b="0" strike="noStrike" spc="-1" dirty="0">
              <a:latin typeface="Arial"/>
            </a:endParaRPr>
          </a:p>
          <a:p>
            <a:pPr>
              <a:lnSpc>
                <a:spcPct val="100000"/>
              </a:lnSpc>
            </a:pPr>
            <a:r>
              <a:rPr lang="en-US" sz="1300" b="0" strike="noStrike" spc="-1" dirty="0" err="1">
                <a:solidFill>
                  <a:srgbClr val="FFFFFF"/>
                </a:solidFill>
                <a:latin typeface="Courier New"/>
              </a:rPr>
              <a:t>cbind</a:t>
            </a:r>
            <a:r>
              <a:rPr lang="en-US" sz="1300" b="0" strike="noStrike" spc="-1" dirty="0">
                <a:solidFill>
                  <a:srgbClr val="FFFFFF"/>
                </a:solidFill>
                <a:latin typeface="Courier New"/>
              </a:rPr>
              <a:t>(</a:t>
            </a:r>
            <a:r>
              <a:rPr lang="en-US" sz="1300" b="0" strike="noStrike" spc="-1" dirty="0" err="1">
                <a:solidFill>
                  <a:srgbClr val="FFFFFF"/>
                </a:solidFill>
                <a:latin typeface="Courier New"/>
              </a:rPr>
              <a:t>config.mat</a:t>
            </a:r>
            <a:r>
              <a:rPr lang="en-US" sz="1300" b="0" strike="noStrike" spc="-1" dirty="0">
                <a:solidFill>
                  <a:srgbClr val="FFFFFF"/>
                </a:solidFill>
                <a:latin typeface="Courier New"/>
              </a:rPr>
              <a:t>, </a:t>
            </a:r>
            <a:r>
              <a:rPr lang="en-US" sz="1300" b="0" strike="noStrike" spc="-1" dirty="0" err="1">
                <a:solidFill>
                  <a:srgbClr val="FFFFFF"/>
                </a:solidFill>
                <a:latin typeface="Courier New"/>
              </a:rPr>
              <a:t>config.energies</a:t>
            </a:r>
            <a:r>
              <a:rPr lang="en-US" sz="1300" b="0" strike="noStrike" spc="-1" dirty="0">
                <a:solidFill>
                  <a:srgbClr val="FFFFFF"/>
                </a:solidFill>
                <a:latin typeface="Courier New"/>
              </a:rPr>
              <a:t>, </a:t>
            </a:r>
            <a:r>
              <a:rPr lang="en-US" sz="1300" b="0" strike="noStrike" spc="-1" dirty="0" err="1">
                <a:solidFill>
                  <a:srgbClr val="FFFFFF"/>
                </a:solidFill>
                <a:latin typeface="Courier New"/>
              </a:rPr>
              <a:t>prodPots</a:t>
            </a:r>
            <a:r>
              <a:rPr lang="en-US" sz="1300" b="0" strike="noStrike" spc="-1" dirty="0">
                <a:solidFill>
                  <a:srgbClr val="FFFFFF"/>
                </a:solidFill>
                <a:latin typeface="Courier New"/>
              </a:rPr>
              <a:t>, Prs)</a:t>
            </a:r>
            <a:endParaRPr lang="en-US" sz="1300" b="0" strike="noStrike" spc="-1" dirty="0">
              <a:latin typeface="Arial"/>
            </a:endParaRPr>
          </a:p>
        </p:txBody>
      </p:sp>
      <p:sp>
        <p:nvSpPr>
          <p:cNvPr id="344" name="CustomShape 4"/>
          <p:cNvSpPr/>
          <p:nvPr/>
        </p:nvSpPr>
        <p:spPr>
          <a:xfrm>
            <a:off x="6638400" y="3677400"/>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45" name="CustomShape 5"/>
          <p:cNvSpPr/>
          <p:nvPr/>
        </p:nvSpPr>
        <p:spPr>
          <a:xfrm>
            <a:off x="6783816" y="3577472"/>
            <a:ext cx="64584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dirty="0">
                <a:solidFill>
                  <a:srgbClr val="000000"/>
                </a:solidFill>
                <a:latin typeface="Times New Roman"/>
              </a:rPr>
              <a:t>B</a:t>
            </a:r>
            <a:endParaRPr lang="en-US" sz="6000" b="0" strike="noStrike" spc="-1" dirty="0">
              <a:latin typeface="Arial"/>
            </a:endParaRPr>
          </a:p>
        </p:txBody>
      </p:sp>
      <p:sp>
        <p:nvSpPr>
          <p:cNvPr id="347" name="CustomShape 7"/>
          <p:cNvSpPr/>
          <p:nvPr/>
        </p:nvSpPr>
        <p:spPr>
          <a:xfrm>
            <a:off x="7761600" y="5279760"/>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48" name="CustomShape 8"/>
          <p:cNvSpPr/>
          <p:nvPr/>
        </p:nvSpPr>
        <p:spPr>
          <a:xfrm>
            <a:off x="7825656" y="5205392"/>
            <a:ext cx="6886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a:solidFill>
                  <a:srgbClr val="000000"/>
                </a:solidFill>
                <a:latin typeface="Times New Roman"/>
              </a:rPr>
              <a:t>C</a:t>
            </a:r>
            <a:endParaRPr lang="en-US" sz="6000" b="0" strike="noStrike" spc="-1">
              <a:latin typeface="Arial"/>
            </a:endParaRPr>
          </a:p>
        </p:txBody>
      </p:sp>
      <p:sp>
        <p:nvSpPr>
          <p:cNvPr id="350" name="CustomShape 10"/>
          <p:cNvSpPr/>
          <p:nvPr/>
        </p:nvSpPr>
        <p:spPr>
          <a:xfrm>
            <a:off x="5379120" y="5282280"/>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51" name="CustomShape 11"/>
          <p:cNvSpPr/>
          <p:nvPr/>
        </p:nvSpPr>
        <p:spPr>
          <a:xfrm>
            <a:off x="5524536" y="5182352"/>
            <a:ext cx="64584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a:solidFill>
                  <a:srgbClr val="000000"/>
                </a:solidFill>
                <a:latin typeface="Times New Roman"/>
              </a:rPr>
              <a:t>A</a:t>
            </a:r>
            <a:endParaRPr lang="en-US" sz="6000" b="0" strike="noStrike" spc="-1">
              <a:latin typeface="Arial"/>
            </a:endParaRPr>
          </a:p>
        </p:txBody>
      </p:sp>
      <p:sp>
        <p:nvSpPr>
          <p:cNvPr id="352" name="Line 12"/>
          <p:cNvSpPr/>
          <p:nvPr/>
        </p:nvSpPr>
        <p:spPr>
          <a:xfrm>
            <a:off x="6293160" y="5736600"/>
            <a:ext cx="1468080" cy="36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353" name="Line 13"/>
          <p:cNvSpPr/>
          <p:nvPr/>
        </p:nvSpPr>
        <p:spPr>
          <a:xfrm flipH="1" flipV="1">
            <a:off x="7527240" y="4307040"/>
            <a:ext cx="692640" cy="96084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354" name="Line 14"/>
          <p:cNvSpPr/>
          <p:nvPr/>
        </p:nvSpPr>
        <p:spPr>
          <a:xfrm flipV="1">
            <a:off x="5985000" y="4334040"/>
            <a:ext cx="692640" cy="96048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20" name="TextBox 19">
            <a:extLst>
              <a:ext uri="{FF2B5EF4-FFF2-40B4-BE49-F238E27FC236}">
                <a16:creationId xmlns:a16="http://schemas.microsoft.com/office/drawing/2014/main" id="{9A2C5294-27FB-E140-93FC-9D313B95C4E2}"/>
              </a:ext>
            </a:extLst>
          </p:cNvPr>
          <p:cNvSpPr txBox="1"/>
          <p:nvPr/>
        </p:nvSpPr>
        <p:spPr>
          <a:xfrm>
            <a:off x="170280" y="6407304"/>
            <a:ext cx="8940674"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Minor note</a:t>
            </a:r>
            <a:r>
              <a:rPr lang="en-US" sz="1200" dirty="0">
                <a:latin typeface="Times New Roman" panose="02020603050405020304" pitchFamily="18" charset="0"/>
                <a:cs typeface="Times New Roman" panose="02020603050405020304" pitchFamily="18" charset="0"/>
              </a:rPr>
              <a:t>: The highest prob configs will correspond to the lowest energy. Same deal in physics where its usually called the ground state.</a:t>
            </a:r>
            <a:endParaRPr lang="en-US"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9597E70C-6A34-CA36-C4CE-8BC0440DB894}"/>
              </a:ext>
            </a:extLst>
          </p:cNvPr>
          <p:cNvSpPr txBox="1"/>
          <p:nvPr/>
        </p:nvSpPr>
        <p:spPr>
          <a:xfrm>
            <a:off x="7420842" y="2075293"/>
            <a:ext cx="819455"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2"/>
              </a:rPr>
              <a:t>scr8.R</a:t>
            </a:r>
            <a:endParaRPr lang="en-US"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11F48DD-87C8-2DCE-F812-0C6443FDB835}"/>
              </a:ext>
            </a:extLst>
          </p:cNvPr>
          <p:cNvPicPr>
            <a:picLocks noChangeAspect="1"/>
          </p:cNvPicPr>
          <p:nvPr/>
        </p:nvPicPr>
        <p:blipFill>
          <a:blip r:embed="rId3"/>
          <a:stretch>
            <a:fillRect/>
          </a:stretch>
        </p:blipFill>
        <p:spPr>
          <a:xfrm>
            <a:off x="191796" y="3030397"/>
            <a:ext cx="5344277" cy="2291481"/>
          </a:xfrm>
          <a:prstGeom prst="rect">
            <a:avLst/>
          </a:prstGeom>
        </p:spPr>
      </p:pic>
      <p:cxnSp>
        <p:nvCxnSpPr>
          <p:cNvPr id="5" name="Straight Arrow Connector 4">
            <a:extLst>
              <a:ext uri="{FF2B5EF4-FFF2-40B4-BE49-F238E27FC236}">
                <a16:creationId xmlns:a16="http://schemas.microsoft.com/office/drawing/2014/main" id="{BFFBF8A8-F53C-A221-36A5-12A38D022766}"/>
              </a:ext>
            </a:extLst>
          </p:cNvPr>
          <p:cNvCxnSpPr>
            <a:cxnSpLocks/>
          </p:cNvCxnSpPr>
          <p:nvPr/>
        </p:nvCxnSpPr>
        <p:spPr>
          <a:xfrm flipH="1">
            <a:off x="3788091" y="4897361"/>
            <a:ext cx="33050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F34FC0A-EF94-FAB3-E955-D921F01A9FE8}"/>
              </a:ext>
            </a:extLst>
          </p:cNvPr>
          <p:cNvCxnSpPr>
            <a:cxnSpLocks/>
          </p:cNvCxnSpPr>
          <p:nvPr/>
        </p:nvCxnSpPr>
        <p:spPr>
          <a:xfrm>
            <a:off x="4104404" y="4885786"/>
            <a:ext cx="0" cy="156669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CustomShape 1"/>
          <p:cNvSpPr/>
          <p:nvPr/>
        </p:nvSpPr>
        <p:spPr>
          <a:xfrm>
            <a:off x="182880" y="185760"/>
            <a:ext cx="868140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2: Schmidt Small </a:t>
            </a:r>
            <a:endParaRPr lang="en-US" sz="2200" b="0" strike="noStrike" spc="-1" dirty="0">
              <a:latin typeface="Arial"/>
            </a:endParaRPr>
          </a:p>
          <a:p>
            <a:pPr marL="743040" lvl="1" indent="-285480">
              <a:lnSpc>
                <a:spcPct val="100000"/>
              </a:lnSpc>
              <a:spcBef>
                <a:spcPts val="360"/>
              </a:spcBef>
              <a:buClr>
                <a:srgbClr val="000000"/>
              </a:buClr>
              <a:buFont typeface="Arial"/>
              <a:buChar char="•"/>
            </a:pPr>
            <a:r>
              <a:rPr lang="en-US" sz="1800" b="0" u="sng" strike="noStrike" spc="-1" dirty="0">
                <a:solidFill>
                  <a:srgbClr val="0000FF"/>
                </a:solidFill>
                <a:uFillTx/>
                <a:latin typeface="Times New Roman"/>
                <a:hlinkClick r:id="rId2"/>
              </a:rPr>
              <a:t>https://www.cs.ubc.ca/~schmidtm/Software/UGM/small.html</a:t>
            </a:r>
            <a:endParaRPr lang="en-US" sz="1800" b="0" strike="noStrike" spc="-1" dirty="0">
              <a:latin typeface="Arial"/>
            </a:endParaRPr>
          </a:p>
        </p:txBody>
      </p:sp>
      <p:sp>
        <p:nvSpPr>
          <p:cNvPr id="357" name="CustomShape 2"/>
          <p:cNvSpPr/>
          <p:nvPr/>
        </p:nvSpPr>
        <p:spPr>
          <a:xfrm>
            <a:off x="1108800" y="1724220"/>
            <a:ext cx="6841080" cy="5092248"/>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r>
              <a:rPr lang="en-US" sz="1300" b="0" strike="noStrike" spc="-1" dirty="0">
                <a:solidFill>
                  <a:srgbClr val="FFFFFF"/>
                </a:solidFill>
                <a:latin typeface="Courier New"/>
              </a:rPr>
              <a:t>library(CRFutil2)</a:t>
            </a:r>
            <a:endParaRPr lang="en-US" sz="1300" b="0" strike="noStrike" spc="-1" dirty="0">
              <a:latin typeface="Arial"/>
            </a:endParaRPr>
          </a:p>
          <a:p>
            <a:pPr>
              <a:lnSpc>
                <a:spcPct val="100000"/>
              </a:lnSpc>
            </a:pPr>
            <a:endParaRPr lang="en-US" sz="1300" b="0" strike="noStrike" spc="-1" dirty="0">
              <a:solidFill>
                <a:srgbClr val="FFFF00"/>
              </a:solidFill>
              <a:latin typeface="Courier New"/>
            </a:endParaRPr>
          </a:p>
          <a:p>
            <a:pPr>
              <a:lnSpc>
                <a:spcPct val="100000"/>
              </a:lnSpc>
            </a:pPr>
            <a:r>
              <a:rPr lang="en-US" sz="1300" b="0" strike="noStrike" spc="-1" dirty="0">
                <a:solidFill>
                  <a:srgbClr val="FFFF00"/>
                </a:solidFill>
                <a:latin typeface="Courier New"/>
              </a:rPr>
              <a:t>#The potentials for Cathy-Heather-Mark-Allison: 1-2-3-4</a:t>
            </a:r>
            <a:endParaRPr lang="en-US" sz="1300" b="0" strike="noStrike" spc="-1" dirty="0">
              <a:latin typeface="Arial"/>
            </a:endParaRPr>
          </a:p>
          <a:p>
            <a:pPr>
              <a:lnSpc>
                <a:spcPct val="100000"/>
              </a:lnSpc>
            </a:pPr>
            <a:r>
              <a:rPr lang="en-US" sz="1300" b="0" strike="noStrike" spc="-1" dirty="0">
                <a:solidFill>
                  <a:srgbClr val="FFFFFF"/>
                </a:solidFill>
                <a:latin typeface="Courier New"/>
              </a:rPr>
              <a:t>Psi1 &lt;- c(0.25, 0.75)*4</a:t>
            </a:r>
            <a:endParaRPr lang="en-US" sz="1300" b="0" strike="noStrike" spc="-1" dirty="0">
              <a:latin typeface="Arial"/>
            </a:endParaRPr>
          </a:p>
          <a:p>
            <a:pPr>
              <a:lnSpc>
                <a:spcPct val="100000"/>
              </a:lnSpc>
            </a:pPr>
            <a:r>
              <a:rPr lang="en-US" sz="1300" b="0" strike="noStrike" spc="-1" dirty="0">
                <a:solidFill>
                  <a:srgbClr val="FFFFFF"/>
                </a:solidFill>
                <a:latin typeface="Courier New"/>
              </a:rPr>
              <a:t>Psi2 &lt;- c(0.9,  0.1) *10</a:t>
            </a:r>
            <a:endParaRPr lang="en-US" sz="1300" b="0" strike="noStrike" spc="-1" dirty="0">
              <a:latin typeface="Arial"/>
            </a:endParaRPr>
          </a:p>
          <a:p>
            <a:pPr>
              <a:lnSpc>
                <a:spcPct val="100000"/>
              </a:lnSpc>
            </a:pPr>
            <a:r>
              <a:rPr lang="en-US" sz="1300" b="0" strike="noStrike" spc="-1" dirty="0">
                <a:solidFill>
                  <a:srgbClr val="FFFFFF"/>
                </a:solidFill>
                <a:latin typeface="Courier New"/>
              </a:rPr>
              <a:t>Psi3 &lt;- c(0.25, 0.75)*4</a:t>
            </a:r>
            <a:endParaRPr lang="en-US" sz="1300" b="0" strike="noStrike" spc="-1" dirty="0">
              <a:latin typeface="Arial"/>
            </a:endParaRPr>
          </a:p>
          <a:p>
            <a:pPr>
              <a:lnSpc>
                <a:spcPct val="100000"/>
              </a:lnSpc>
            </a:pPr>
            <a:r>
              <a:rPr lang="en-US" sz="1300" b="0" strike="noStrike" spc="-1" dirty="0">
                <a:solidFill>
                  <a:srgbClr val="FFFFFF"/>
                </a:solidFill>
                <a:latin typeface="Courier New"/>
              </a:rPr>
              <a:t>Psi4 &lt;- c(0.9,  0.1) *10</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300" b="0" strike="noStrike" spc="-1" dirty="0">
                <a:solidFill>
                  <a:srgbClr val="FFFFFF"/>
                </a:solidFill>
                <a:latin typeface="Courier New"/>
              </a:rPr>
              <a:t>Psi12 &lt;-</a:t>
            </a:r>
            <a:endParaRPr lang="en-US" sz="1300" b="0" strike="noStrike" spc="-1" dirty="0">
              <a:latin typeface="Arial"/>
            </a:endParaRPr>
          </a:p>
          <a:p>
            <a:pPr>
              <a:lnSpc>
                <a:spcPct val="100000"/>
              </a:lnSpc>
            </a:pPr>
            <a:r>
              <a:rPr lang="en-US" sz="1300" b="0" strike="noStrike" spc="-1" dirty="0">
                <a:solidFill>
                  <a:srgbClr val="FFFFFF"/>
                </a:solidFill>
                <a:latin typeface="Courier New"/>
              </a:rPr>
              <a:t>  6*</a:t>
            </a:r>
            <a:r>
              <a:rPr lang="en-US" sz="1300" b="0" strike="noStrike" spc="-1" dirty="0" err="1">
                <a:solidFill>
                  <a:srgbClr val="FFFFFF"/>
                </a:solidFill>
                <a:latin typeface="Courier New"/>
              </a:rPr>
              <a:t>rbind</a:t>
            </a:r>
            <a:r>
              <a:rPr lang="en-US" sz="1300" b="0" strike="noStrike" spc="-1" dirty="0">
                <a:solidFill>
                  <a:srgbClr val="FFFFFF"/>
                </a:solidFill>
                <a:latin typeface="Courier New"/>
              </a:rPr>
              <a:t>(c(2/6, 1/6),</a:t>
            </a:r>
            <a:endParaRPr lang="en-US" sz="1300" b="0" strike="noStrike" spc="-1" dirty="0">
              <a:latin typeface="Arial"/>
            </a:endParaRPr>
          </a:p>
          <a:p>
            <a:pPr>
              <a:lnSpc>
                <a:spcPct val="100000"/>
              </a:lnSpc>
            </a:pPr>
            <a:r>
              <a:rPr lang="en-US" sz="1300" b="0" strike="noStrike" spc="-1" dirty="0">
                <a:solidFill>
                  <a:srgbClr val="FFFFFF"/>
                </a:solidFill>
                <a:latin typeface="Courier New"/>
              </a:rPr>
              <a:t>          c(1/6, 2/6))</a:t>
            </a:r>
            <a:endParaRPr lang="en-US" sz="1300" b="0" strike="noStrike" spc="-1" dirty="0">
              <a:latin typeface="Arial"/>
            </a:endParaRPr>
          </a:p>
          <a:p>
            <a:pPr>
              <a:lnSpc>
                <a:spcPct val="100000"/>
              </a:lnSpc>
            </a:pPr>
            <a:r>
              <a:rPr lang="en-US" sz="1300" b="0" strike="noStrike" spc="-1" dirty="0">
                <a:solidFill>
                  <a:srgbClr val="FFFFFF"/>
                </a:solidFill>
                <a:latin typeface="Courier New"/>
              </a:rPr>
              <a:t>Psi23 &lt;-</a:t>
            </a:r>
            <a:endParaRPr lang="en-US" sz="1300" b="0" strike="noStrike" spc="-1" dirty="0">
              <a:latin typeface="Arial"/>
            </a:endParaRPr>
          </a:p>
          <a:p>
            <a:pPr>
              <a:lnSpc>
                <a:spcPct val="100000"/>
              </a:lnSpc>
            </a:pPr>
            <a:r>
              <a:rPr lang="en-US" sz="1300" b="0" strike="noStrike" spc="-1" dirty="0">
                <a:solidFill>
                  <a:srgbClr val="FFFFFF"/>
                </a:solidFill>
                <a:latin typeface="Courier New"/>
              </a:rPr>
              <a:t>  6*</a:t>
            </a:r>
            <a:r>
              <a:rPr lang="en-US" sz="1300" b="0" strike="noStrike" spc="-1" dirty="0" err="1">
                <a:solidFill>
                  <a:srgbClr val="FFFFFF"/>
                </a:solidFill>
                <a:latin typeface="Courier New"/>
              </a:rPr>
              <a:t>rbind</a:t>
            </a:r>
            <a:r>
              <a:rPr lang="en-US" sz="1300" b="0" strike="noStrike" spc="-1" dirty="0">
                <a:solidFill>
                  <a:srgbClr val="FFFFFF"/>
                </a:solidFill>
                <a:latin typeface="Courier New"/>
              </a:rPr>
              <a:t>(c(2/6, 1/6),</a:t>
            </a:r>
            <a:endParaRPr lang="en-US" sz="1300" b="0" strike="noStrike" spc="-1" dirty="0">
              <a:latin typeface="Arial"/>
            </a:endParaRPr>
          </a:p>
          <a:p>
            <a:pPr>
              <a:lnSpc>
                <a:spcPct val="100000"/>
              </a:lnSpc>
            </a:pPr>
            <a:r>
              <a:rPr lang="en-US" sz="1300" b="0" strike="noStrike" spc="-1" dirty="0">
                <a:solidFill>
                  <a:srgbClr val="FFFFFF"/>
                </a:solidFill>
                <a:latin typeface="Courier New"/>
              </a:rPr>
              <a:t>          c(1/6, 2/6))</a:t>
            </a:r>
            <a:endParaRPr lang="en-US" sz="1300" b="0" strike="noStrike" spc="-1" dirty="0">
              <a:latin typeface="Arial"/>
            </a:endParaRPr>
          </a:p>
          <a:p>
            <a:pPr>
              <a:lnSpc>
                <a:spcPct val="100000"/>
              </a:lnSpc>
            </a:pPr>
            <a:r>
              <a:rPr lang="en-US" sz="1300" b="0" strike="noStrike" spc="-1" dirty="0">
                <a:solidFill>
                  <a:srgbClr val="FFFFFF"/>
                </a:solidFill>
                <a:latin typeface="Courier New"/>
              </a:rPr>
              <a:t>Psi34 &lt;-</a:t>
            </a:r>
            <a:endParaRPr lang="en-US" sz="1300" b="0" strike="noStrike" spc="-1" dirty="0">
              <a:latin typeface="Arial"/>
            </a:endParaRPr>
          </a:p>
          <a:p>
            <a:pPr>
              <a:lnSpc>
                <a:spcPct val="100000"/>
              </a:lnSpc>
            </a:pPr>
            <a:r>
              <a:rPr lang="en-US" sz="1300" b="0" strike="noStrike" spc="-1" dirty="0">
                <a:solidFill>
                  <a:srgbClr val="FFFFFF"/>
                </a:solidFill>
                <a:latin typeface="Courier New"/>
              </a:rPr>
              <a:t>  6*</a:t>
            </a:r>
            <a:r>
              <a:rPr lang="en-US" sz="1300" b="0" strike="noStrike" spc="-1" dirty="0" err="1">
                <a:solidFill>
                  <a:srgbClr val="FFFFFF"/>
                </a:solidFill>
                <a:latin typeface="Courier New"/>
              </a:rPr>
              <a:t>rbind</a:t>
            </a:r>
            <a:r>
              <a:rPr lang="en-US" sz="1300" b="0" strike="noStrike" spc="-1" dirty="0">
                <a:solidFill>
                  <a:srgbClr val="FFFFFF"/>
                </a:solidFill>
                <a:latin typeface="Courier New"/>
              </a:rPr>
              <a:t>(c(2/6, 1/6),</a:t>
            </a:r>
            <a:endParaRPr lang="en-US" sz="1300" b="0" strike="noStrike" spc="-1" dirty="0">
              <a:latin typeface="Arial"/>
            </a:endParaRPr>
          </a:p>
          <a:p>
            <a:pPr>
              <a:lnSpc>
                <a:spcPct val="100000"/>
              </a:lnSpc>
            </a:pPr>
            <a:r>
              <a:rPr lang="en-US" sz="1300" b="0" strike="noStrike" spc="-1" dirty="0">
                <a:solidFill>
                  <a:srgbClr val="FFFFFF"/>
                </a:solidFill>
                <a:latin typeface="Courier New"/>
              </a:rPr>
              <a:t>          c(1/6, 2/6))</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300" b="0" strike="noStrike" spc="-1" dirty="0">
                <a:solidFill>
                  <a:srgbClr val="FFFF00"/>
                </a:solidFill>
                <a:latin typeface="Courier New"/>
              </a:rPr>
              <a:t># Define states and feature function:</a:t>
            </a:r>
            <a:endParaRPr lang="en-US" sz="1300" b="0" strike="noStrike" spc="-1" dirty="0">
              <a:latin typeface="Arial"/>
            </a:endParaRPr>
          </a:p>
          <a:p>
            <a:pPr>
              <a:lnSpc>
                <a:spcPct val="100000"/>
              </a:lnSpc>
            </a:pPr>
            <a:r>
              <a:rPr lang="en-US" sz="1300" b="0" strike="noStrike" spc="-1" dirty="0">
                <a:solidFill>
                  <a:srgbClr val="FFFFFF"/>
                </a:solidFill>
                <a:latin typeface="Courier New"/>
              </a:rPr>
              <a:t>s1 &lt;- </a:t>
            </a:r>
            <a:r>
              <a:rPr lang="en-US" sz="1300" b="0" strike="noStrike" spc="-1" dirty="0">
                <a:solidFill>
                  <a:srgbClr val="00F400"/>
                </a:solidFill>
                <a:latin typeface="Courier New"/>
              </a:rPr>
              <a:t>"right"</a:t>
            </a:r>
            <a:endParaRPr lang="en-US" sz="1300" b="0" strike="noStrike" spc="-1" dirty="0">
              <a:latin typeface="Arial"/>
            </a:endParaRPr>
          </a:p>
          <a:p>
            <a:pPr>
              <a:lnSpc>
                <a:spcPct val="100000"/>
              </a:lnSpc>
            </a:pPr>
            <a:r>
              <a:rPr lang="en-US" sz="1300" b="0" strike="noStrike" spc="-1" dirty="0">
                <a:solidFill>
                  <a:srgbClr val="FFFFFF"/>
                </a:solidFill>
                <a:latin typeface="Courier New"/>
              </a:rPr>
              <a:t>s2 &lt;- </a:t>
            </a:r>
            <a:r>
              <a:rPr lang="en-US" sz="1300" b="0" strike="noStrike" spc="-1" dirty="0">
                <a:solidFill>
                  <a:srgbClr val="00F400"/>
                </a:solidFill>
                <a:latin typeface="Courier New"/>
              </a:rPr>
              <a:t>"wrong"</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300" b="0" strike="noStrike" spc="-1" dirty="0">
                <a:solidFill>
                  <a:srgbClr val="FFFF00"/>
                </a:solidFill>
                <a:latin typeface="Courier New"/>
              </a:rPr>
              <a:t># Enumerate all the state configurations</a:t>
            </a:r>
            <a:endParaRPr lang="en-US" sz="1300" b="0" strike="noStrike" spc="-1" dirty="0">
              <a:latin typeface="Arial"/>
            </a:endParaRPr>
          </a:p>
          <a:p>
            <a:pPr>
              <a:lnSpc>
                <a:spcPct val="100000"/>
              </a:lnSpc>
            </a:pPr>
            <a:r>
              <a:rPr lang="en-US" sz="1300" b="0" strike="noStrike" spc="-1" dirty="0" err="1">
                <a:solidFill>
                  <a:srgbClr val="FFFFFF"/>
                </a:solidFill>
                <a:latin typeface="Courier New"/>
              </a:rPr>
              <a:t>config.mat</a:t>
            </a:r>
            <a:r>
              <a:rPr lang="en-US" sz="1300" b="0" strike="noStrike" spc="-1" dirty="0">
                <a:solidFill>
                  <a:srgbClr val="FFFFFF"/>
                </a:solidFill>
                <a:latin typeface="Courier New"/>
              </a:rPr>
              <a:t> &lt;- </a:t>
            </a:r>
            <a:r>
              <a:rPr lang="en-US" sz="1300" b="0" strike="noStrike" spc="-1" dirty="0" err="1">
                <a:solidFill>
                  <a:srgbClr val="FFFFFF"/>
                </a:solidFill>
                <a:latin typeface="Courier New"/>
              </a:rPr>
              <a:t>expand.grid</a:t>
            </a:r>
            <a:r>
              <a:rPr lang="en-US" sz="1300" b="0" strike="noStrike" spc="-1" dirty="0">
                <a:solidFill>
                  <a:srgbClr val="FFFFFF"/>
                </a:solidFill>
                <a:latin typeface="Courier New"/>
              </a:rPr>
              <a:t>(c(s1,s2),c(s1,s2),c(s1,s2),c(s1,s2))</a:t>
            </a:r>
            <a:endParaRPr lang="en-US" sz="1300" b="0" strike="noStrike" spc="-1" dirty="0">
              <a:latin typeface="Arial"/>
            </a:endParaRPr>
          </a:p>
          <a:p>
            <a:pPr>
              <a:lnSpc>
                <a:spcPct val="100000"/>
              </a:lnSpc>
            </a:pPr>
            <a:r>
              <a:rPr lang="en-US" sz="1300" b="0" strike="noStrike" spc="-1" dirty="0" err="1">
                <a:solidFill>
                  <a:srgbClr val="FFFFFF"/>
                </a:solidFill>
                <a:latin typeface="Courier New"/>
              </a:rPr>
              <a:t>colnames</a:t>
            </a:r>
            <a:r>
              <a:rPr lang="en-US" sz="1300" b="0" strike="noStrike" spc="-1" dirty="0">
                <a:solidFill>
                  <a:srgbClr val="FFFFFF"/>
                </a:solidFill>
                <a:latin typeface="Courier New"/>
              </a:rPr>
              <a:t>(</a:t>
            </a:r>
            <a:r>
              <a:rPr lang="en-US" sz="1300" b="0" strike="noStrike" spc="-1" dirty="0" err="1">
                <a:solidFill>
                  <a:srgbClr val="FFFFFF"/>
                </a:solidFill>
                <a:latin typeface="Courier New"/>
              </a:rPr>
              <a:t>config.mat</a:t>
            </a:r>
            <a:r>
              <a:rPr lang="en-US" sz="1300" b="0" strike="noStrike" spc="-1" dirty="0">
                <a:solidFill>
                  <a:srgbClr val="FFFFFF"/>
                </a:solidFill>
                <a:latin typeface="Courier New"/>
              </a:rPr>
              <a:t>) &lt;- c(</a:t>
            </a:r>
            <a:r>
              <a:rPr lang="en-US" sz="1300" b="0" strike="noStrike" spc="-1" dirty="0">
                <a:solidFill>
                  <a:srgbClr val="00F400"/>
                </a:solidFill>
                <a:latin typeface="Courier New"/>
              </a:rPr>
              <a:t>"Cathy"</a:t>
            </a:r>
            <a:r>
              <a:rPr lang="en-US" sz="1300" b="0" strike="noStrike" spc="-1" dirty="0">
                <a:solidFill>
                  <a:srgbClr val="FFFFFF"/>
                </a:solidFill>
                <a:latin typeface="Courier New"/>
              </a:rPr>
              <a:t>, </a:t>
            </a:r>
            <a:r>
              <a:rPr lang="en-US" sz="1300" b="0" strike="noStrike" spc="-1" dirty="0">
                <a:solidFill>
                  <a:srgbClr val="00F400"/>
                </a:solidFill>
                <a:latin typeface="Courier New"/>
              </a:rPr>
              <a:t>"Heather"</a:t>
            </a:r>
            <a:r>
              <a:rPr lang="en-US" sz="1300" b="0" strike="noStrike" spc="-1" dirty="0">
                <a:solidFill>
                  <a:srgbClr val="FFFFFF"/>
                </a:solidFill>
                <a:latin typeface="Courier New"/>
              </a:rPr>
              <a:t>, </a:t>
            </a:r>
            <a:r>
              <a:rPr lang="en-US" sz="1300" b="0" strike="noStrike" spc="-1" dirty="0">
                <a:solidFill>
                  <a:srgbClr val="00F400"/>
                </a:solidFill>
                <a:latin typeface="Courier New"/>
              </a:rPr>
              <a:t>"Mark"</a:t>
            </a:r>
            <a:r>
              <a:rPr lang="en-US" sz="1300" b="0" strike="noStrike" spc="-1" dirty="0">
                <a:solidFill>
                  <a:srgbClr val="FFFFFF"/>
                </a:solidFill>
                <a:latin typeface="Courier New"/>
              </a:rPr>
              <a:t>, </a:t>
            </a:r>
            <a:r>
              <a:rPr lang="en-US" sz="1300" b="0" strike="noStrike" spc="-1" dirty="0">
                <a:solidFill>
                  <a:srgbClr val="00F400"/>
                </a:solidFill>
                <a:latin typeface="Courier New"/>
              </a:rPr>
              <a:t>"Alison"</a:t>
            </a:r>
            <a:r>
              <a:rPr lang="en-US" sz="1300" b="0" strike="noStrike" spc="-1" dirty="0">
                <a:solidFill>
                  <a:srgbClr val="FFFFFF"/>
                </a:solidFill>
                <a:latin typeface="Courier New"/>
              </a:rPr>
              <a:t>)</a:t>
            </a:r>
            <a:endParaRPr lang="en-US" sz="1300" b="0" strike="noStrike" spc="-1" dirty="0">
              <a:latin typeface="Arial"/>
            </a:endParaRPr>
          </a:p>
        </p:txBody>
      </p:sp>
      <p:pic>
        <p:nvPicPr>
          <p:cNvPr id="358" name="Picture 1"/>
          <p:cNvPicPr/>
          <p:nvPr/>
        </p:nvPicPr>
        <p:blipFill>
          <a:blip r:embed="rId3"/>
          <a:stretch/>
        </p:blipFill>
        <p:spPr>
          <a:xfrm>
            <a:off x="1460520" y="854550"/>
            <a:ext cx="5702040" cy="807480"/>
          </a:xfrm>
          <a:prstGeom prst="rect">
            <a:avLst/>
          </a:prstGeom>
          <a:ln>
            <a:noFill/>
          </a:ln>
        </p:spPr>
      </p:pic>
      <p:sp>
        <p:nvSpPr>
          <p:cNvPr id="2" name="TextBox 1">
            <a:extLst>
              <a:ext uri="{FF2B5EF4-FFF2-40B4-BE49-F238E27FC236}">
                <a16:creationId xmlns:a16="http://schemas.microsoft.com/office/drawing/2014/main" id="{8AC554B5-6F96-F387-7FEE-0AF12F9C958F}"/>
              </a:ext>
            </a:extLst>
          </p:cNvPr>
          <p:cNvSpPr txBox="1"/>
          <p:nvPr/>
        </p:nvSpPr>
        <p:spPr>
          <a:xfrm>
            <a:off x="6437167" y="2647981"/>
            <a:ext cx="819455"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4"/>
              </a:rPr>
              <a:t>scr9.R</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CustomShape 1"/>
          <p:cNvSpPr/>
          <p:nvPr/>
        </p:nvSpPr>
        <p:spPr>
          <a:xfrm>
            <a:off x="182880" y="185760"/>
            <a:ext cx="868140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2: Schmidt Small </a:t>
            </a:r>
            <a:r>
              <a:rPr lang="en-US" sz="2200" spc="-1" dirty="0">
                <a:solidFill>
                  <a:srgbClr val="000000"/>
                </a:solidFill>
                <a:latin typeface="Times New Roman"/>
              </a:rPr>
              <a:t>(</a:t>
            </a:r>
            <a:r>
              <a:rPr lang="en-US" sz="2200" spc="-1" dirty="0" err="1">
                <a:solidFill>
                  <a:srgbClr val="000000"/>
                </a:solidFill>
                <a:latin typeface="Times New Roman"/>
              </a:rPr>
              <a:t>con’t</a:t>
            </a:r>
            <a:r>
              <a:rPr lang="en-US" sz="2200" spc="-1" dirty="0">
                <a:solidFill>
                  <a:srgbClr val="000000"/>
                </a:solidFill>
                <a:latin typeface="Times New Roman"/>
              </a:rPr>
              <a:t>)</a:t>
            </a:r>
            <a:endParaRPr lang="en-US" sz="2200" b="0" strike="noStrike" spc="-1" dirty="0">
              <a:latin typeface="Arial"/>
            </a:endParaRPr>
          </a:p>
          <a:p>
            <a:pPr marL="743040" lvl="1" indent="-285480">
              <a:lnSpc>
                <a:spcPct val="100000"/>
              </a:lnSpc>
              <a:spcBef>
                <a:spcPts val="360"/>
              </a:spcBef>
              <a:buClr>
                <a:srgbClr val="000000"/>
              </a:buClr>
              <a:buFont typeface="Arial"/>
              <a:buChar char="•"/>
            </a:pPr>
            <a:r>
              <a:rPr lang="en-US" sz="1800" b="0" u="sng" strike="noStrike" spc="-1" dirty="0">
                <a:solidFill>
                  <a:srgbClr val="0000FF"/>
                </a:solidFill>
                <a:uFillTx/>
                <a:latin typeface="Times New Roman"/>
                <a:hlinkClick r:id="rId2"/>
              </a:rPr>
              <a:t>https://www.cs.ubc.ca/~schmidtm/Software/UGM/small.html</a:t>
            </a:r>
            <a:endParaRPr lang="en-US" sz="1800" b="0" strike="noStrike" spc="-1" dirty="0">
              <a:latin typeface="Arial"/>
            </a:endParaRPr>
          </a:p>
        </p:txBody>
      </p:sp>
      <p:sp>
        <p:nvSpPr>
          <p:cNvPr id="360" name="CustomShape 2"/>
          <p:cNvSpPr/>
          <p:nvPr/>
        </p:nvSpPr>
        <p:spPr>
          <a:xfrm>
            <a:off x="324000" y="1170360"/>
            <a:ext cx="8817199" cy="5492358"/>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endParaRPr lang="en-US" sz="1300" b="0" strike="noStrike" spc="-1" dirty="0">
              <a:latin typeface="Arial"/>
            </a:endParaRPr>
          </a:p>
          <a:p>
            <a:pPr>
              <a:lnSpc>
                <a:spcPct val="100000"/>
              </a:lnSpc>
            </a:pPr>
            <a:r>
              <a:rPr lang="en-US" sz="1300" b="0" strike="noStrike" spc="-1" dirty="0">
                <a:solidFill>
                  <a:srgbClr val="FFFF00"/>
                </a:solidFill>
                <a:latin typeface="Courier New"/>
              </a:rPr>
              <a:t># Edge connectivity matrix</a:t>
            </a:r>
            <a:endParaRPr lang="en-US" sz="1300" b="0" strike="noStrike" spc="-1" dirty="0">
              <a:latin typeface="Arial"/>
            </a:endParaRPr>
          </a:p>
          <a:p>
            <a:pPr>
              <a:lnSpc>
                <a:spcPct val="100000"/>
              </a:lnSpc>
            </a:pPr>
            <a:r>
              <a:rPr lang="en-US" sz="1300" b="0" strike="noStrike" spc="-1" dirty="0">
                <a:solidFill>
                  <a:srgbClr val="FFFFFF"/>
                </a:solidFill>
                <a:latin typeface="Courier New"/>
              </a:rPr>
              <a:t>edges &lt;- </a:t>
            </a:r>
            <a:r>
              <a:rPr lang="en-US" sz="1300" b="0" strike="noStrike" spc="-1" dirty="0" err="1">
                <a:solidFill>
                  <a:srgbClr val="FFFFFF"/>
                </a:solidFill>
                <a:latin typeface="Courier New"/>
              </a:rPr>
              <a:t>rbind</a:t>
            </a:r>
            <a:r>
              <a:rPr lang="en-US" sz="1300" b="0" strike="noStrike" spc="-1" dirty="0">
                <a:solidFill>
                  <a:srgbClr val="FFFFFF"/>
                </a:solidFill>
                <a:latin typeface="Courier New"/>
              </a:rPr>
              <a:t>(</a:t>
            </a:r>
            <a:endParaRPr lang="en-US" sz="1300" b="0" strike="noStrike" spc="-1" dirty="0">
              <a:latin typeface="Arial"/>
            </a:endParaRPr>
          </a:p>
          <a:p>
            <a:pPr>
              <a:lnSpc>
                <a:spcPct val="100000"/>
              </a:lnSpc>
            </a:pPr>
            <a:r>
              <a:rPr lang="en-US" sz="1300" b="0" strike="noStrike" spc="-1" dirty="0">
                <a:solidFill>
                  <a:srgbClr val="FFFFFF"/>
                </a:solidFill>
                <a:latin typeface="Courier New"/>
              </a:rPr>
              <a:t>  c(1,2), </a:t>
            </a:r>
            <a:r>
              <a:rPr lang="en-US" sz="1300" b="0" strike="noStrike" spc="-1" dirty="0">
                <a:solidFill>
                  <a:srgbClr val="FFFF00"/>
                </a:solidFill>
                <a:latin typeface="Courier New"/>
              </a:rPr>
              <a:t># Cathy-Heather</a:t>
            </a:r>
            <a:endParaRPr lang="en-US" sz="1300" b="0" strike="noStrike" spc="-1" dirty="0">
              <a:solidFill>
                <a:srgbClr val="FFFF00"/>
              </a:solidFill>
              <a:latin typeface="Arial"/>
            </a:endParaRPr>
          </a:p>
          <a:p>
            <a:pPr>
              <a:lnSpc>
                <a:spcPct val="100000"/>
              </a:lnSpc>
            </a:pPr>
            <a:r>
              <a:rPr lang="en-US" sz="1300" b="0" strike="noStrike" spc="-1" dirty="0">
                <a:solidFill>
                  <a:srgbClr val="FFFFFF"/>
                </a:solidFill>
                <a:latin typeface="Courier New"/>
              </a:rPr>
              <a:t>  c(2,3), </a:t>
            </a:r>
            <a:r>
              <a:rPr lang="en-US" sz="1300" b="0" strike="noStrike" spc="-1" dirty="0">
                <a:solidFill>
                  <a:srgbClr val="FFFF00"/>
                </a:solidFill>
                <a:latin typeface="Courier New"/>
              </a:rPr>
              <a:t># Heather-Mark</a:t>
            </a:r>
            <a:endParaRPr lang="en-US" sz="1300" b="0" strike="noStrike" spc="-1" dirty="0">
              <a:solidFill>
                <a:srgbClr val="FFFF00"/>
              </a:solidFill>
              <a:latin typeface="Arial"/>
            </a:endParaRPr>
          </a:p>
          <a:p>
            <a:pPr>
              <a:lnSpc>
                <a:spcPct val="100000"/>
              </a:lnSpc>
            </a:pPr>
            <a:r>
              <a:rPr lang="en-US" sz="1300" b="0" strike="noStrike" spc="-1" dirty="0">
                <a:solidFill>
                  <a:srgbClr val="FFFFFF"/>
                </a:solidFill>
                <a:latin typeface="Courier New"/>
              </a:rPr>
              <a:t>  c(3,4)  </a:t>
            </a:r>
            <a:r>
              <a:rPr lang="en-US" sz="1300" b="0" strike="noStrike" spc="-1" dirty="0">
                <a:solidFill>
                  <a:srgbClr val="FFFF00"/>
                </a:solidFill>
                <a:latin typeface="Courier New"/>
              </a:rPr>
              <a:t># Mark-Allison</a:t>
            </a:r>
            <a:endParaRPr lang="en-US" sz="1300" b="0" strike="noStrike" spc="-1" dirty="0">
              <a:solidFill>
                <a:srgbClr val="FFFF00"/>
              </a:solidFill>
              <a:latin typeface="Arial"/>
            </a:endParaRPr>
          </a:p>
          <a:p>
            <a:pPr>
              <a:lnSpc>
                <a:spcPct val="100000"/>
              </a:lnSpc>
            </a:pPr>
            <a:r>
              <a:rPr lang="en-US" sz="1300" b="0" strike="noStrike" spc="-1" dirty="0">
                <a:solidFill>
                  <a:srgbClr val="FFFFFF"/>
                </a:solidFill>
                <a:latin typeface="Courier New"/>
              </a:rPr>
              <a:t>)</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300" b="0" strike="noStrike" spc="-1" dirty="0">
                <a:solidFill>
                  <a:srgbClr val="FFFF00"/>
                </a:solidFill>
                <a:latin typeface="Courier New"/>
              </a:rPr>
              <a:t># Define a convenience function wrapper:</a:t>
            </a:r>
            <a:endParaRPr lang="en-US" sz="1300" b="0" strike="noStrike" spc="-1" dirty="0">
              <a:latin typeface="Arial"/>
            </a:endParaRPr>
          </a:p>
          <a:p>
            <a:pPr>
              <a:lnSpc>
                <a:spcPct val="100000"/>
              </a:lnSpc>
            </a:pPr>
            <a:r>
              <a:rPr lang="en-US" sz="1300" b="0" strike="noStrike" spc="-1" dirty="0" err="1">
                <a:solidFill>
                  <a:srgbClr val="FFFFFF"/>
                </a:solidFill>
                <a:latin typeface="Courier New"/>
              </a:rPr>
              <a:t>ener.func</a:t>
            </a:r>
            <a:r>
              <a:rPr lang="en-US" sz="1300" b="0" strike="noStrike" spc="-1" dirty="0">
                <a:solidFill>
                  <a:srgbClr val="FFFFFF"/>
                </a:solidFill>
                <a:latin typeface="Courier New"/>
              </a:rPr>
              <a:t> &lt;- function(config) {</a:t>
            </a:r>
            <a:endParaRPr lang="en-US" sz="1300" b="0" strike="noStrike" spc="-1" dirty="0">
              <a:latin typeface="Arial"/>
            </a:endParaRPr>
          </a:p>
          <a:p>
            <a:pPr>
              <a:lnSpc>
                <a:spcPct val="100000"/>
              </a:lnSpc>
            </a:pPr>
            <a:r>
              <a:rPr lang="en-US" sz="1300" b="0" strike="noStrike" spc="-1" dirty="0">
                <a:solidFill>
                  <a:srgbClr val="FFFFFF"/>
                </a:solidFill>
                <a:latin typeface="Courier New"/>
              </a:rPr>
              <a:t>  </a:t>
            </a:r>
            <a:r>
              <a:rPr lang="en-US" sz="1300" b="0" strike="noStrike" spc="-1" dirty="0" err="1">
                <a:solidFill>
                  <a:srgbClr val="FFFFFF"/>
                </a:solidFill>
                <a:latin typeface="Courier New"/>
              </a:rPr>
              <a:t>engy</a:t>
            </a:r>
            <a:r>
              <a:rPr lang="en-US" sz="1300" b="0" strike="noStrike" spc="-1" dirty="0">
                <a:solidFill>
                  <a:srgbClr val="FFFFFF"/>
                </a:solidFill>
                <a:latin typeface="Courier New"/>
              </a:rPr>
              <a:t> &lt;-</a:t>
            </a:r>
            <a:r>
              <a:rPr lang="en-US" sz="1300" b="0" strike="noStrike" spc="-1" dirty="0" err="1">
                <a:solidFill>
                  <a:srgbClr val="FFFFFF"/>
                </a:solidFill>
                <a:latin typeface="Courier New"/>
              </a:rPr>
              <a:t>config.energy</a:t>
            </a:r>
            <a:r>
              <a:rPr lang="en-US" sz="1300" b="0" strike="noStrike" spc="-1" dirty="0">
                <a:solidFill>
                  <a:srgbClr val="FFFFFF"/>
                </a:solidFill>
                <a:latin typeface="Courier New"/>
              </a:rPr>
              <a:t>(config = config, </a:t>
            </a:r>
            <a:r>
              <a:rPr lang="en-US" sz="1300" b="0" strike="noStrike" spc="-1" dirty="0" err="1">
                <a:solidFill>
                  <a:srgbClr val="FFFFFF"/>
                </a:solidFill>
                <a:latin typeface="Courier New"/>
              </a:rPr>
              <a:t>edges.mat</a:t>
            </a:r>
            <a:r>
              <a:rPr lang="en-US" sz="1300" b="0" strike="noStrike" spc="-1" dirty="0">
                <a:solidFill>
                  <a:srgbClr val="FFFFFF"/>
                </a:solidFill>
                <a:latin typeface="Courier New"/>
              </a:rPr>
              <a:t> = edges, </a:t>
            </a:r>
            <a:endParaRPr lang="en-US" sz="1300" b="0" strike="noStrike" spc="-1" dirty="0">
              <a:latin typeface="Arial"/>
            </a:endParaRPr>
          </a:p>
          <a:p>
            <a:pPr>
              <a:lnSpc>
                <a:spcPct val="100000"/>
              </a:lnSpc>
            </a:pPr>
            <a:r>
              <a:rPr lang="en-US" sz="1300" b="0" strike="noStrike" spc="-1" dirty="0">
                <a:solidFill>
                  <a:srgbClr val="FFFFFF"/>
                </a:solidFill>
                <a:latin typeface="Courier New"/>
              </a:rPr>
              <a:t>                       </a:t>
            </a:r>
            <a:r>
              <a:rPr lang="en-US" sz="1300" b="0" strike="noStrike" spc="-1" dirty="0" err="1">
                <a:solidFill>
                  <a:srgbClr val="FFFFFF"/>
                </a:solidFill>
                <a:latin typeface="Courier New"/>
              </a:rPr>
              <a:t>one.nlp</a:t>
            </a:r>
            <a:r>
              <a:rPr lang="en-US" sz="1300" b="0" strike="noStrike" spc="-1" dirty="0">
                <a:solidFill>
                  <a:srgbClr val="FFFFFF"/>
                </a:solidFill>
                <a:latin typeface="Courier New"/>
              </a:rPr>
              <a:t> = list(-log(Psi1),-log(Psi2),-log(Psi3),-log(Psi4)), </a:t>
            </a:r>
            <a:endParaRPr lang="en-US" sz="1300" b="0" strike="noStrike" spc="-1" dirty="0">
              <a:latin typeface="Arial"/>
            </a:endParaRPr>
          </a:p>
          <a:p>
            <a:pPr>
              <a:lnSpc>
                <a:spcPct val="100000"/>
              </a:lnSpc>
            </a:pPr>
            <a:r>
              <a:rPr lang="en-US" sz="1300" b="0" strike="noStrike" spc="-1" dirty="0">
                <a:solidFill>
                  <a:srgbClr val="FFFFFF"/>
                </a:solidFill>
                <a:latin typeface="Courier New"/>
              </a:rPr>
              <a:t>                       </a:t>
            </a:r>
            <a:r>
              <a:rPr lang="en-US" sz="1300" b="0" strike="noStrike" spc="-1" dirty="0" err="1">
                <a:solidFill>
                  <a:srgbClr val="FFFFFF"/>
                </a:solidFill>
                <a:latin typeface="Courier New"/>
              </a:rPr>
              <a:t>two.nlp</a:t>
            </a:r>
            <a:r>
              <a:rPr lang="en-US" sz="1300" b="0" strike="noStrike" spc="-1" dirty="0">
                <a:solidFill>
                  <a:srgbClr val="FFFFFF"/>
                </a:solidFill>
                <a:latin typeface="Courier New"/>
              </a:rPr>
              <a:t> = list(-log(Psi12),-log(Psi23),-log(Psi34)),</a:t>
            </a:r>
          </a:p>
          <a:p>
            <a:pPr>
              <a:lnSpc>
                <a:spcPct val="100000"/>
              </a:lnSpc>
            </a:pPr>
            <a:r>
              <a:rPr lang="en-US" sz="1300" b="0" strike="noStrike" spc="-1" dirty="0">
                <a:solidFill>
                  <a:srgbClr val="FFFFFF"/>
                </a:solidFill>
                <a:latin typeface="Courier New"/>
              </a:rPr>
              <a:t>					ff      = ff1,</a:t>
            </a:r>
          </a:p>
          <a:p>
            <a:pPr>
              <a:lnSpc>
                <a:spcPct val="100000"/>
              </a:lnSpc>
            </a:pPr>
            <a:r>
              <a:rPr lang="en-US" sz="1300" b="0" strike="noStrike" spc="-1" dirty="0">
                <a:solidFill>
                  <a:srgbClr val="FFFFFF"/>
                </a:solidFill>
                <a:latin typeface="Courier New"/>
              </a:rPr>
              <a:t>                       </a:t>
            </a:r>
            <a:r>
              <a:rPr lang="en-US" sz="1300" b="0" strike="noStrike" spc="-1" dirty="0" err="1">
                <a:solidFill>
                  <a:srgbClr val="FFFFFF"/>
                </a:solidFill>
                <a:latin typeface="Courier New"/>
              </a:rPr>
              <a:t>nss.vec</a:t>
            </a:r>
            <a:r>
              <a:rPr lang="en-US" sz="1300" b="0" strike="noStrike" spc="-1" dirty="0">
                <a:solidFill>
                  <a:srgbClr val="FFFFFF"/>
                </a:solidFill>
                <a:latin typeface="Courier New"/>
              </a:rPr>
              <a:t> = c(s1,s2))</a:t>
            </a:r>
            <a:endParaRPr lang="en-US" sz="1300" b="0" strike="noStrike" spc="-1" dirty="0">
              <a:latin typeface="Arial"/>
            </a:endParaRPr>
          </a:p>
          <a:p>
            <a:pPr>
              <a:lnSpc>
                <a:spcPct val="100000"/>
              </a:lnSpc>
            </a:pPr>
            <a:r>
              <a:rPr lang="en-US" sz="1300" b="0" strike="noStrike" spc="-1" dirty="0">
                <a:solidFill>
                  <a:srgbClr val="FFFFFF"/>
                </a:solidFill>
                <a:latin typeface="Courier New"/>
              </a:rPr>
              <a:t>  return(</a:t>
            </a:r>
            <a:r>
              <a:rPr lang="en-US" sz="1300" b="0" strike="noStrike" spc="-1" dirty="0" err="1">
                <a:solidFill>
                  <a:srgbClr val="FFFFFF"/>
                </a:solidFill>
                <a:latin typeface="Courier New"/>
              </a:rPr>
              <a:t>engy</a:t>
            </a:r>
            <a:r>
              <a:rPr lang="en-US" sz="1300" b="0" strike="noStrike" spc="-1" dirty="0">
                <a:solidFill>
                  <a:srgbClr val="FFFFFF"/>
                </a:solidFill>
                <a:latin typeface="Courier New"/>
              </a:rPr>
              <a:t>)</a:t>
            </a:r>
            <a:endParaRPr lang="en-US" sz="1300" b="0" strike="noStrike" spc="-1" dirty="0">
              <a:latin typeface="Arial"/>
            </a:endParaRPr>
          </a:p>
          <a:p>
            <a:pPr>
              <a:lnSpc>
                <a:spcPct val="100000"/>
              </a:lnSpc>
            </a:pPr>
            <a:r>
              <a:rPr lang="en-US" sz="1300" b="0" strike="noStrike" spc="-1" dirty="0">
                <a:solidFill>
                  <a:srgbClr val="FFFFFF"/>
                </a:solidFill>
                <a:latin typeface="Courier New"/>
              </a:rPr>
              <a:t>}</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300" b="0" strike="noStrike" spc="-1" dirty="0">
                <a:solidFill>
                  <a:srgbClr val="FFFF00"/>
                </a:solidFill>
                <a:latin typeface="Courier New"/>
              </a:rPr>
              <a:t># All configuration energies:</a:t>
            </a:r>
            <a:endParaRPr lang="en-US" sz="1300" b="0" strike="noStrike" spc="-1" dirty="0">
              <a:latin typeface="Arial"/>
            </a:endParaRPr>
          </a:p>
          <a:p>
            <a:pPr>
              <a:lnSpc>
                <a:spcPct val="100000"/>
              </a:lnSpc>
            </a:pPr>
            <a:r>
              <a:rPr lang="en-US" sz="1300" b="0" strike="noStrike" spc="-1" dirty="0" err="1">
                <a:solidFill>
                  <a:srgbClr val="FFFFFF"/>
                </a:solidFill>
                <a:latin typeface="Courier New"/>
              </a:rPr>
              <a:t>config.energies</a:t>
            </a:r>
            <a:r>
              <a:rPr lang="en-US" sz="1300" b="0" strike="noStrike" spc="-1" dirty="0">
                <a:solidFill>
                  <a:srgbClr val="FFFFFF"/>
                </a:solidFill>
                <a:latin typeface="Courier New"/>
              </a:rPr>
              <a:t> &lt;- </a:t>
            </a:r>
            <a:r>
              <a:rPr lang="en-US" sz="1300" b="0" strike="noStrike" spc="-1" dirty="0" err="1">
                <a:solidFill>
                  <a:srgbClr val="FFFFFF"/>
                </a:solidFill>
                <a:latin typeface="Courier New"/>
              </a:rPr>
              <a:t>sapply</a:t>
            </a:r>
            <a:r>
              <a:rPr lang="en-US" sz="1300" b="0" strike="noStrike" spc="-1" dirty="0">
                <a:solidFill>
                  <a:srgbClr val="FFFFFF"/>
                </a:solidFill>
                <a:latin typeface="Courier New"/>
              </a:rPr>
              <a:t>(1:nrow(</a:t>
            </a:r>
            <a:r>
              <a:rPr lang="en-US" sz="1300" b="0" strike="noStrike" spc="-1" dirty="0" err="1">
                <a:solidFill>
                  <a:srgbClr val="FFFFFF"/>
                </a:solidFill>
                <a:latin typeface="Courier New"/>
              </a:rPr>
              <a:t>config.mat</a:t>
            </a:r>
            <a:r>
              <a:rPr lang="en-US" sz="1300" b="0" strike="noStrike" spc="-1" dirty="0">
                <a:solidFill>
                  <a:srgbClr val="FFFFFF"/>
                </a:solidFill>
                <a:latin typeface="Courier New"/>
              </a:rPr>
              <a:t>), function(xx){</a:t>
            </a:r>
            <a:r>
              <a:rPr lang="en-US" sz="1300" b="0" strike="noStrike" spc="-1" dirty="0" err="1">
                <a:solidFill>
                  <a:srgbClr val="FFFFFF"/>
                </a:solidFill>
                <a:latin typeface="Courier New"/>
              </a:rPr>
              <a:t>ener.func</a:t>
            </a:r>
            <a:r>
              <a:rPr lang="en-US" sz="1300" b="0" strike="noStrike" spc="-1" dirty="0">
                <a:solidFill>
                  <a:srgbClr val="FFFFFF"/>
                </a:solidFill>
                <a:latin typeface="Courier New"/>
              </a:rPr>
              <a:t>(</a:t>
            </a:r>
            <a:r>
              <a:rPr lang="en-US" sz="1300" b="0" strike="noStrike" spc="-1" dirty="0" err="1">
                <a:solidFill>
                  <a:srgbClr val="FFFFFF"/>
                </a:solidFill>
                <a:latin typeface="Courier New"/>
              </a:rPr>
              <a:t>config.mat</a:t>
            </a:r>
            <a:r>
              <a:rPr lang="en-US" sz="1300" b="0" strike="noStrike" spc="-1" dirty="0">
                <a:solidFill>
                  <a:srgbClr val="FFFFFF"/>
                </a:solidFill>
                <a:latin typeface="Courier New"/>
              </a:rPr>
              <a:t>[xx,])})</a:t>
            </a:r>
            <a:endParaRPr lang="en-US" sz="1300" b="0" strike="noStrike" spc="-1" dirty="0">
              <a:latin typeface="Arial"/>
            </a:endParaRPr>
          </a:p>
          <a:p>
            <a:pPr>
              <a:lnSpc>
                <a:spcPct val="100000"/>
              </a:lnSpc>
            </a:pPr>
            <a:r>
              <a:rPr lang="en-US" sz="1300" b="0" strike="noStrike" spc="-1" dirty="0" err="1">
                <a:solidFill>
                  <a:srgbClr val="FFFFFF"/>
                </a:solidFill>
                <a:latin typeface="Courier New"/>
              </a:rPr>
              <a:t>prodPots</a:t>
            </a:r>
            <a:r>
              <a:rPr lang="en-US" sz="1300" b="0" strike="noStrike" spc="-1" dirty="0">
                <a:solidFill>
                  <a:srgbClr val="FFFFFF"/>
                </a:solidFill>
                <a:latin typeface="Courier New"/>
              </a:rPr>
              <a:t>        &lt;- exp(</a:t>
            </a:r>
            <a:r>
              <a:rPr lang="en-US" sz="1300" b="0" strike="noStrike" spc="-1" dirty="0" err="1">
                <a:solidFill>
                  <a:srgbClr val="FFFFFF"/>
                </a:solidFill>
                <a:latin typeface="Courier New"/>
              </a:rPr>
              <a:t>config.energies</a:t>
            </a:r>
            <a:r>
              <a:rPr lang="en-US" sz="1300" b="0" strike="noStrike" spc="-1" dirty="0">
                <a:solidFill>
                  <a:srgbClr val="FFFFFF"/>
                </a:solidFill>
                <a:latin typeface="Courier New"/>
              </a:rPr>
              <a:t>)</a:t>
            </a:r>
            <a:endParaRPr lang="en-US" sz="1300" b="0" strike="noStrike" spc="-1" dirty="0">
              <a:latin typeface="Arial"/>
            </a:endParaRPr>
          </a:p>
          <a:p>
            <a:pPr>
              <a:lnSpc>
                <a:spcPct val="100000"/>
              </a:lnSpc>
            </a:pPr>
            <a:r>
              <a:rPr lang="en-US" sz="1300" b="0" strike="noStrike" spc="-1" dirty="0">
                <a:solidFill>
                  <a:srgbClr val="FFFFFF"/>
                </a:solidFill>
                <a:latin typeface="Courier New"/>
              </a:rPr>
              <a:t>Z               &lt;- sum(</a:t>
            </a:r>
            <a:r>
              <a:rPr lang="en-US" sz="1300" b="0" strike="noStrike" spc="-1" dirty="0" err="1">
                <a:solidFill>
                  <a:srgbClr val="FFFFFF"/>
                </a:solidFill>
                <a:latin typeface="Courier New"/>
              </a:rPr>
              <a:t>prodPots</a:t>
            </a:r>
            <a:r>
              <a:rPr lang="en-US" sz="1300" b="0" strike="noStrike" spc="-1" dirty="0">
                <a:solidFill>
                  <a:srgbClr val="FFFFFF"/>
                </a:solidFill>
                <a:latin typeface="Courier New"/>
              </a:rPr>
              <a:t>)</a:t>
            </a:r>
            <a:endParaRPr lang="en-US" sz="1300" b="0" strike="noStrike" spc="-1" dirty="0">
              <a:latin typeface="Arial"/>
            </a:endParaRPr>
          </a:p>
          <a:p>
            <a:pPr>
              <a:lnSpc>
                <a:spcPct val="100000"/>
              </a:lnSpc>
            </a:pPr>
            <a:r>
              <a:rPr lang="en-US" sz="1300" b="0" strike="noStrike" spc="-1" dirty="0" err="1">
                <a:solidFill>
                  <a:srgbClr val="FFFFFF"/>
                </a:solidFill>
                <a:latin typeface="Courier New"/>
              </a:rPr>
              <a:t>Prs</a:t>
            </a:r>
            <a:r>
              <a:rPr lang="en-US" sz="1300" b="0" strike="noStrike" spc="-1" dirty="0">
                <a:solidFill>
                  <a:srgbClr val="FFFFFF"/>
                </a:solidFill>
                <a:latin typeface="Courier New"/>
              </a:rPr>
              <a:t>             &lt;-</a:t>
            </a:r>
            <a:r>
              <a:rPr lang="en-US" sz="1300" b="0" strike="noStrike" spc="-1" dirty="0" err="1">
                <a:solidFill>
                  <a:srgbClr val="FFFFFF"/>
                </a:solidFill>
                <a:latin typeface="Courier New"/>
              </a:rPr>
              <a:t>prodPots</a:t>
            </a:r>
            <a:r>
              <a:rPr lang="en-US" sz="1300" b="0" strike="noStrike" spc="-1" dirty="0">
                <a:solidFill>
                  <a:srgbClr val="FFFFFF"/>
                </a:solidFill>
                <a:latin typeface="Courier New"/>
              </a:rPr>
              <a:t>/Z</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300" b="0" strike="noStrike" spc="-1" dirty="0">
                <a:solidFill>
                  <a:srgbClr val="FFFFFF"/>
                </a:solidFill>
                <a:latin typeface="Courier New"/>
              </a:rPr>
              <a:t>Z</a:t>
            </a:r>
            <a:endParaRPr lang="en-US" sz="1300" b="0" strike="noStrike" spc="-1" dirty="0">
              <a:latin typeface="Arial"/>
            </a:endParaRPr>
          </a:p>
          <a:p>
            <a:pPr>
              <a:lnSpc>
                <a:spcPct val="100000"/>
              </a:lnSpc>
            </a:pPr>
            <a:r>
              <a:rPr lang="en-US" sz="1300" b="0" strike="noStrike" spc="-1" dirty="0">
                <a:solidFill>
                  <a:srgbClr val="FFFFFF"/>
                </a:solidFill>
                <a:latin typeface="Courier New"/>
              </a:rPr>
              <a:t>sum(</a:t>
            </a:r>
            <a:r>
              <a:rPr lang="en-US" sz="1300" b="0" strike="noStrike" spc="-1" dirty="0" err="1">
                <a:solidFill>
                  <a:srgbClr val="FFFFFF"/>
                </a:solidFill>
                <a:latin typeface="Courier New"/>
              </a:rPr>
              <a:t>Prs</a:t>
            </a:r>
            <a:r>
              <a:rPr lang="en-US" sz="1300" b="0" strike="noStrike" spc="-1" dirty="0">
                <a:solidFill>
                  <a:srgbClr val="FFFFFF"/>
                </a:solidFill>
                <a:latin typeface="Courier New"/>
              </a:rPr>
              <a:t>)</a:t>
            </a:r>
            <a:endParaRPr lang="en-US" sz="1300" b="0" strike="noStrike" spc="-1" dirty="0">
              <a:latin typeface="Arial"/>
            </a:endParaRPr>
          </a:p>
          <a:p>
            <a:pPr>
              <a:lnSpc>
                <a:spcPct val="100000"/>
              </a:lnSpc>
            </a:pPr>
            <a:r>
              <a:rPr lang="en-US" sz="1300" b="0" strike="noStrike" spc="-1" dirty="0" err="1">
                <a:solidFill>
                  <a:srgbClr val="FFFFFF"/>
                </a:solidFill>
                <a:latin typeface="Courier New"/>
              </a:rPr>
              <a:t>cbind</a:t>
            </a:r>
            <a:r>
              <a:rPr lang="en-US" sz="1300" b="0" strike="noStrike" spc="-1" dirty="0">
                <a:solidFill>
                  <a:srgbClr val="FFFFFF"/>
                </a:solidFill>
                <a:latin typeface="Courier New"/>
              </a:rPr>
              <a:t>(</a:t>
            </a:r>
            <a:r>
              <a:rPr lang="en-US" sz="1300" b="0" strike="noStrike" spc="-1" dirty="0" err="1">
                <a:solidFill>
                  <a:srgbClr val="FFFFFF"/>
                </a:solidFill>
                <a:latin typeface="Courier New"/>
              </a:rPr>
              <a:t>config.mat</a:t>
            </a:r>
            <a:r>
              <a:rPr lang="en-US" sz="1300" b="0" strike="noStrike" spc="-1" dirty="0">
                <a:solidFill>
                  <a:srgbClr val="FFFFFF"/>
                </a:solidFill>
                <a:latin typeface="Courier New"/>
              </a:rPr>
              <a:t>, </a:t>
            </a:r>
            <a:r>
              <a:rPr lang="en-US" sz="1300" b="0" strike="noStrike" spc="-1" dirty="0" err="1">
                <a:solidFill>
                  <a:srgbClr val="FFFFFF"/>
                </a:solidFill>
                <a:latin typeface="Courier New"/>
              </a:rPr>
              <a:t>config.energies</a:t>
            </a:r>
            <a:r>
              <a:rPr lang="en-US" sz="1300" b="0" strike="noStrike" spc="-1" dirty="0">
                <a:solidFill>
                  <a:srgbClr val="FFFFFF"/>
                </a:solidFill>
                <a:latin typeface="Courier New"/>
              </a:rPr>
              <a:t>, </a:t>
            </a:r>
            <a:r>
              <a:rPr lang="en-US" sz="1300" b="0" strike="noStrike" spc="-1" dirty="0" err="1">
                <a:solidFill>
                  <a:srgbClr val="FFFFFF"/>
                </a:solidFill>
                <a:latin typeface="Courier New"/>
              </a:rPr>
              <a:t>prodPots</a:t>
            </a:r>
            <a:r>
              <a:rPr lang="en-US" sz="1300" b="0" strike="noStrike" spc="-1" dirty="0">
                <a:solidFill>
                  <a:srgbClr val="FFFFFF"/>
                </a:solidFill>
                <a:latin typeface="Courier New"/>
              </a:rPr>
              <a:t>, </a:t>
            </a:r>
            <a:r>
              <a:rPr lang="en-US" sz="1300" b="0" strike="noStrike" spc="-1" dirty="0" err="1">
                <a:solidFill>
                  <a:srgbClr val="FFFFFF"/>
                </a:solidFill>
                <a:latin typeface="Courier New"/>
              </a:rPr>
              <a:t>Prs</a:t>
            </a:r>
            <a:r>
              <a:rPr lang="en-US" sz="1300" b="0" strike="noStrike" spc="-1" dirty="0">
                <a:solidFill>
                  <a:srgbClr val="FFFFFF"/>
                </a:solidFill>
                <a:latin typeface="Courier New"/>
              </a:rPr>
              <a:t>)</a:t>
            </a:r>
            <a:endParaRPr lang="en-US" sz="1300" b="0" strike="noStrike" spc="-1" dirty="0">
              <a:latin typeface="Arial"/>
            </a:endParaRPr>
          </a:p>
        </p:txBody>
      </p:sp>
      <p:sp>
        <p:nvSpPr>
          <p:cNvPr id="2" name="TextBox 1">
            <a:extLst>
              <a:ext uri="{FF2B5EF4-FFF2-40B4-BE49-F238E27FC236}">
                <a16:creationId xmlns:a16="http://schemas.microsoft.com/office/drawing/2014/main" id="{077713FF-CA15-619B-D256-257542EDB4EE}"/>
              </a:ext>
            </a:extLst>
          </p:cNvPr>
          <p:cNvSpPr txBox="1"/>
          <p:nvPr/>
        </p:nvSpPr>
        <p:spPr>
          <a:xfrm>
            <a:off x="7224247" y="1976650"/>
            <a:ext cx="819455"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scr9.R</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CustomShape 1"/>
          <p:cNvSpPr/>
          <p:nvPr/>
        </p:nvSpPr>
        <p:spPr>
          <a:xfrm>
            <a:off x="182880" y="185760"/>
            <a:ext cx="868140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2: Schmidt Small (</a:t>
            </a:r>
            <a:r>
              <a:rPr lang="en-US" sz="2200" b="0" strike="noStrike" spc="-1" dirty="0" err="1">
                <a:solidFill>
                  <a:srgbClr val="000000"/>
                </a:solidFill>
                <a:latin typeface="Times New Roman"/>
              </a:rPr>
              <a:t>con’t</a:t>
            </a:r>
            <a:r>
              <a:rPr lang="en-US" sz="2200" b="0" strike="noStrike" spc="-1" dirty="0">
                <a:solidFill>
                  <a:srgbClr val="000000"/>
                </a:solidFill>
                <a:latin typeface="Times New Roman"/>
              </a:rPr>
              <a:t>) </a:t>
            </a:r>
            <a:endParaRPr lang="en-US" sz="2200" b="0" strike="noStrike" spc="-1" dirty="0">
              <a:latin typeface="Arial"/>
            </a:endParaRPr>
          </a:p>
          <a:p>
            <a:pPr marL="743040" lvl="1" indent="-285480">
              <a:lnSpc>
                <a:spcPct val="100000"/>
              </a:lnSpc>
              <a:spcBef>
                <a:spcPts val="360"/>
              </a:spcBef>
              <a:buClr>
                <a:srgbClr val="000000"/>
              </a:buClr>
              <a:buFont typeface="Arial"/>
              <a:buChar char="•"/>
            </a:pPr>
            <a:r>
              <a:rPr lang="en-US" sz="1800" b="0" u="sng" strike="noStrike" spc="-1" dirty="0">
                <a:solidFill>
                  <a:srgbClr val="0000FF"/>
                </a:solidFill>
                <a:uFillTx/>
                <a:latin typeface="Times New Roman"/>
                <a:hlinkClick r:id="rId2"/>
              </a:rPr>
              <a:t>https://www.cs.ubc.ca/~schmidtm/Software/UGM/small.html</a:t>
            </a:r>
            <a:endParaRPr lang="en-US" sz="1800" b="0" strike="noStrike" spc="-1" dirty="0">
              <a:latin typeface="Arial"/>
            </a:endParaRPr>
          </a:p>
        </p:txBody>
      </p:sp>
      <p:pic>
        <p:nvPicPr>
          <p:cNvPr id="2" name="Picture 1">
            <a:extLst>
              <a:ext uri="{FF2B5EF4-FFF2-40B4-BE49-F238E27FC236}">
                <a16:creationId xmlns:a16="http://schemas.microsoft.com/office/drawing/2014/main" id="{CE4D1DD8-8A19-DCC1-9828-492DF626BA2A}"/>
              </a:ext>
            </a:extLst>
          </p:cNvPr>
          <p:cNvPicPr>
            <a:picLocks noChangeAspect="1"/>
          </p:cNvPicPr>
          <p:nvPr/>
        </p:nvPicPr>
        <p:blipFill>
          <a:blip r:embed="rId3"/>
          <a:stretch>
            <a:fillRect/>
          </a:stretch>
        </p:blipFill>
        <p:spPr>
          <a:xfrm>
            <a:off x="685800" y="1395316"/>
            <a:ext cx="7772400" cy="4753168"/>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CustomShape 1"/>
          <p:cNvSpPr/>
          <p:nvPr/>
        </p:nvSpPr>
        <p:spPr>
          <a:xfrm>
            <a:off x="665640" y="134640"/>
            <a:ext cx="779976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3: Star field, more elaborate example.</a:t>
            </a:r>
            <a:endParaRPr lang="en-US" sz="2200" b="0" strike="noStrike" spc="-1" dirty="0">
              <a:latin typeface="Arial"/>
            </a:endParaRPr>
          </a:p>
        </p:txBody>
      </p:sp>
      <p:sp>
        <p:nvSpPr>
          <p:cNvPr id="390" name="CustomShape 27"/>
          <p:cNvSpPr/>
          <p:nvPr/>
        </p:nvSpPr>
        <p:spPr>
          <a:xfrm>
            <a:off x="1007447" y="963360"/>
            <a:ext cx="4203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Times New Roman"/>
              </a:rPr>
              <a:t>This time we’ll assign potentials randomly and use CRFutil convenience functions: </a:t>
            </a:r>
            <a:endParaRPr lang="en-US" sz="1800" b="0" strike="noStrike" spc="-1">
              <a:latin typeface="Arial"/>
            </a:endParaRPr>
          </a:p>
        </p:txBody>
      </p:sp>
      <p:sp>
        <p:nvSpPr>
          <p:cNvPr id="391" name="CustomShape 28"/>
          <p:cNvSpPr/>
          <p:nvPr/>
        </p:nvSpPr>
        <p:spPr>
          <a:xfrm>
            <a:off x="500120" y="2431440"/>
            <a:ext cx="8122393" cy="4292029"/>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300" b="0" strike="noStrike" spc="-1" dirty="0">
                <a:solidFill>
                  <a:srgbClr val="FF6B00"/>
                </a:solidFill>
                <a:latin typeface="Courier New"/>
              </a:rPr>
              <a:t>library</a:t>
            </a:r>
            <a:r>
              <a:rPr lang="en-US" sz="1300" b="0" strike="noStrike" spc="-1" dirty="0">
                <a:solidFill>
                  <a:srgbClr val="FFFFFF"/>
                </a:solidFill>
                <a:latin typeface="Courier New"/>
              </a:rPr>
              <a:t>(CRFutil2)</a:t>
            </a:r>
            <a:endParaRPr lang="en-US" sz="1300" b="0" strike="noStrike" spc="-1" dirty="0">
              <a:latin typeface="Arial"/>
            </a:endParaRPr>
          </a:p>
          <a:p>
            <a:pPr>
              <a:lnSpc>
                <a:spcPct val="100000"/>
              </a:lnSpc>
            </a:pPr>
            <a:endParaRPr lang="en-US" sz="1300" b="0" strike="noStrike" spc="-1" dirty="0">
              <a:latin typeface="Arial"/>
            </a:endParaRPr>
          </a:p>
          <a:p>
            <a:pPr>
              <a:lnSpc>
                <a:spcPct val="100000"/>
              </a:lnSpc>
            </a:pPr>
            <a:r>
              <a:rPr lang="en-US" sz="1300" b="0" strike="noStrike" spc="-1" dirty="0">
                <a:solidFill>
                  <a:srgbClr val="FFFF00"/>
                </a:solidFill>
                <a:latin typeface="Courier New"/>
              </a:rPr>
              <a:t># Graph formula for Star field:</a:t>
            </a:r>
            <a:endParaRPr lang="en-US" sz="1300" b="0" strike="noStrike" spc="-1" dirty="0">
              <a:latin typeface="Arial"/>
            </a:endParaRPr>
          </a:p>
          <a:p>
            <a:pPr>
              <a:lnSpc>
                <a:spcPct val="100000"/>
              </a:lnSpc>
            </a:pPr>
            <a:r>
              <a:rPr lang="en-US" sz="1300" spc="-1" dirty="0" err="1">
                <a:solidFill>
                  <a:srgbClr val="FFFFFF"/>
                </a:solidFill>
                <a:latin typeface="Courier New"/>
              </a:rPr>
              <a:t>grphf</a:t>
            </a:r>
            <a:r>
              <a:rPr lang="en-US" sz="1300" spc="-1" dirty="0">
                <a:solidFill>
                  <a:srgbClr val="FFFFFF"/>
                </a:solidFill>
                <a:latin typeface="Courier New"/>
              </a:rPr>
              <a:t> &lt;- ~A:B+A:C+A:D+A:E+B:C+B:D+B:E+C:D+D:E</a:t>
            </a:r>
          </a:p>
          <a:p>
            <a:pPr>
              <a:lnSpc>
                <a:spcPct val="100000"/>
              </a:lnSpc>
            </a:pPr>
            <a:r>
              <a:rPr lang="en-US" sz="1300" spc="-1" dirty="0">
                <a:solidFill>
                  <a:srgbClr val="FFFFFF"/>
                </a:solidFill>
                <a:latin typeface="Courier New"/>
              </a:rPr>
              <a:t>adj   &lt;- ug(</a:t>
            </a:r>
            <a:r>
              <a:rPr lang="en-US" sz="1300" spc="-1" dirty="0" err="1">
                <a:solidFill>
                  <a:srgbClr val="FFFFFF"/>
                </a:solidFill>
                <a:latin typeface="Courier New"/>
              </a:rPr>
              <a:t>grphf</a:t>
            </a:r>
            <a:r>
              <a:rPr lang="en-US" sz="1300" spc="-1" dirty="0">
                <a:solidFill>
                  <a:srgbClr val="FFFFFF"/>
                </a:solidFill>
                <a:latin typeface="Courier New"/>
              </a:rPr>
              <a:t>, result = "matrix")</a:t>
            </a:r>
          </a:p>
          <a:p>
            <a:pPr>
              <a:lnSpc>
                <a:spcPct val="100000"/>
              </a:lnSpc>
            </a:pPr>
            <a:endParaRPr lang="en-US" sz="1300" spc="-1" dirty="0">
              <a:solidFill>
                <a:srgbClr val="FFFFFF"/>
              </a:solidFill>
              <a:latin typeface="Courier New"/>
            </a:endParaRPr>
          </a:p>
          <a:p>
            <a:pPr>
              <a:lnSpc>
                <a:spcPct val="100000"/>
              </a:lnSpc>
            </a:pPr>
            <a:r>
              <a:rPr lang="en-US" sz="1300" spc="-1" dirty="0">
                <a:solidFill>
                  <a:srgbClr val="FFFF00"/>
                </a:solidFill>
                <a:latin typeface="Courier New"/>
              </a:rPr>
              <a:t># Define node state space and configuration space:</a:t>
            </a:r>
          </a:p>
          <a:p>
            <a:pPr>
              <a:lnSpc>
                <a:spcPct val="100000"/>
              </a:lnSpc>
            </a:pPr>
            <a:r>
              <a:rPr lang="en-US" sz="1300" spc="-1" dirty="0">
                <a:solidFill>
                  <a:srgbClr val="FFFF00"/>
                </a:solidFill>
                <a:latin typeface="Courier New"/>
              </a:rPr>
              <a:t>#s1 &lt;- "up"; s2 &lt;- "</a:t>
            </a:r>
            <a:r>
              <a:rPr lang="en-US" sz="1300" spc="-1" dirty="0" err="1">
                <a:solidFill>
                  <a:srgbClr val="FFFF00"/>
                </a:solidFill>
                <a:latin typeface="Courier New"/>
              </a:rPr>
              <a:t>dn</a:t>
            </a:r>
            <a:r>
              <a:rPr lang="en-US" sz="1300" spc="-1" dirty="0">
                <a:solidFill>
                  <a:srgbClr val="FFFF00"/>
                </a:solidFill>
                <a:latin typeface="Courier New"/>
              </a:rPr>
              <a:t>"</a:t>
            </a:r>
          </a:p>
          <a:p>
            <a:pPr>
              <a:lnSpc>
                <a:spcPct val="100000"/>
              </a:lnSpc>
            </a:pPr>
            <a:r>
              <a:rPr lang="en-US" sz="1300" spc="-1" dirty="0">
                <a:solidFill>
                  <a:srgbClr val="FFFFFF"/>
                </a:solidFill>
                <a:latin typeface="Courier New"/>
              </a:rPr>
              <a:t>s1 &lt;- 1; s2 &lt;- 2</a:t>
            </a:r>
          </a:p>
          <a:p>
            <a:pPr>
              <a:lnSpc>
                <a:spcPct val="100000"/>
              </a:lnSpc>
            </a:pPr>
            <a:endParaRPr lang="en-US" sz="1300" spc="-1" dirty="0">
              <a:solidFill>
                <a:srgbClr val="FFFFFF"/>
              </a:solidFill>
              <a:latin typeface="Courier New"/>
            </a:endParaRPr>
          </a:p>
          <a:p>
            <a:pPr>
              <a:lnSpc>
                <a:spcPct val="100000"/>
              </a:lnSpc>
            </a:pPr>
            <a:r>
              <a:rPr lang="en-US" sz="1300" spc="-1" dirty="0">
                <a:solidFill>
                  <a:srgbClr val="FFFFFF"/>
                </a:solidFill>
                <a:latin typeface="Courier New"/>
              </a:rPr>
              <a:t>star  &lt;- </a:t>
            </a:r>
            <a:r>
              <a:rPr lang="en-US" sz="1300" spc="-1" dirty="0" err="1">
                <a:solidFill>
                  <a:srgbClr val="FFFFFF"/>
                </a:solidFill>
                <a:latin typeface="Courier New"/>
              </a:rPr>
              <a:t>make.empty.field</a:t>
            </a:r>
            <a:r>
              <a:rPr lang="en-US" sz="1300" spc="-1" dirty="0">
                <a:solidFill>
                  <a:srgbClr val="FFFFFF"/>
                </a:solidFill>
                <a:latin typeface="Courier New"/>
              </a:rPr>
              <a:t>(</a:t>
            </a:r>
            <a:r>
              <a:rPr lang="en-US" sz="1300" spc="-1" dirty="0" err="1">
                <a:solidFill>
                  <a:srgbClr val="FFFFFF"/>
                </a:solidFill>
                <a:latin typeface="Courier New"/>
              </a:rPr>
              <a:t>graph.eq</a:t>
            </a:r>
            <a:r>
              <a:rPr lang="en-US" sz="1300" spc="-1" dirty="0">
                <a:solidFill>
                  <a:srgbClr val="FFFFFF"/>
                </a:solidFill>
                <a:latin typeface="Courier New"/>
              </a:rPr>
              <a:t>             = </a:t>
            </a:r>
            <a:r>
              <a:rPr lang="en-US" sz="1300" spc="-1" dirty="0" err="1">
                <a:solidFill>
                  <a:srgbClr val="FFFFFF"/>
                </a:solidFill>
                <a:latin typeface="Courier New"/>
              </a:rPr>
              <a:t>grphf</a:t>
            </a:r>
            <a:r>
              <a:rPr lang="en-US" sz="1300" spc="-1" dirty="0">
                <a:solidFill>
                  <a:srgbClr val="FFFFFF"/>
                </a:solidFill>
                <a:latin typeface="Courier New"/>
              </a:rPr>
              <a:t>,</a:t>
            </a:r>
          </a:p>
          <a:p>
            <a:pPr>
              <a:lnSpc>
                <a:spcPct val="100000"/>
              </a:lnSpc>
            </a:pPr>
            <a:r>
              <a:rPr lang="en-US" sz="1300" spc="-1" dirty="0">
                <a:solidFill>
                  <a:srgbClr val="FFFFFF"/>
                </a:solidFill>
                <a:latin typeface="Courier New"/>
              </a:rPr>
              <a:t>                          </a:t>
            </a:r>
            <a:r>
              <a:rPr lang="en-US" sz="1300" spc="-1" dirty="0" err="1">
                <a:solidFill>
                  <a:srgbClr val="FFFFFF"/>
                </a:solidFill>
                <a:latin typeface="Courier New"/>
              </a:rPr>
              <a:t>num.states</a:t>
            </a:r>
            <a:r>
              <a:rPr lang="en-US" sz="1300" spc="-1" dirty="0">
                <a:solidFill>
                  <a:srgbClr val="FFFFFF"/>
                </a:solidFill>
                <a:latin typeface="Courier New"/>
              </a:rPr>
              <a:t>           = 2,</a:t>
            </a:r>
          </a:p>
          <a:p>
            <a:pPr>
              <a:lnSpc>
                <a:spcPct val="100000"/>
              </a:lnSpc>
            </a:pPr>
            <a:r>
              <a:rPr lang="en-US" sz="1300" spc="-1" dirty="0">
                <a:solidFill>
                  <a:srgbClr val="FFFFFF"/>
                </a:solidFill>
                <a:latin typeface="Courier New"/>
              </a:rPr>
              <a:t>                          </a:t>
            </a:r>
            <a:r>
              <a:rPr lang="en-US" sz="1300" spc="-1" dirty="0" err="1">
                <a:solidFill>
                  <a:srgbClr val="FFFFFF"/>
                </a:solidFill>
                <a:latin typeface="Courier New"/>
              </a:rPr>
              <a:t>state.names</a:t>
            </a:r>
            <a:r>
              <a:rPr lang="en-US" sz="1300" spc="-1" dirty="0">
                <a:solidFill>
                  <a:srgbClr val="FFFFFF"/>
                </a:solidFill>
                <a:latin typeface="Courier New"/>
              </a:rPr>
              <a:t>          = rep(list(c(s1,s2)), </a:t>
            </a:r>
            <a:r>
              <a:rPr lang="en-US" sz="1300" spc="-1" dirty="0" err="1">
                <a:solidFill>
                  <a:srgbClr val="FFFFFF"/>
                </a:solidFill>
                <a:latin typeface="Courier New"/>
              </a:rPr>
              <a:t>nrow</a:t>
            </a:r>
            <a:r>
              <a:rPr lang="en-US" sz="1300" spc="-1" dirty="0">
                <a:solidFill>
                  <a:srgbClr val="FFFFFF"/>
                </a:solidFill>
                <a:latin typeface="Courier New"/>
              </a:rPr>
              <a:t>(adj)),</a:t>
            </a:r>
          </a:p>
          <a:p>
            <a:pPr>
              <a:lnSpc>
                <a:spcPct val="100000"/>
              </a:lnSpc>
            </a:pPr>
            <a:r>
              <a:rPr lang="en-US" sz="1300" spc="-1" dirty="0">
                <a:solidFill>
                  <a:srgbClr val="FFFFFF"/>
                </a:solidFill>
                <a:latin typeface="Courier New"/>
              </a:rPr>
              <a:t>                          </a:t>
            </a:r>
            <a:r>
              <a:rPr lang="en-US" sz="1300" spc="-1" dirty="0" err="1">
                <a:solidFill>
                  <a:srgbClr val="FFFFFF"/>
                </a:solidFill>
                <a:latin typeface="Courier New"/>
              </a:rPr>
              <a:t>parameterization.typ</a:t>
            </a:r>
            <a:r>
              <a:rPr lang="en-US" sz="1300" spc="-1" dirty="0">
                <a:solidFill>
                  <a:srgbClr val="FFFFFF"/>
                </a:solidFill>
                <a:latin typeface="Courier New"/>
              </a:rPr>
              <a:t> = </a:t>
            </a:r>
            <a:r>
              <a:rPr lang="en-US" sz="1300" spc="-1" dirty="0">
                <a:solidFill>
                  <a:srgbClr val="00B050"/>
                </a:solidFill>
                <a:latin typeface="Courier New"/>
              </a:rPr>
              <a:t>"standard"</a:t>
            </a:r>
            <a:r>
              <a:rPr lang="en-US" sz="1300" spc="-1" dirty="0">
                <a:solidFill>
                  <a:srgbClr val="FFFFFF"/>
                </a:solidFill>
                <a:latin typeface="Courier New"/>
              </a:rPr>
              <a:t>,</a:t>
            </a:r>
          </a:p>
          <a:p>
            <a:pPr>
              <a:lnSpc>
                <a:spcPct val="100000"/>
              </a:lnSpc>
            </a:pPr>
            <a:r>
              <a:rPr lang="en-US" sz="1300" spc="-1" dirty="0">
                <a:solidFill>
                  <a:srgbClr val="FFFFFF"/>
                </a:solidFill>
                <a:latin typeface="Courier New"/>
              </a:rPr>
              <a:t>                          </a:t>
            </a:r>
            <a:r>
              <a:rPr lang="en-US" sz="1300" spc="-1" dirty="0" err="1">
                <a:solidFill>
                  <a:srgbClr val="FFFFFF"/>
                </a:solidFill>
                <a:latin typeface="Courier New"/>
              </a:rPr>
              <a:t>plotQ</a:t>
            </a:r>
            <a:r>
              <a:rPr lang="en-US" sz="1300" spc="-1" dirty="0">
                <a:solidFill>
                  <a:srgbClr val="FFFFFF"/>
                </a:solidFill>
                <a:latin typeface="Courier New"/>
              </a:rPr>
              <a:t>                = T)</a:t>
            </a:r>
          </a:p>
          <a:p>
            <a:pPr>
              <a:lnSpc>
                <a:spcPct val="100000"/>
              </a:lnSpc>
            </a:pPr>
            <a:endParaRPr lang="en-US" sz="1300" spc="-1" dirty="0">
              <a:solidFill>
                <a:srgbClr val="FFFFFF"/>
              </a:solidFill>
              <a:latin typeface="Courier New"/>
            </a:endParaRPr>
          </a:p>
          <a:p>
            <a:pPr>
              <a:lnSpc>
                <a:spcPct val="100000"/>
              </a:lnSpc>
            </a:pPr>
            <a:r>
              <a:rPr lang="en-US" sz="1300" spc="-1" dirty="0">
                <a:solidFill>
                  <a:srgbClr val="FFFF00"/>
                </a:solidFill>
                <a:latin typeface="Courier New"/>
              </a:rPr>
              <a:t># Make up some random parameters and insert them into the model:</a:t>
            </a:r>
          </a:p>
          <a:p>
            <a:pPr>
              <a:lnSpc>
                <a:spcPct val="100000"/>
              </a:lnSpc>
            </a:pPr>
            <a:r>
              <a:rPr lang="en-US" sz="1300" spc="-1" dirty="0" err="1">
                <a:solidFill>
                  <a:srgbClr val="FFFFFF"/>
                </a:solidFill>
                <a:latin typeface="Courier New"/>
              </a:rPr>
              <a:t>set.seed</a:t>
            </a:r>
            <a:r>
              <a:rPr lang="en-US" sz="1300" spc="-1" dirty="0">
                <a:solidFill>
                  <a:srgbClr val="FFFFFF"/>
                </a:solidFill>
                <a:latin typeface="Courier New"/>
              </a:rPr>
              <a:t>(1)</a:t>
            </a:r>
          </a:p>
          <a:p>
            <a:pPr>
              <a:lnSpc>
                <a:spcPct val="100000"/>
              </a:lnSpc>
            </a:pPr>
            <a:r>
              <a:rPr lang="en-US" sz="1300" spc="-1" dirty="0" err="1">
                <a:solidFill>
                  <a:srgbClr val="FFFFFF"/>
                </a:solidFill>
                <a:latin typeface="Courier New"/>
              </a:rPr>
              <a:t>star.rthetas</a:t>
            </a:r>
            <a:r>
              <a:rPr lang="en-US" sz="1300" spc="-1" dirty="0">
                <a:solidFill>
                  <a:srgbClr val="FFFFFF"/>
                </a:solidFill>
                <a:latin typeface="Courier New"/>
              </a:rPr>
              <a:t> &lt;- </a:t>
            </a:r>
            <a:r>
              <a:rPr lang="en-US" sz="1300" spc="-1" dirty="0" err="1">
                <a:solidFill>
                  <a:srgbClr val="FFFFFF"/>
                </a:solidFill>
                <a:latin typeface="Courier New"/>
              </a:rPr>
              <a:t>rnorm</a:t>
            </a:r>
            <a:r>
              <a:rPr lang="en-US" sz="1300" spc="-1" dirty="0">
                <a:solidFill>
                  <a:srgbClr val="FFFFFF"/>
                </a:solidFill>
                <a:latin typeface="Courier New"/>
              </a:rPr>
              <a:t>(n = </a:t>
            </a:r>
            <a:r>
              <a:rPr lang="en-US" sz="1300" spc="-1" dirty="0" err="1">
                <a:solidFill>
                  <a:srgbClr val="FFFFFF"/>
                </a:solidFill>
                <a:latin typeface="Courier New"/>
              </a:rPr>
              <a:t>star$num.par</a:t>
            </a:r>
            <a:r>
              <a:rPr lang="en-US" sz="1300" spc="-1" dirty="0">
                <a:solidFill>
                  <a:srgbClr val="FFFFFF"/>
                </a:solidFill>
                <a:latin typeface="Courier New"/>
              </a:rPr>
              <a:t>, mean = 0, </a:t>
            </a:r>
            <a:r>
              <a:rPr lang="en-US" sz="1300" spc="-1" dirty="0" err="1">
                <a:solidFill>
                  <a:srgbClr val="FFFFFF"/>
                </a:solidFill>
                <a:latin typeface="Courier New"/>
              </a:rPr>
              <a:t>sd</a:t>
            </a:r>
            <a:r>
              <a:rPr lang="en-US" sz="1300" spc="-1" dirty="0">
                <a:solidFill>
                  <a:srgbClr val="FFFFFF"/>
                </a:solidFill>
                <a:latin typeface="Courier New"/>
              </a:rPr>
              <a:t> = 1)</a:t>
            </a:r>
          </a:p>
          <a:p>
            <a:pPr>
              <a:lnSpc>
                <a:spcPct val="100000"/>
              </a:lnSpc>
            </a:pPr>
            <a:r>
              <a:rPr lang="en-US" sz="1300" spc="-1" dirty="0" err="1">
                <a:solidFill>
                  <a:srgbClr val="FFFFFF"/>
                </a:solidFill>
                <a:latin typeface="Courier New"/>
              </a:rPr>
              <a:t>insert.params.and.pots</a:t>
            </a:r>
            <a:r>
              <a:rPr lang="en-US" sz="1300" spc="-1" dirty="0">
                <a:solidFill>
                  <a:srgbClr val="FFFFFF"/>
                </a:solidFill>
                <a:latin typeface="Courier New"/>
              </a:rPr>
              <a:t>(star, </a:t>
            </a:r>
            <a:r>
              <a:rPr lang="en-US" sz="1300" spc="-1" dirty="0" err="1">
                <a:solidFill>
                  <a:srgbClr val="FFFFFF"/>
                </a:solidFill>
                <a:latin typeface="Courier New"/>
              </a:rPr>
              <a:t>params.samp</a:t>
            </a:r>
            <a:r>
              <a:rPr lang="en-US" sz="1300" spc="-1" dirty="0">
                <a:solidFill>
                  <a:srgbClr val="FFFFFF"/>
                </a:solidFill>
                <a:latin typeface="Courier New"/>
              </a:rPr>
              <a:t> = </a:t>
            </a:r>
            <a:r>
              <a:rPr lang="en-US" sz="1300" spc="-1" dirty="0" err="1">
                <a:solidFill>
                  <a:srgbClr val="FFFFFF"/>
                </a:solidFill>
                <a:latin typeface="Courier New"/>
              </a:rPr>
              <a:t>star.rthetas</a:t>
            </a:r>
            <a:r>
              <a:rPr lang="en-US" sz="1300" spc="-1" dirty="0">
                <a:solidFill>
                  <a:srgbClr val="FFFFFF"/>
                </a:solidFill>
                <a:latin typeface="Courier New"/>
              </a:rPr>
              <a:t>)</a:t>
            </a:r>
          </a:p>
          <a:p>
            <a:pPr>
              <a:lnSpc>
                <a:spcPct val="100000"/>
              </a:lnSpc>
            </a:pPr>
            <a:r>
              <a:rPr lang="en-US" sz="1300" spc="-1" dirty="0" err="1">
                <a:solidFill>
                  <a:srgbClr val="FFFFFF"/>
                </a:solidFill>
                <a:latin typeface="Courier New"/>
              </a:rPr>
              <a:t>dump.crf</a:t>
            </a:r>
            <a:r>
              <a:rPr lang="en-US" sz="1300" spc="-1" dirty="0">
                <a:solidFill>
                  <a:srgbClr val="FFFFFF"/>
                </a:solidFill>
                <a:latin typeface="Courier New"/>
              </a:rPr>
              <a:t>(star)</a:t>
            </a:r>
          </a:p>
        </p:txBody>
      </p:sp>
      <p:sp>
        <p:nvSpPr>
          <p:cNvPr id="32" name="CustomShape 5">
            <a:extLst>
              <a:ext uri="{FF2B5EF4-FFF2-40B4-BE49-F238E27FC236}">
                <a16:creationId xmlns:a16="http://schemas.microsoft.com/office/drawing/2014/main" id="{885E30B9-9291-B046-97FD-B9495765AE61}"/>
              </a:ext>
            </a:extLst>
          </p:cNvPr>
          <p:cNvSpPr/>
          <p:nvPr/>
        </p:nvSpPr>
        <p:spPr>
          <a:xfrm rot="2153579">
            <a:off x="7160455" y="577097"/>
            <a:ext cx="404150" cy="404149"/>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3" name="CustomShape 6">
            <a:extLst>
              <a:ext uri="{FF2B5EF4-FFF2-40B4-BE49-F238E27FC236}">
                <a16:creationId xmlns:a16="http://schemas.microsoft.com/office/drawing/2014/main" id="{38B88C4F-5178-C44F-9596-75CAD6BCFCC7}"/>
              </a:ext>
            </a:extLst>
          </p:cNvPr>
          <p:cNvSpPr/>
          <p:nvPr/>
        </p:nvSpPr>
        <p:spPr>
          <a:xfrm rot="21596190">
            <a:off x="7150691" y="492792"/>
            <a:ext cx="40124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i="1" strike="noStrike" spc="-1" dirty="0">
                <a:solidFill>
                  <a:srgbClr val="000000"/>
                </a:solidFill>
                <a:latin typeface="Times New Roman"/>
              </a:rPr>
              <a:t>A</a:t>
            </a:r>
            <a:endParaRPr lang="en-US" sz="2800" b="0" strike="noStrike" spc="-1" dirty="0">
              <a:latin typeface="Arial"/>
            </a:endParaRPr>
          </a:p>
        </p:txBody>
      </p:sp>
      <p:sp>
        <p:nvSpPr>
          <p:cNvPr id="34" name="CustomShape 8">
            <a:extLst>
              <a:ext uri="{FF2B5EF4-FFF2-40B4-BE49-F238E27FC236}">
                <a16:creationId xmlns:a16="http://schemas.microsoft.com/office/drawing/2014/main" id="{67F72809-126F-9447-AAB7-53C757214E8A}"/>
              </a:ext>
            </a:extLst>
          </p:cNvPr>
          <p:cNvSpPr/>
          <p:nvPr/>
        </p:nvSpPr>
        <p:spPr>
          <a:xfrm rot="2153579">
            <a:off x="7852241" y="1071843"/>
            <a:ext cx="404150" cy="404149"/>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5" name="CustomShape 9">
            <a:extLst>
              <a:ext uri="{FF2B5EF4-FFF2-40B4-BE49-F238E27FC236}">
                <a16:creationId xmlns:a16="http://schemas.microsoft.com/office/drawing/2014/main" id="{486BB0D4-C328-FC41-81DB-6A93C90511F7}"/>
              </a:ext>
            </a:extLst>
          </p:cNvPr>
          <p:cNvSpPr/>
          <p:nvPr/>
        </p:nvSpPr>
        <p:spPr>
          <a:xfrm rot="21596190">
            <a:off x="7858104" y="1009599"/>
            <a:ext cx="40124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i="1" strike="noStrike" spc="-1">
                <a:solidFill>
                  <a:srgbClr val="000000"/>
                </a:solidFill>
                <a:latin typeface="Times New Roman"/>
              </a:rPr>
              <a:t>B</a:t>
            </a:r>
            <a:endParaRPr lang="en-US" sz="2800" b="0" strike="noStrike" spc="-1">
              <a:latin typeface="Arial"/>
            </a:endParaRPr>
          </a:p>
        </p:txBody>
      </p:sp>
      <p:sp>
        <p:nvSpPr>
          <p:cNvPr id="36" name="CustomShape 10">
            <a:extLst>
              <a:ext uri="{FF2B5EF4-FFF2-40B4-BE49-F238E27FC236}">
                <a16:creationId xmlns:a16="http://schemas.microsoft.com/office/drawing/2014/main" id="{FD4B06BE-CD06-4D4B-9BF3-11A007EFB582}"/>
              </a:ext>
            </a:extLst>
          </p:cNvPr>
          <p:cNvSpPr/>
          <p:nvPr/>
        </p:nvSpPr>
        <p:spPr>
          <a:xfrm rot="2153579" flipV="1">
            <a:off x="7501499" y="982218"/>
            <a:ext cx="450693" cy="45719"/>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7" name="CustomShape 12">
            <a:extLst>
              <a:ext uri="{FF2B5EF4-FFF2-40B4-BE49-F238E27FC236}">
                <a16:creationId xmlns:a16="http://schemas.microsoft.com/office/drawing/2014/main" id="{C1135646-1609-BF44-806A-C0829A990880}"/>
              </a:ext>
            </a:extLst>
          </p:cNvPr>
          <p:cNvSpPr/>
          <p:nvPr/>
        </p:nvSpPr>
        <p:spPr>
          <a:xfrm rot="2153579">
            <a:off x="6595104" y="1071297"/>
            <a:ext cx="404150" cy="404149"/>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8" name="CustomShape 13">
            <a:extLst>
              <a:ext uri="{FF2B5EF4-FFF2-40B4-BE49-F238E27FC236}">
                <a16:creationId xmlns:a16="http://schemas.microsoft.com/office/drawing/2014/main" id="{31DF34BE-4273-9C48-B57C-628C03C55691}"/>
              </a:ext>
            </a:extLst>
          </p:cNvPr>
          <p:cNvSpPr/>
          <p:nvPr/>
        </p:nvSpPr>
        <p:spPr>
          <a:xfrm rot="21596190">
            <a:off x="6576768" y="1004214"/>
            <a:ext cx="401241"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i="1" strike="noStrike" spc="-1">
                <a:solidFill>
                  <a:srgbClr val="000000"/>
                </a:solidFill>
                <a:latin typeface="Times New Roman"/>
              </a:rPr>
              <a:t>E</a:t>
            </a:r>
            <a:endParaRPr lang="en-US" sz="2800" b="0" strike="noStrike" spc="-1">
              <a:latin typeface="Arial"/>
            </a:endParaRPr>
          </a:p>
        </p:txBody>
      </p:sp>
      <p:sp>
        <p:nvSpPr>
          <p:cNvPr id="39" name="CustomShape 15">
            <a:extLst>
              <a:ext uri="{FF2B5EF4-FFF2-40B4-BE49-F238E27FC236}">
                <a16:creationId xmlns:a16="http://schemas.microsoft.com/office/drawing/2014/main" id="{72F74781-D277-4748-A1EC-AE79D4B4A7AD}"/>
              </a:ext>
            </a:extLst>
          </p:cNvPr>
          <p:cNvSpPr/>
          <p:nvPr/>
        </p:nvSpPr>
        <p:spPr>
          <a:xfrm rot="2153579">
            <a:off x="7649367" y="1828667"/>
            <a:ext cx="404150" cy="404149"/>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0" name="CustomShape 16">
            <a:extLst>
              <a:ext uri="{FF2B5EF4-FFF2-40B4-BE49-F238E27FC236}">
                <a16:creationId xmlns:a16="http://schemas.microsoft.com/office/drawing/2014/main" id="{9AA7A97A-A671-E64F-85AD-62E6D0D9B078}"/>
              </a:ext>
            </a:extLst>
          </p:cNvPr>
          <p:cNvSpPr/>
          <p:nvPr/>
        </p:nvSpPr>
        <p:spPr>
          <a:xfrm rot="21596190">
            <a:off x="7620850" y="1748503"/>
            <a:ext cx="420478"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i="1" strike="noStrike" spc="-1" dirty="0">
                <a:solidFill>
                  <a:srgbClr val="000000"/>
                </a:solidFill>
                <a:latin typeface="Times New Roman"/>
              </a:rPr>
              <a:t>C</a:t>
            </a:r>
            <a:endParaRPr lang="en-US" sz="2800" b="0" strike="noStrike" spc="-1" dirty="0">
              <a:latin typeface="Arial"/>
            </a:endParaRPr>
          </a:p>
        </p:txBody>
      </p:sp>
      <p:sp>
        <p:nvSpPr>
          <p:cNvPr id="41" name="CustomShape 18">
            <a:extLst>
              <a:ext uri="{FF2B5EF4-FFF2-40B4-BE49-F238E27FC236}">
                <a16:creationId xmlns:a16="http://schemas.microsoft.com/office/drawing/2014/main" id="{4BC33741-9504-EC4C-966D-7090A4063634}"/>
              </a:ext>
            </a:extLst>
          </p:cNvPr>
          <p:cNvSpPr/>
          <p:nvPr/>
        </p:nvSpPr>
        <p:spPr>
          <a:xfrm rot="2153579">
            <a:off x="6765448" y="1874719"/>
            <a:ext cx="404150" cy="404149"/>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2" name="CustomShape 19">
            <a:extLst>
              <a:ext uri="{FF2B5EF4-FFF2-40B4-BE49-F238E27FC236}">
                <a16:creationId xmlns:a16="http://schemas.microsoft.com/office/drawing/2014/main" id="{05D26610-991F-9940-92DD-F442A9AD28F9}"/>
              </a:ext>
            </a:extLst>
          </p:cNvPr>
          <p:cNvSpPr/>
          <p:nvPr/>
        </p:nvSpPr>
        <p:spPr>
          <a:xfrm rot="21596190">
            <a:off x="6748466" y="1810248"/>
            <a:ext cx="441316" cy="5217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i="1" strike="noStrike" spc="-1" dirty="0">
                <a:solidFill>
                  <a:srgbClr val="000000"/>
                </a:solidFill>
                <a:latin typeface="Times New Roman"/>
              </a:rPr>
              <a:t>D</a:t>
            </a:r>
            <a:endParaRPr lang="en-US" sz="2800" b="0" strike="noStrike" spc="-1" dirty="0">
              <a:latin typeface="Arial"/>
            </a:endParaRPr>
          </a:p>
        </p:txBody>
      </p:sp>
      <p:sp>
        <p:nvSpPr>
          <p:cNvPr id="43" name="CustomShape 20">
            <a:extLst>
              <a:ext uri="{FF2B5EF4-FFF2-40B4-BE49-F238E27FC236}">
                <a16:creationId xmlns:a16="http://schemas.microsoft.com/office/drawing/2014/main" id="{2E551D85-1D7C-8C40-8D07-8977DBB4D300}"/>
              </a:ext>
            </a:extLst>
          </p:cNvPr>
          <p:cNvSpPr/>
          <p:nvPr/>
        </p:nvSpPr>
        <p:spPr>
          <a:xfrm rot="2153579" flipV="1">
            <a:off x="6970385" y="833718"/>
            <a:ext cx="144851" cy="332201"/>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4" name="CustomShape 21">
            <a:extLst>
              <a:ext uri="{FF2B5EF4-FFF2-40B4-BE49-F238E27FC236}">
                <a16:creationId xmlns:a16="http://schemas.microsoft.com/office/drawing/2014/main" id="{C65E100E-FFB7-044C-9A39-76ABDF824777}"/>
              </a:ext>
            </a:extLst>
          </p:cNvPr>
          <p:cNvSpPr/>
          <p:nvPr/>
        </p:nvSpPr>
        <p:spPr>
          <a:xfrm rot="2153579" flipH="1" flipV="1">
            <a:off x="7915697" y="1488898"/>
            <a:ext cx="140739" cy="347046"/>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5" name="CustomShape 22">
            <a:extLst>
              <a:ext uri="{FF2B5EF4-FFF2-40B4-BE49-F238E27FC236}">
                <a16:creationId xmlns:a16="http://schemas.microsoft.com/office/drawing/2014/main" id="{2008ECA9-98A9-DE41-979E-0658C1E9C7AA}"/>
              </a:ext>
            </a:extLst>
          </p:cNvPr>
          <p:cNvSpPr/>
          <p:nvPr/>
        </p:nvSpPr>
        <p:spPr>
          <a:xfrm rot="2153579">
            <a:off x="6713974" y="1552426"/>
            <a:ext cx="325612" cy="248735"/>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6" name="CustomShape 23">
            <a:extLst>
              <a:ext uri="{FF2B5EF4-FFF2-40B4-BE49-F238E27FC236}">
                <a16:creationId xmlns:a16="http://schemas.microsoft.com/office/drawing/2014/main" id="{A6C23F96-995D-A54F-9563-08A276A9F6B4}"/>
              </a:ext>
            </a:extLst>
          </p:cNvPr>
          <p:cNvSpPr/>
          <p:nvPr/>
        </p:nvSpPr>
        <p:spPr>
          <a:xfrm rot="2153579" flipH="1">
            <a:off x="7215283" y="1932115"/>
            <a:ext cx="390041" cy="278822"/>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47" name="Line 24">
            <a:extLst>
              <a:ext uri="{FF2B5EF4-FFF2-40B4-BE49-F238E27FC236}">
                <a16:creationId xmlns:a16="http://schemas.microsoft.com/office/drawing/2014/main" id="{04659D2F-0ECE-1C4D-A322-398B257AD133}"/>
              </a:ext>
            </a:extLst>
          </p:cNvPr>
          <p:cNvSpPr/>
          <p:nvPr/>
        </p:nvSpPr>
        <p:spPr>
          <a:xfrm rot="2153579">
            <a:off x="7108664" y="1173993"/>
            <a:ext cx="818009" cy="550751"/>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49" name="Line 26">
            <a:extLst>
              <a:ext uri="{FF2B5EF4-FFF2-40B4-BE49-F238E27FC236}">
                <a16:creationId xmlns:a16="http://schemas.microsoft.com/office/drawing/2014/main" id="{44888715-F4D2-C844-8787-1AC87E2BCDBF}"/>
              </a:ext>
            </a:extLst>
          </p:cNvPr>
          <p:cNvSpPr/>
          <p:nvPr/>
        </p:nvSpPr>
        <p:spPr>
          <a:xfrm rot="2153579">
            <a:off x="7051233" y="998096"/>
            <a:ext cx="332361" cy="903963"/>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2" name="TextBox 1">
            <a:extLst>
              <a:ext uri="{FF2B5EF4-FFF2-40B4-BE49-F238E27FC236}">
                <a16:creationId xmlns:a16="http://schemas.microsoft.com/office/drawing/2014/main" id="{8D154ADF-F981-38DC-CCEA-51F32EA56209}"/>
              </a:ext>
            </a:extLst>
          </p:cNvPr>
          <p:cNvSpPr txBox="1"/>
          <p:nvPr/>
        </p:nvSpPr>
        <p:spPr>
          <a:xfrm>
            <a:off x="6883347" y="3286760"/>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2"/>
              </a:rPr>
              <a:t>scr10.R</a:t>
            </a:r>
            <a:endParaRPr lang="en-US" b="1"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E23F992B-16E7-A32E-3AB1-E0EC2D702878}"/>
              </a:ext>
            </a:extLst>
          </p:cNvPr>
          <p:cNvCxnSpPr>
            <a:cxnSpLocks/>
            <a:endCxn id="35" idx="1"/>
          </p:cNvCxnSpPr>
          <p:nvPr/>
        </p:nvCxnSpPr>
        <p:spPr>
          <a:xfrm>
            <a:off x="6996110" y="1270073"/>
            <a:ext cx="861994" cy="631"/>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45D84FA4-A1EB-DE24-BE6B-B5DB0EA0017A}"/>
              </a:ext>
            </a:extLst>
          </p:cNvPr>
          <p:cNvCxnSpPr>
            <a:stCxn id="49" idx="1"/>
            <a:endCxn id="35" idx="1"/>
          </p:cNvCxnSpPr>
          <p:nvPr/>
        </p:nvCxnSpPr>
        <p:spPr>
          <a:xfrm flipV="1">
            <a:off x="7087054" y="1270704"/>
            <a:ext cx="758952" cy="642957"/>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CustomShape 1"/>
          <p:cNvSpPr/>
          <p:nvPr/>
        </p:nvSpPr>
        <p:spPr>
          <a:xfrm>
            <a:off x="665640" y="134640"/>
            <a:ext cx="779976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3: Star field, more elaborate example. (</a:t>
            </a:r>
            <a:r>
              <a:rPr lang="en-US" sz="2200" b="0" strike="noStrike" spc="-1" dirty="0" err="1">
                <a:solidFill>
                  <a:srgbClr val="000000"/>
                </a:solidFill>
                <a:latin typeface="Times New Roman"/>
              </a:rPr>
              <a:t>con’t</a:t>
            </a:r>
            <a:r>
              <a:rPr lang="en-US" sz="2200" b="0" strike="noStrike" spc="-1" dirty="0">
                <a:solidFill>
                  <a:srgbClr val="000000"/>
                </a:solidFill>
                <a:latin typeface="Times New Roman"/>
              </a:rPr>
              <a:t>)</a:t>
            </a:r>
            <a:endParaRPr lang="en-US" sz="2200" b="0" strike="noStrike" spc="-1" dirty="0">
              <a:latin typeface="Arial"/>
            </a:endParaRPr>
          </a:p>
        </p:txBody>
      </p:sp>
      <p:sp>
        <p:nvSpPr>
          <p:cNvPr id="393" name="CustomShape 2"/>
          <p:cNvSpPr/>
          <p:nvPr/>
        </p:nvSpPr>
        <p:spPr>
          <a:xfrm>
            <a:off x="248920" y="1207316"/>
            <a:ext cx="8368880" cy="4707527"/>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200" spc="-1" dirty="0">
                <a:solidFill>
                  <a:srgbClr val="FFFF00"/>
                </a:solidFill>
                <a:latin typeface="Courier New"/>
              </a:rPr>
              <a:t># NEW: Compute Probs of all configurations and </a:t>
            </a:r>
            <a:r>
              <a:rPr lang="en-US" sz="1200" spc="-1" dirty="0" err="1">
                <a:solidFill>
                  <a:srgbClr val="FFFF00"/>
                </a:solidFill>
                <a:latin typeface="Courier New"/>
              </a:rPr>
              <a:t>logZ</a:t>
            </a:r>
            <a:r>
              <a:rPr lang="en-US" sz="1200" spc="-1" dirty="0">
                <a:solidFill>
                  <a:srgbClr val="FFFF00"/>
                </a:solidFill>
                <a:latin typeface="Courier New"/>
              </a:rPr>
              <a:t> from energies:</a:t>
            </a:r>
          </a:p>
          <a:p>
            <a:pPr>
              <a:lnSpc>
                <a:spcPct val="100000"/>
              </a:lnSpc>
            </a:pPr>
            <a:r>
              <a:rPr lang="en-US" sz="1200" spc="-1" dirty="0" err="1">
                <a:solidFill>
                  <a:srgbClr val="FFFFFF"/>
                </a:solidFill>
                <a:latin typeface="Courier New"/>
              </a:rPr>
              <a:t>dist.en.info</a:t>
            </a:r>
            <a:r>
              <a:rPr lang="en-US" sz="1200" spc="-1" dirty="0">
                <a:solidFill>
                  <a:srgbClr val="FFFFFF"/>
                </a:solidFill>
                <a:latin typeface="Courier New"/>
              </a:rPr>
              <a:t> &lt;- </a:t>
            </a:r>
            <a:r>
              <a:rPr lang="en-US" sz="1200" spc="-1" dirty="0" err="1">
                <a:solidFill>
                  <a:srgbClr val="FFFFFF"/>
                </a:solidFill>
                <a:latin typeface="Courier New"/>
              </a:rPr>
              <a:t>distribution.from.energies</a:t>
            </a:r>
            <a:r>
              <a:rPr lang="en-US" sz="1200" spc="-1" dirty="0">
                <a:solidFill>
                  <a:srgbClr val="FFFFFF"/>
                </a:solidFill>
                <a:latin typeface="Courier New"/>
              </a:rPr>
              <a:t>(star)</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NEW: As a check compute Probs of all configurations and </a:t>
            </a:r>
            <a:r>
              <a:rPr lang="en-US" sz="1200" spc="-1" dirty="0" err="1">
                <a:solidFill>
                  <a:srgbClr val="FFFF00"/>
                </a:solidFill>
                <a:latin typeface="Courier New"/>
              </a:rPr>
              <a:t>logZ</a:t>
            </a:r>
            <a:r>
              <a:rPr lang="en-US" sz="1200" spc="-1" dirty="0">
                <a:solidFill>
                  <a:srgbClr val="FFFF00"/>
                </a:solidFill>
                <a:latin typeface="Courier New"/>
              </a:rPr>
              <a:t> from potentials as well:</a:t>
            </a:r>
          </a:p>
          <a:p>
            <a:pPr>
              <a:lnSpc>
                <a:spcPct val="100000"/>
              </a:lnSpc>
            </a:pPr>
            <a:r>
              <a:rPr lang="en-US" sz="1200" spc="-1" dirty="0">
                <a:solidFill>
                  <a:srgbClr val="FFFF00"/>
                </a:solidFill>
                <a:latin typeface="Courier New"/>
              </a:rPr>
              <a:t># First decorate  potentials and energies with </a:t>
            </a:r>
            <a:r>
              <a:rPr lang="en-US" sz="1200" spc="-1" dirty="0" err="1">
                <a:solidFill>
                  <a:srgbClr val="FFFF00"/>
                </a:solidFill>
                <a:latin typeface="Courier New"/>
              </a:rPr>
              <a:t>gRbase</a:t>
            </a:r>
            <a:r>
              <a:rPr lang="en-US" sz="1200" spc="-1" dirty="0">
                <a:solidFill>
                  <a:srgbClr val="FFFF00"/>
                </a:solidFill>
                <a:latin typeface="Courier New"/>
              </a:rPr>
              <a:t> annotations to use with </a:t>
            </a:r>
            <a:r>
              <a:rPr lang="en-US" sz="1200" spc="-1" dirty="0" err="1">
                <a:solidFill>
                  <a:srgbClr val="FFFF00"/>
                </a:solidFill>
                <a:latin typeface="Courier New"/>
              </a:rPr>
              <a:t>gRbase</a:t>
            </a:r>
            <a:r>
              <a:rPr lang="en-US" sz="1200" spc="-1" dirty="0">
                <a:solidFill>
                  <a:srgbClr val="FFFF00"/>
                </a:solidFill>
                <a:latin typeface="Courier New"/>
              </a:rPr>
              <a:t> </a:t>
            </a:r>
          </a:p>
          <a:p>
            <a:pPr>
              <a:lnSpc>
                <a:spcPct val="100000"/>
              </a:lnSpc>
            </a:pPr>
            <a:r>
              <a:rPr lang="en-US" sz="1200" spc="-1" dirty="0">
                <a:solidFill>
                  <a:srgbClr val="FFFF00"/>
                </a:solidFill>
                <a:latin typeface="Courier New"/>
              </a:rPr>
              <a:t># functionality:</a:t>
            </a:r>
          </a:p>
          <a:p>
            <a:pPr>
              <a:lnSpc>
                <a:spcPct val="100000"/>
              </a:lnSpc>
            </a:pPr>
            <a:r>
              <a:rPr lang="en-US" sz="1200" spc="-1" dirty="0" err="1">
                <a:solidFill>
                  <a:srgbClr val="FFFFFF"/>
                </a:solidFill>
                <a:latin typeface="Courier New"/>
              </a:rPr>
              <a:t>make.gRbase.potentials</a:t>
            </a:r>
            <a:r>
              <a:rPr lang="en-US" sz="1200" spc="-1" dirty="0">
                <a:solidFill>
                  <a:srgbClr val="FFFFFF"/>
                </a:solidFill>
                <a:latin typeface="Courier New"/>
              </a:rPr>
              <a:t>(</a:t>
            </a:r>
            <a:r>
              <a:rPr lang="en-US" sz="1200" spc="-1" dirty="0" err="1">
                <a:solidFill>
                  <a:srgbClr val="FFFFFF"/>
                </a:solidFill>
                <a:latin typeface="Courier New"/>
              </a:rPr>
              <a:t>crf</a:t>
            </a:r>
            <a:r>
              <a:rPr lang="en-US" sz="1200" spc="-1" dirty="0">
                <a:solidFill>
                  <a:srgbClr val="FFFFFF"/>
                </a:solidFill>
                <a:latin typeface="Courier New"/>
              </a:rPr>
              <a:t>=star)</a:t>
            </a:r>
          </a:p>
          <a:p>
            <a:pPr>
              <a:lnSpc>
                <a:spcPct val="100000"/>
              </a:lnSpc>
            </a:pPr>
            <a:r>
              <a:rPr lang="en-US" sz="1200" spc="-1" dirty="0" err="1">
                <a:solidFill>
                  <a:srgbClr val="FFFFFF"/>
                </a:solidFill>
                <a:latin typeface="Courier New"/>
              </a:rPr>
              <a:t>dist.pot.info</a:t>
            </a:r>
            <a:r>
              <a:rPr lang="en-US" sz="1200" spc="-1" dirty="0">
                <a:solidFill>
                  <a:srgbClr val="FFFFFF"/>
                </a:solidFill>
                <a:latin typeface="Courier New"/>
              </a:rPr>
              <a:t> &lt;- </a:t>
            </a:r>
            <a:r>
              <a:rPr lang="en-US" sz="1200" spc="-1" dirty="0" err="1">
                <a:solidFill>
                  <a:srgbClr val="FFFFFF"/>
                </a:solidFill>
                <a:latin typeface="Courier New"/>
              </a:rPr>
              <a:t>distribution.from.potentials</a:t>
            </a:r>
            <a:r>
              <a:rPr lang="en-US" sz="1200" spc="-1" dirty="0">
                <a:solidFill>
                  <a:srgbClr val="FFFFFF"/>
                </a:solidFill>
                <a:latin typeface="Courier New"/>
              </a:rPr>
              <a:t>(star)</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Check that we get the same configuration probs:</a:t>
            </a:r>
          </a:p>
          <a:p>
            <a:pPr>
              <a:lnSpc>
                <a:spcPct val="100000"/>
              </a:lnSpc>
            </a:pPr>
            <a:r>
              <a:rPr lang="en-US" sz="1200" spc="-1" dirty="0" err="1">
                <a:solidFill>
                  <a:srgbClr val="FFFFFF"/>
                </a:solidFill>
                <a:latin typeface="Courier New"/>
              </a:rPr>
              <a:t>Pr.en</a:t>
            </a:r>
            <a:r>
              <a:rPr lang="en-US" sz="1200" spc="-1" dirty="0">
                <a:solidFill>
                  <a:srgbClr val="FFFFFF"/>
                </a:solidFill>
                <a:latin typeface="Courier New"/>
              </a:rPr>
              <a:t>  &lt;- </a:t>
            </a:r>
            <a:r>
              <a:rPr lang="en-US" sz="1200" spc="-1" dirty="0" err="1">
                <a:solidFill>
                  <a:srgbClr val="FFFFFF"/>
                </a:solidFill>
                <a:latin typeface="Courier New"/>
              </a:rPr>
              <a:t>dist.en.info$config.probs$prob</a:t>
            </a:r>
            <a:endParaRPr lang="en-US" sz="1200" spc="-1" dirty="0">
              <a:solidFill>
                <a:srgbClr val="FFFFFF"/>
              </a:solidFill>
              <a:latin typeface="Courier New"/>
            </a:endParaRPr>
          </a:p>
          <a:p>
            <a:pPr>
              <a:lnSpc>
                <a:spcPct val="100000"/>
              </a:lnSpc>
            </a:pPr>
            <a:r>
              <a:rPr lang="en-US" sz="1200" spc="-1" dirty="0" err="1">
                <a:solidFill>
                  <a:srgbClr val="FFFFFF"/>
                </a:solidFill>
                <a:latin typeface="Courier New"/>
              </a:rPr>
              <a:t>Pr.pot</a:t>
            </a:r>
            <a:r>
              <a:rPr lang="en-US" sz="1200" spc="-1" dirty="0">
                <a:solidFill>
                  <a:srgbClr val="FFFFFF"/>
                </a:solidFill>
                <a:latin typeface="Courier New"/>
              </a:rPr>
              <a:t> &lt;- </a:t>
            </a:r>
            <a:r>
              <a:rPr lang="en-US" sz="1200" spc="-1" dirty="0" err="1">
                <a:solidFill>
                  <a:srgbClr val="FFFFFF"/>
                </a:solidFill>
                <a:latin typeface="Courier New"/>
              </a:rPr>
              <a:t>dist.pot.info$config.probs$prob</a:t>
            </a:r>
            <a:endParaRPr lang="en-US" sz="1200" spc="-1" dirty="0">
              <a:solidFill>
                <a:srgbClr val="FFFFFF"/>
              </a:solidFill>
              <a:latin typeface="Courier New"/>
            </a:endParaRPr>
          </a:p>
          <a:p>
            <a:pPr>
              <a:lnSpc>
                <a:spcPct val="100000"/>
              </a:lnSpc>
            </a:pPr>
            <a:r>
              <a:rPr lang="en-US" sz="1200" spc="-1" dirty="0" err="1">
                <a:solidFill>
                  <a:srgbClr val="FFFFFF"/>
                </a:solidFill>
                <a:latin typeface="Courier New"/>
              </a:rPr>
              <a:t>Pr.en-Pr.pot</a:t>
            </a:r>
            <a:r>
              <a:rPr lang="en-US" sz="1200" spc="-1" dirty="0">
                <a:solidFill>
                  <a:srgbClr val="FFFFFF"/>
                </a:solidFill>
                <a:latin typeface="Courier New"/>
              </a:rPr>
              <a:t> </a:t>
            </a:r>
            <a:r>
              <a:rPr lang="en-US" sz="1200" spc="-1" dirty="0">
                <a:solidFill>
                  <a:srgbClr val="FFFF00"/>
                </a:solidFill>
                <a:latin typeface="Courier New"/>
              </a:rPr>
              <a:t># Should all be 0 or close to it.</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Config probs by hand with configuration energies:</a:t>
            </a:r>
          </a:p>
          <a:p>
            <a:pPr>
              <a:lnSpc>
                <a:spcPct val="100000"/>
              </a:lnSpc>
            </a:pPr>
            <a:r>
              <a:rPr lang="en-US" sz="1200" spc="-1" dirty="0">
                <a:solidFill>
                  <a:srgbClr val="FFFFFF"/>
                </a:solidFill>
                <a:latin typeface="Courier New"/>
              </a:rPr>
              <a:t>X   &lt;- </a:t>
            </a:r>
            <a:r>
              <a:rPr lang="en-US" sz="1200" spc="-1" dirty="0" err="1">
                <a:solidFill>
                  <a:srgbClr val="FFFFFF"/>
                </a:solidFill>
                <a:latin typeface="Courier New"/>
              </a:rPr>
              <a:t>expand.grid</a:t>
            </a:r>
            <a:r>
              <a:rPr lang="en-US" sz="1200" spc="-1" dirty="0">
                <a:solidFill>
                  <a:srgbClr val="FFFFFF"/>
                </a:solidFill>
                <a:latin typeface="Courier New"/>
              </a:rPr>
              <a:t>(</a:t>
            </a:r>
            <a:r>
              <a:rPr lang="en-US" sz="1200" spc="-1" dirty="0" err="1">
                <a:solidFill>
                  <a:srgbClr val="FFFFFF"/>
                </a:solidFill>
                <a:latin typeface="Courier New"/>
              </a:rPr>
              <a:t>star$node.state.names</a:t>
            </a:r>
            <a:r>
              <a:rPr lang="en-US" sz="1200" spc="-1" dirty="0">
                <a:solidFill>
                  <a:srgbClr val="FFFFFF"/>
                </a:solidFill>
                <a:latin typeface="Courier New"/>
              </a:rPr>
              <a:t>)                     </a:t>
            </a:r>
            <a:r>
              <a:rPr lang="en-US" sz="1200" spc="-1" dirty="0">
                <a:solidFill>
                  <a:srgbClr val="FFFF00"/>
                </a:solidFill>
                <a:latin typeface="Courier New"/>
              </a:rPr>
              <a:t># All configurations</a:t>
            </a:r>
          </a:p>
          <a:p>
            <a:pPr>
              <a:lnSpc>
                <a:spcPct val="100000"/>
              </a:lnSpc>
            </a:pPr>
            <a:r>
              <a:rPr lang="en-US" sz="1200" spc="-1" dirty="0">
                <a:solidFill>
                  <a:srgbClr val="FFFFFF"/>
                </a:solidFill>
                <a:latin typeface="Courier New"/>
              </a:rPr>
              <a:t>X   &lt;- </a:t>
            </a:r>
            <a:r>
              <a:rPr lang="en-US" sz="1200" spc="-1" dirty="0" err="1">
                <a:solidFill>
                  <a:srgbClr val="FFFFFF"/>
                </a:solidFill>
                <a:latin typeface="Courier New"/>
              </a:rPr>
              <a:t>order.configs</a:t>
            </a:r>
            <a:r>
              <a:rPr lang="en-US" sz="1200" spc="-1" dirty="0">
                <a:solidFill>
                  <a:srgbClr val="FFFFFF"/>
                </a:solidFill>
                <a:latin typeface="Courier New"/>
              </a:rPr>
              <a:t>(X, star, </a:t>
            </a:r>
            <a:r>
              <a:rPr lang="en-US" sz="1200" spc="-1" dirty="0" err="1">
                <a:solidFill>
                  <a:srgbClr val="FFFFFF"/>
                </a:solidFill>
                <a:latin typeface="Courier New"/>
              </a:rPr>
              <a:t>order.nodesQ</a:t>
            </a:r>
            <a:r>
              <a:rPr lang="en-US" sz="1200" spc="-1" dirty="0">
                <a:solidFill>
                  <a:srgbClr val="FFFFFF"/>
                </a:solidFill>
                <a:latin typeface="Courier New"/>
              </a:rPr>
              <a:t> = T)$</a:t>
            </a:r>
            <a:r>
              <a:rPr lang="en-US" sz="1200" spc="-1" dirty="0" err="1">
                <a:solidFill>
                  <a:srgbClr val="FFFFFF"/>
                </a:solidFill>
                <a:latin typeface="Courier New"/>
              </a:rPr>
              <a:t>config.mat</a:t>
            </a:r>
            <a:r>
              <a:rPr lang="en-US" sz="1200" spc="-1" dirty="0">
                <a:solidFill>
                  <a:srgbClr val="FFFFFF"/>
                </a:solidFill>
                <a:latin typeface="Courier New"/>
              </a:rPr>
              <a:t>    </a:t>
            </a:r>
            <a:r>
              <a:rPr lang="en-US" sz="1200" spc="-1" dirty="0">
                <a:solidFill>
                  <a:srgbClr val="FFFF00"/>
                </a:solidFill>
                <a:latin typeface="Courier New"/>
              </a:rPr>
              <a:t># Put in canonical order</a:t>
            </a:r>
          </a:p>
          <a:p>
            <a:pPr>
              <a:lnSpc>
                <a:spcPct val="100000"/>
              </a:lnSpc>
            </a:pPr>
            <a:r>
              <a:rPr lang="en-US" sz="1200" spc="-1" dirty="0">
                <a:solidFill>
                  <a:srgbClr val="FFFFFF"/>
                </a:solidFill>
                <a:latin typeface="Courier New"/>
              </a:rPr>
              <a:t>E.X &lt;- </a:t>
            </a:r>
            <a:r>
              <a:rPr lang="en-US" sz="1200" spc="-1" dirty="0" err="1">
                <a:solidFill>
                  <a:srgbClr val="FFFFFF"/>
                </a:solidFill>
                <a:latin typeface="Courier New"/>
              </a:rPr>
              <a:t>sapply</a:t>
            </a:r>
            <a:r>
              <a:rPr lang="en-US" sz="1200" spc="-1" dirty="0">
                <a:solidFill>
                  <a:srgbClr val="FFFFFF"/>
                </a:solidFill>
                <a:latin typeface="Courier New"/>
              </a:rPr>
              <a:t>(1:nrow(X), function(xx){</a:t>
            </a:r>
            <a:r>
              <a:rPr lang="en-US" sz="1200" spc="-1" dirty="0" err="1">
                <a:solidFill>
                  <a:srgbClr val="FFFFFF"/>
                </a:solidFill>
                <a:latin typeface="Courier New"/>
              </a:rPr>
              <a:t>energye</a:t>
            </a:r>
            <a:r>
              <a:rPr lang="en-US" sz="1200" spc="-1" dirty="0">
                <a:solidFill>
                  <a:srgbClr val="FFFFFF"/>
                </a:solidFill>
                <a:latin typeface="Courier New"/>
              </a:rPr>
              <a:t>(X[xx,], star)}) </a:t>
            </a:r>
            <a:r>
              <a:rPr lang="en-US" sz="1200" spc="-1" dirty="0">
                <a:solidFill>
                  <a:srgbClr val="FFFF00"/>
                </a:solidFill>
                <a:latin typeface="Courier New"/>
              </a:rPr>
              <a:t># Compute config energies</a:t>
            </a:r>
          </a:p>
          <a:p>
            <a:pPr>
              <a:lnSpc>
                <a:spcPct val="100000"/>
              </a:lnSpc>
            </a:pPr>
            <a:endParaRPr lang="en-US" sz="1200" spc="-1" dirty="0">
              <a:solidFill>
                <a:srgbClr val="FFFFFF"/>
              </a:solidFill>
              <a:latin typeface="Courier New"/>
            </a:endParaRPr>
          </a:p>
          <a:p>
            <a:pPr>
              <a:lnSpc>
                <a:spcPct val="100000"/>
              </a:lnSpc>
            </a:pPr>
            <a:r>
              <a:rPr lang="en-US" sz="1200" spc="-1" dirty="0" err="1">
                <a:solidFill>
                  <a:srgbClr val="FFFFFF"/>
                </a:solidFill>
                <a:latin typeface="Courier New"/>
              </a:rPr>
              <a:t>prodPots.X</a:t>
            </a:r>
            <a:r>
              <a:rPr lang="en-US" sz="1200" spc="-1" dirty="0">
                <a:solidFill>
                  <a:srgbClr val="FFFFFF"/>
                </a:solidFill>
                <a:latin typeface="Courier New"/>
              </a:rPr>
              <a:t> &lt;- exp(-E.X)</a:t>
            </a:r>
          </a:p>
          <a:p>
            <a:pPr>
              <a:lnSpc>
                <a:spcPct val="100000"/>
              </a:lnSpc>
            </a:pPr>
            <a:r>
              <a:rPr lang="en-US" sz="1200" spc="-1" dirty="0">
                <a:solidFill>
                  <a:srgbClr val="FFFFFF"/>
                </a:solidFill>
                <a:latin typeface="Courier New"/>
              </a:rPr>
              <a:t>Z          &lt;- sum(</a:t>
            </a:r>
            <a:r>
              <a:rPr lang="en-US" sz="1200" spc="-1" dirty="0" err="1">
                <a:solidFill>
                  <a:srgbClr val="FFFFFF"/>
                </a:solidFill>
                <a:latin typeface="Courier New"/>
              </a:rPr>
              <a:t>prodPots.X</a:t>
            </a:r>
            <a:r>
              <a:rPr lang="en-US" sz="1200" spc="-1" dirty="0">
                <a:solidFill>
                  <a:srgbClr val="FFFFFF"/>
                </a:solidFill>
                <a:latin typeface="Courier New"/>
              </a:rPr>
              <a:t>)</a:t>
            </a:r>
          </a:p>
          <a:p>
            <a:pPr>
              <a:lnSpc>
                <a:spcPct val="100000"/>
              </a:lnSpc>
            </a:pPr>
            <a:r>
              <a:rPr lang="en-US" sz="1200" spc="-1" dirty="0" err="1">
                <a:solidFill>
                  <a:srgbClr val="FFFFFF"/>
                </a:solidFill>
                <a:latin typeface="Courier New"/>
              </a:rPr>
              <a:t>Pr.X</a:t>
            </a:r>
            <a:r>
              <a:rPr lang="en-US" sz="1200" spc="-1" dirty="0">
                <a:solidFill>
                  <a:srgbClr val="FFFFFF"/>
                </a:solidFill>
                <a:latin typeface="Courier New"/>
              </a:rPr>
              <a:t>       &lt;- 1/Z*</a:t>
            </a:r>
            <a:r>
              <a:rPr lang="en-US" sz="1200" spc="-1" dirty="0" err="1">
                <a:solidFill>
                  <a:srgbClr val="FFFFFF"/>
                </a:solidFill>
                <a:latin typeface="Courier New"/>
              </a:rPr>
              <a:t>prodPots.X</a:t>
            </a:r>
            <a:endParaRPr lang="en-US" sz="1200" spc="-1" dirty="0">
              <a:solidFill>
                <a:srgbClr val="FFFFFF"/>
              </a:solidFill>
              <a:latin typeface="Courier New"/>
            </a:endParaRP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Put results in a nice table:</a:t>
            </a:r>
          </a:p>
          <a:p>
            <a:pPr>
              <a:lnSpc>
                <a:spcPct val="100000"/>
              </a:lnSpc>
            </a:pPr>
            <a:r>
              <a:rPr lang="en-US" sz="1200" spc="-1" dirty="0" err="1">
                <a:solidFill>
                  <a:srgbClr val="FFFFFF"/>
                </a:solidFill>
                <a:latin typeface="Courier New"/>
              </a:rPr>
              <a:t>data.frame</a:t>
            </a:r>
            <a:r>
              <a:rPr lang="en-US" sz="1200" spc="-1" dirty="0">
                <a:solidFill>
                  <a:srgbClr val="FFFFFF"/>
                </a:solidFill>
                <a:latin typeface="Courier New"/>
              </a:rPr>
              <a:t>(</a:t>
            </a:r>
            <a:r>
              <a:rPr lang="en-US" sz="1200" spc="-1" dirty="0" err="1">
                <a:solidFill>
                  <a:srgbClr val="FFFFFF"/>
                </a:solidFill>
                <a:latin typeface="Courier New"/>
              </a:rPr>
              <a:t>X,E.X,prodPots.X,Pr.en,Pr.pot,Pr.X</a:t>
            </a:r>
            <a:r>
              <a:rPr lang="en-US" sz="1200" spc="-1" dirty="0">
                <a:solidFill>
                  <a:srgbClr val="FFFFFF"/>
                </a:solidFill>
                <a:latin typeface="Courier New"/>
              </a:rPr>
              <a:t>)</a:t>
            </a:r>
          </a:p>
        </p:txBody>
      </p:sp>
      <p:sp>
        <p:nvSpPr>
          <p:cNvPr id="2" name="TextBox 1">
            <a:extLst>
              <a:ext uri="{FF2B5EF4-FFF2-40B4-BE49-F238E27FC236}">
                <a16:creationId xmlns:a16="http://schemas.microsoft.com/office/drawing/2014/main" id="{C559615C-1A15-AC84-4314-6FAA6EC14A52}"/>
              </a:ext>
            </a:extLst>
          </p:cNvPr>
          <p:cNvSpPr txBox="1"/>
          <p:nvPr/>
        </p:nvSpPr>
        <p:spPr>
          <a:xfrm>
            <a:off x="6883347" y="2974243"/>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2"/>
              </a:rPr>
              <a:t>scr10.R</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CustomShape 1"/>
          <p:cNvSpPr/>
          <p:nvPr/>
        </p:nvSpPr>
        <p:spPr>
          <a:xfrm>
            <a:off x="665640" y="134640"/>
            <a:ext cx="779976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Star field, more elaborate example</a:t>
            </a:r>
            <a:r>
              <a:rPr lang="en-US" sz="2200" spc="-1" dirty="0">
                <a:solidFill>
                  <a:srgbClr val="000000"/>
                </a:solidFill>
                <a:latin typeface="Times New Roman"/>
              </a:rPr>
              <a:t>. (</a:t>
            </a:r>
            <a:r>
              <a:rPr lang="en-US" sz="2200" spc="-1" dirty="0" err="1">
                <a:solidFill>
                  <a:srgbClr val="000000"/>
                </a:solidFill>
                <a:latin typeface="Times New Roman"/>
              </a:rPr>
              <a:t>con’t</a:t>
            </a:r>
            <a:r>
              <a:rPr lang="en-US" sz="2200" spc="-1" dirty="0">
                <a:solidFill>
                  <a:srgbClr val="000000"/>
                </a:solidFill>
                <a:latin typeface="Times New Roman"/>
              </a:rPr>
              <a:t>)</a:t>
            </a:r>
            <a:endParaRPr lang="en-US" sz="2200" b="0" strike="noStrike" spc="-1" dirty="0">
              <a:latin typeface="Arial"/>
            </a:endParaRPr>
          </a:p>
        </p:txBody>
      </p:sp>
      <p:pic>
        <p:nvPicPr>
          <p:cNvPr id="2" name="Picture 1">
            <a:extLst>
              <a:ext uri="{FF2B5EF4-FFF2-40B4-BE49-F238E27FC236}">
                <a16:creationId xmlns:a16="http://schemas.microsoft.com/office/drawing/2014/main" id="{CC922F0B-4471-CD29-16E5-1FE16A76B073}"/>
              </a:ext>
            </a:extLst>
          </p:cNvPr>
          <p:cNvPicPr>
            <a:picLocks noChangeAspect="1"/>
          </p:cNvPicPr>
          <p:nvPr/>
        </p:nvPicPr>
        <p:blipFill>
          <a:blip r:embed="rId2"/>
          <a:stretch>
            <a:fillRect/>
          </a:stretch>
        </p:blipFill>
        <p:spPr>
          <a:xfrm>
            <a:off x="1671585" y="582082"/>
            <a:ext cx="5747785" cy="6164428"/>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069885-0C1E-6FDB-3890-D4AF59C7EB36}"/>
              </a:ext>
            </a:extLst>
          </p:cNvPr>
          <p:cNvSpPr txBox="1"/>
          <p:nvPr/>
        </p:nvSpPr>
        <p:spPr>
          <a:xfrm>
            <a:off x="246993" y="585786"/>
            <a:ext cx="8897007"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Math and equations are nice, but you only really understand a theory or a model when you program it and get concrete numbers out.</a:t>
            </a:r>
          </a:p>
        </p:txBody>
      </p:sp>
      <p:sp>
        <p:nvSpPr>
          <p:cNvPr id="5" name="TextBox 4">
            <a:extLst>
              <a:ext uri="{FF2B5EF4-FFF2-40B4-BE49-F238E27FC236}">
                <a16:creationId xmlns:a16="http://schemas.microsoft.com/office/drawing/2014/main" id="{DF24F6C0-3690-383B-5189-07520F2D249C}"/>
              </a:ext>
            </a:extLst>
          </p:cNvPr>
          <p:cNvSpPr txBox="1"/>
          <p:nvPr/>
        </p:nvSpPr>
        <p:spPr>
          <a:xfrm>
            <a:off x="810186" y="1476494"/>
            <a:ext cx="4325006" cy="430887"/>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is the purpose of these Notes</a:t>
            </a:r>
          </a:p>
        </p:txBody>
      </p:sp>
      <p:pic>
        <p:nvPicPr>
          <p:cNvPr id="7" name="Picture 6">
            <a:extLst>
              <a:ext uri="{FF2B5EF4-FFF2-40B4-BE49-F238E27FC236}">
                <a16:creationId xmlns:a16="http://schemas.microsoft.com/office/drawing/2014/main" id="{159E240D-8922-B3EF-0ADD-2DFA99ADDF56}"/>
              </a:ext>
            </a:extLst>
          </p:cNvPr>
          <p:cNvPicPr>
            <a:picLocks noChangeAspect="1"/>
          </p:cNvPicPr>
          <p:nvPr/>
        </p:nvPicPr>
        <p:blipFill>
          <a:blip r:embed="rId2"/>
          <a:stretch>
            <a:fillRect/>
          </a:stretch>
        </p:blipFill>
        <p:spPr>
          <a:xfrm>
            <a:off x="8248655" y="1055159"/>
            <a:ext cx="249054" cy="137160"/>
          </a:xfrm>
          <a:prstGeom prst="rect">
            <a:avLst/>
          </a:prstGeom>
        </p:spPr>
      </p:pic>
      <p:sp>
        <p:nvSpPr>
          <p:cNvPr id="12" name="TextBox 11">
            <a:extLst>
              <a:ext uri="{FF2B5EF4-FFF2-40B4-BE49-F238E27FC236}">
                <a16:creationId xmlns:a16="http://schemas.microsoft.com/office/drawing/2014/main" id="{517765D3-A671-2877-857E-A5A7B1BADBFF}"/>
              </a:ext>
            </a:extLst>
          </p:cNvPr>
          <p:cNvSpPr txBox="1"/>
          <p:nvPr/>
        </p:nvSpPr>
        <p:spPr>
          <a:xfrm>
            <a:off x="246991" y="2373351"/>
            <a:ext cx="8650013"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Pedagogical (and occasionally fast) implementation of Markov random field (MRF) concepts discussed in these Notes are contained in </a:t>
            </a:r>
            <a:r>
              <a:rPr lang="en-US" sz="2400" dirty="0">
                <a:latin typeface="Times New Roman" panose="02020603050405020304" pitchFamily="18" charset="0"/>
                <a:cs typeface="Times New Roman" panose="02020603050405020304" pitchFamily="18" charset="0"/>
                <a:hlinkClick r:id="rId3"/>
              </a:rPr>
              <a:t>CRFutil2</a:t>
            </a:r>
            <a:r>
              <a:rPr lang="en-US" sz="2400" dirty="0">
                <a:latin typeface="Times New Roman" panose="02020603050405020304" pitchFamily="18" charset="0"/>
                <a:cs typeface="Times New Roman" panose="02020603050405020304" pitchFamily="18" charset="0"/>
              </a:rPr>
              <a:t>, which piggybacks off the very nice </a:t>
            </a:r>
            <a:r>
              <a:rPr lang="en-US" sz="2400" dirty="0">
                <a:latin typeface="Times New Roman" panose="02020603050405020304" pitchFamily="18" charset="0"/>
                <a:cs typeface="Times New Roman" panose="02020603050405020304" pitchFamily="18" charset="0"/>
                <a:hlinkClick r:id="rId4"/>
              </a:rPr>
              <a:t>CRF</a:t>
            </a:r>
            <a:r>
              <a:rPr lang="en-US" sz="2400" baseline="30000" dirty="0">
                <a:latin typeface="Times New Roman" panose="02020603050405020304" pitchFamily="18" charset="0"/>
                <a:cs typeface="Times New Roman" panose="02020603050405020304" pitchFamily="18" charset="0"/>
                <a:hlinkClick r:id="rId4"/>
              </a:rPr>
              <a:t>*</a:t>
            </a:r>
            <a:r>
              <a:rPr lang="en-US" sz="2400" dirty="0">
                <a:latin typeface="Times New Roman" panose="02020603050405020304" pitchFamily="18" charset="0"/>
                <a:cs typeface="Times New Roman" panose="02020603050405020304" pitchFamily="18" charset="0"/>
              </a:rPr>
              <a:t> library by </a:t>
            </a:r>
            <a:r>
              <a:rPr lang="en-US" sz="2400" dirty="0">
                <a:latin typeface="Times New Roman" panose="02020603050405020304" pitchFamily="18" charset="0"/>
                <a:cs typeface="Times New Roman" panose="02020603050405020304" pitchFamily="18" charset="0"/>
                <a:hlinkClick r:id="rId5"/>
              </a:rPr>
              <a:t>Wu</a:t>
            </a:r>
            <a:r>
              <a:rPr lang="en-US" sz="2400" dirty="0">
                <a:latin typeface="Times New Roman" panose="02020603050405020304" pitchFamily="18" charset="0"/>
                <a:cs typeface="Times New Roman" panose="02020603050405020304" pitchFamily="18" charset="0"/>
              </a:rPr>
              <a:t>.</a:t>
            </a:r>
          </a:p>
        </p:txBody>
      </p:sp>
      <p:sp>
        <p:nvSpPr>
          <p:cNvPr id="13" name="TextBox 12">
            <a:extLst>
              <a:ext uri="{FF2B5EF4-FFF2-40B4-BE49-F238E27FC236}">
                <a16:creationId xmlns:a16="http://schemas.microsoft.com/office/drawing/2014/main" id="{B51503E7-5A23-FD76-42CE-04C74D4BBA24}"/>
              </a:ext>
            </a:extLst>
          </p:cNvPr>
          <p:cNvSpPr txBox="1"/>
          <p:nvPr/>
        </p:nvSpPr>
        <p:spPr>
          <a:xfrm>
            <a:off x="0" y="6304002"/>
            <a:ext cx="7700963" cy="553998"/>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*CRF is no longer actively maintained on CRAN, but it is archived there. To further preserve it and to maintain CRFutil2 to teach with, I’ve forked Professor Wu’s last update of CRF on GitHub, which was in 2019. This link points to my fork.</a:t>
            </a:r>
            <a:r>
              <a:rPr lang="en-US" dirty="0"/>
              <a:t> </a:t>
            </a:r>
          </a:p>
        </p:txBody>
      </p:sp>
      <p:sp>
        <p:nvSpPr>
          <p:cNvPr id="14" name="TextBox 13">
            <a:extLst>
              <a:ext uri="{FF2B5EF4-FFF2-40B4-BE49-F238E27FC236}">
                <a16:creationId xmlns:a16="http://schemas.microsoft.com/office/drawing/2014/main" id="{9A762B6D-A0FF-8494-6AFA-2275E33701A6}"/>
              </a:ext>
            </a:extLst>
          </p:cNvPr>
          <p:cNvSpPr txBox="1"/>
          <p:nvPr/>
        </p:nvSpPr>
        <p:spPr>
          <a:xfrm>
            <a:off x="810185" y="4168071"/>
            <a:ext cx="6890777" cy="769441"/>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Important or particularly pedagogical implementations in CRFutil2 have a clickable link to the code (cf. e.g. </a:t>
            </a:r>
            <a:r>
              <a:rPr lang="en-US" sz="2200" dirty="0">
                <a:latin typeface="Times New Roman" panose="02020603050405020304" pitchFamily="18" charset="0"/>
                <a:cs typeface="Times New Roman" panose="02020603050405020304" pitchFamily="18" charset="0"/>
                <a:hlinkClick r:id="rId6"/>
              </a:rPr>
              <a:t>this</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21977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5E8ACC10-8BC2-7935-34FE-AB66730866B6}"/>
              </a:ext>
            </a:extLst>
          </p:cNvPr>
          <p:cNvSpPr/>
          <p:nvPr/>
        </p:nvSpPr>
        <p:spPr>
          <a:xfrm>
            <a:off x="378625" y="362534"/>
            <a:ext cx="7799760" cy="783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4: Triangle Potts: a (random potential) Potts-like model in the standard parameterization with three node states per node:</a:t>
            </a:r>
            <a:endParaRPr lang="en-US" sz="2200" b="0" strike="noStrike" spc="-1" dirty="0">
              <a:latin typeface="Arial"/>
            </a:endParaRPr>
          </a:p>
        </p:txBody>
      </p:sp>
      <p:sp>
        <p:nvSpPr>
          <p:cNvPr id="5" name="CustomShape 2">
            <a:extLst>
              <a:ext uri="{FF2B5EF4-FFF2-40B4-BE49-F238E27FC236}">
                <a16:creationId xmlns:a16="http://schemas.microsoft.com/office/drawing/2014/main" id="{FED579F1-3BE9-F7B0-DF32-D79E39D3082A}"/>
              </a:ext>
            </a:extLst>
          </p:cNvPr>
          <p:cNvSpPr/>
          <p:nvPr/>
        </p:nvSpPr>
        <p:spPr>
          <a:xfrm>
            <a:off x="170280" y="1566496"/>
            <a:ext cx="8820000" cy="4615194"/>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050" spc="-1" dirty="0">
                <a:solidFill>
                  <a:srgbClr val="FF6B00"/>
                </a:solidFill>
                <a:latin typeface="Courier New" panose="02070309020205020404" pitchFamily="49" charset="0"/>
                <a:cs typeface="Courier New" panose="02070309020205020404" pitchFamily="49" charset="0"/>
              </a:rPr>
              <a:t>library</a:t>
            </a:r>
            <a:r>
              <a:rPr lang="en-US" sz="1050" spc="-1" dirty="0">
                <a:solidFill>
                  <a:schemeClr val="bg1"/>
                </a:solidFill>
                <a:latin typeface="Courier New" panose="02070309020205020404" pitchFamily="49" charset="0"/>
                <a:cs typeface="Courier New" panose="02070309020205020404" pitchFamily="49" charset="0"/>
              </a:rPr>
              <a:t>(CRFutil2)</a:t>
            </a:r>
          </a:p>
          <a:p>
            <a:pPr>
              <a:lnSpc>
                <a:spcPct val="100000"/>
              </a:lnSpc>
            </a:pPr>
            <a:endParaRPr lang="en-US" sz="10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grphf</a:t>
            </a:r>
            <a:r>
              <a:rPr lang="en-US" sz="1050" spc="-1" dirty="0">
                <a:solidFill>
                  <a:schemeClr val="bg1"/>
                </a:solidFill>
                <a:latin typeface="Courier New" panose="02070309020205020404" pitchFamily="49" charset="0"/>
                <a:cs typeface="Courier New" panose="02070309020205020404" pitchFamily="49" charset="0"/>
              </a:rPr>
              <a:t> &lt;- ~A:B + B:C + C:A</a:t>
            </a:r>
          </a:p>
          <a:p>
            <a:pPr>
              <a:lnSpc>
                <a:spcPct val="100000"/>
              </a:lnSpc>
            </a:pPr>
            <a:r>
              <a:rPr lang="en-US" sz="1050" spc="-1" dirty="0">
                <a:solidFill>
                  <a:schemeClr val="bg1"/>
                </a:solidFill>
                <a:latin typeface="Courier New" panose="02070309020205020404" pitchFamily="49" charset="0"/>
                <a:cs typeface="Courier New" panose="02070309020205020404" pitchFamily="49" charset="0"/>
              </a:rPr>
              <a:t>adj   &lt;- ug(</a:t>
            </a:r>
            <a:r>
              <a:rPr lang="en-US" sz="1050" spc="-1" dirty="0" err="1">
                <a:solidFill>
                  <a:schemeClr val="bg1"/>
                </a:solidFill>
                <a:latin typeface="Courier New" panose="02070309020205020404" pitchFamily="49" charset="0"/>
                <a:cs typeface="Courier New" panose="02070309020205020404" pitchFamily="49" charset="0"/>
              </a:rPr>
              <a:t>grphf</a:t>
            </a:r>
            <a:r>
              <a:rPr lang="en-US" sz="1050" spc="-1" dirty="0">
                <a:solidFill>
                  <a:schemeClr val="bg1"/>
                </a:solidFill>
                <a:latin typeface="Courier New" panose="02070309020205020404" pitchFamily="49" charset="0"/>
                <a:cs typeface="Courier New" panose="02070309020205020404" pitchFamily="49" charset="0"/>
              </a:rPr>
              <a:t>, result = </a:t>
            </a:r>
            <a:r>
              <a:rPr lang="en-US" sz="1050" spc="-1" dirty="0">
                <a:solidFill>
                  <a:srgbClr val="00B050"/>
                </a:solidFill>
                <a:latin typeface="Courier New" panose="02070309020205020404" pitchFamily="49" charset="0"/>
                <a:cs typeface="Courier New" panose="02070309020205020404" pitchFamily="49" charset="0"/>
              </a:rPr>
              <a:t>"matrix"</a:t>
            </a:r>
            <a:r>
              <a:rPr lang="en-US" sz="1050" spc="-1" dirty="0">
                <a:solidFill>
                  <a:schemeClr val="bg1"/>
                </a:solidFill>
                <a:latin typeface="Courier New" panose="02070309020205020404" pitchFamily="49" charset="0"/>
                <a:cs typeface="Courier New" panose="02070309020205020404" pitchFamily="49" charset="0"/>
              </a:rPr>
              <a:t>)</a:t>
            </a:r>
          </a:p>
          <a:p>
            <a:pPr>
              <a:lnSpc>
                <a:spcPct val="100000"/>
              </a:lnSpc>
            </a:pPr>
            <a:r>
              <a:rPr lang="en-US" sz="1050" spc="-1" dirty="0">
                <a:solidFill>
                  <a:schemeClr val="bg1"/>
                </a:solidFill>
                <a:latin typeface="Courier New" panose="02070309020205020404" pitchFamily="49" charset="0"/>
                <a:cs typeface="Courier New" panose="02070309020205020404" pitchFamily="49" charset="0"/>
              </a:rPr>
              <a:t>tri   &lt;- </a:t>
            </a:r>
            <a:r>
              <a:rPr lang="en-US" sz="1050" spc="-1" dirty="0" err="1">
                <a:solidFill>
                  <a:schemeClr val="bg1"/>
                </a:solidFill>
                <a:latin typeface="Courier New" panose="02070309020205020404" pitchFamily="49" charset="0"/>
                <a:cs typeface="Courier New" panose="02070309020205020404" pitchFamily="49" charset="0"/>
              </a:rPr>
              <a:t>make.empty.field</a:t>
            </a:r>
            <a:r>
              <a:rPr lang="en-US" sz="1050" spc="-1" dirty="0">
                <a:solidFill>
                  <a:schemeClr val="bg1"/>
                </a:solidFill>
                <a:latin typeface="Courier New" panose="02070309020205020404" pitchFamily="49" charset="0"/>
                <a:cs typeface="Courier New" panose="02070309020205020404" pitchFamily="49" charset="0"/>
              </a:rPr>
              <a:t>(</a:t>
            </a:r>
            <a:r>
              <a:rPr lang="en-US" sz="1050" spc="-1" dirty="0" err="1">
                <a:solidFill>
                  <a:schemeClr val="bg1"/>
                </a:solidFill>
                <a:latin typeface="Courier New" panose="02070309020205020404" pitchFamily="49" charset="0"/>
                <a:cs typeface="Courier New" panose="02070309020205020404" pitchFamily="49" charset="0"/>
              </a:rPr>
              <a:t>graph.eq</a:t>
            </a:r>
            <a:r>
              <a:rPr lang="en-US" sz="1050" spc="-1" dirty="0">
                <a:solidFill>
                  <a:schemeClr val="bg1"/>
                </a:solidFill>
                <a:latin typeface="Courier New" panose="02070309020205020404" pitchFamily="49" charset="0"/>
                <a:cs typeface="Courier New" panose="02070309020205020404" pitchFamily="49" charset="0"/>
              </a:rPr>
              <a:t> = </a:t>
            </a:r>
            <a:r>
              <a:rPr lang="en-US" sz="1050" spc="-1" dirty="0" err="1">
                <a:solidFill>
                  <a:schemeClr val="bg1"/>
                </a:solidFill>
                <a:latin typeface="Courier New" panose="02070309020205020404" pitchFamily="49" charset="0"/>
                <a:cs typeface="Courier New" panose="02070309020205020404" pitchFamily="49" charset="0"/>
              </a:rPr>
              <a:t>grphf</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err="1">
                <a:solidFill>
                  <a:schemeClr val="bg1"/>
                </a:solidFill>
                <a:latin typeface="Courier New" panose="02070309020205020404" pitchFamily="49" charset="0"/>
                <a:cs typeface="Courier New" panose="02070309020205020404" pitchFamily="49" charset="0"/>
              </a:rPr>
              <a:t>num.states</a:t>
            </a:r>
            <a:r>
              <a:rPr lang="en-US" sz="1050" spc="-1" dirty="0">
                <a:solidFill>
                  <a:schemeClr val="bg1"/>
                </a:solidFill>
                <a:latin typeface="Courier New" panose="02070309020205020404" pitchFamily="49" charset="0"/>
                <a:cs typeface="Courier New" panose="02070309020205020404" pitchFamily="49" charset="0"/>
              </a:rPr>
              <a:t> = </a:t>
            </a:r>
            <a:r>
              <a:rPr lang="en-US" sz="1050" spc="-1" dirty="0">
                <a:solidFill>
                  <a:srgbClr val="FF6B00"/>
                </a:solidFill>
                <a:latin typeface="Courier New" panose="02070309020205020404" pitchFamily="49" charset="0"/>
                <a:cs typeface="Courier New" panose="02070309020205020404" pitchFamily="49" charset="0"/>
              </a:rPr>
              <a:t>3</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err="1">
                <a:solidFill>
                  <a:schemeClr val="bg1"/>
                </a:solidFill>
                <a:latin typeface="Courier New" panose="02070309020205020404" pitchFamily="49" charset="0"/>
                <a:cs typeface="Courier New" panose="02070309020205020404" pitchFamily="49" charset="0"/>
              </a:rPr>
              <a:t>parameterization.typ</a:t>
            </a:r>
            <a:r>
              <a:rPr lang="en-US" sz="1050" spc="-1" dirty="0">
                <a:solidFill>
                  <a:schemeClr val="bg1"/>
                </a:solidFill>
                <a:latin typeface="Courier New" panose="02070309020205020404" pitchFamily="49" charset="0"/>
                <a:cs typeface="Courier New" panose="02070309020205020404" pitchFamily="49" charset="0"/>
              </a:rPr>
              <a:t>=</a:t>
            </a:r>
            <a:r>
              <a:rPr lang="en-US" sz="1050" spc="-1" dirty="0">
                <a:solidFill>
                  <a:srgbClr val="00B050"/>
                </a:solidFill>
                <a:latin typeface="Courier New" panose="02070309020205020404" pitchFamily="49" charset="0"/>
                <a:cs typeface="Courier New" panose="02070309020205020404" pitchFamily="49" charset="0"/>
              </a:rPr>
              <a:t>"standard"</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err="1">
                <a:solidFill>
                  <a:schemeClr val="bg1"/>
                </a:solidFill>
                <a:latin typeface="Courier New" panose="02070309020205020404" pitchFamily="49" charset="0"/>
                <a:cs typeface="Courier New" panose="02070309020205020404" pitchFamily="49" charset="0"/>
              </a:rPr>
              <a:t>plotQ</a:t>
            </a:r>
            <a:r>
              <a:rPr lang="en-US" sz="1050" spc="-1" dirty="0">
                <a:solidFill>
                  <a:schemeClr val="bg1"/>
                </a:solidFill>
                <a:latin typeface="Courier New" panose="02070309020205020404" pitchFamily="49" charset="0"/>
                <a:cs typeface="Courier New" panose="02070309020205020404" pitchFamily="49" charset="0"/>
              </a:rPr>
              <a:t>=T)</a:t>
            </a:r>
          </a:p>
          <a:p>
            <a:pPr>
              <a:lnSpc>
                <a:spcPct val="100000"/>
              </a:lnSpc>
            </a:pPr>
            <a:endParaRPr lang="en-US" sz="10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1050" spc="-1" dirty="0">
                <a:solidFill>
                  <a:srgbClr val="FFFF00"/>
                </a:solidFill>
                <a:latin typeface="Courier New" panose="02070309020205020404" pitchFamily="49" charset="0"/>
                <a:cs typeface="Courier New" panose="02070309020205020404" pitchFamily="49" charset="0"/>
              </a:rPr>
              <a:t># Make up some random parameters and insert them into the model:</a:t>
            </a: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set.seed</a:t>
            </a:r>
            <a:r>
              <a:rPr lang="en-US" sz="1050" spc="-1" dirty="0">
                <a:solidFill>
                  <a:schemeClr val="bg1"/>
                </a:solidFill>
                <a:latin typeface="Courier New" panose="02070309020205020404" pitchFamily="49" charset="0"/>
                <a:cs typeface="Courier New" panose="02070309020205020404" pitchFamily="49" charset="0"/>
              </a:rPr>
              <a:t>(1)</a:t>
            </a: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tri.rthetas</a:t>
            </a:r>
            <a:r>
              <a:rPr lang="en-US" sz="1050" spc="-1" dirty="0">
                <a:solidFill>
                  <a:schemeClr val="bg1"/>
                </a:solidFill>
                <a:latin typeface="Courier New" panose="02070309020205020404" pitchFamily="49" charset="0"/>
                <a:cs typeface="Courier New" panose="02070309020205020404" pitchFamily="49" charset="0"/>
              </a:rPr>
              <a:t> &lt;- </a:t>
            </a:r>
            <a:r>
              <a:rPr lang="en-US" sz="1050" spc="-1" dirty="0" err="1">
                <a:solidFill>
                  <a:schemeClr val="bg1"/>
                </a:solidFill>
                <a:latin typeface="Courier New" panose="02070309020205020404" pitchFamily="49" charset="0"/>
                <a:cs typeface="Courier New" panose="02070309020205020404" pitchFamily="49" charset="0"/>
              </a:rPr>
              <a:t>rnorm</a:t>
            </a:r>
            <a:r>
              <a:rPr lang="en-US" sz="1050" spc="-1" dirty="0">
                <a:solidFill>
                  <a:schemeClr val="bg1"/>
                </a:solidFill>
                <a:latin typeface="Courier New" panose="02070309020205020404" pitchFamily="49" charset="0"/>
                <a:cs typeface="Courier New" panose="02070309020205020404" pitchFamily="49" charset="0"/>
              </a:rPr>
              <a:t>(n = </a:t>
            </a:r>
            <a:r>
              <a:rPr lang="en-US" sz="1050" spc="-1" dirty="0" err="1">
                <a:solidFill>
                  <a:schemeClr val="bg1"/>
                </a:solidFill>
                <a:latin typeface="Courier New" panose="02070309020205020404" pitchFamily="49" charset="0"/>
                <a:cs typeface="Courier New" panose="02070309020205020404" pitchFamily="49" charset="0"/>
              </a:rPr>
              <a:t>tri$num.par</a:t>
            </a:r>
            <a:r>
              <a:rPr lang="en-US" sz="1050" spc="-1" dirty="0">
                <a:solidFill>
                  <a:schemeClr val="bg1"/>
                </a:solidFill>
                <a:latin typeface="Courier New" panose="02070309020205020404" pitchFamily="49" charset="0"/>
                <a:cs typeface="Courier New" panose="02070309020205020404" pitchFamily="49" charset="0"/>
              </a:rPr>
              <a:t>, mean = 0, </a:t>
            </a:r>
            <a:r>
              <a:rPr lang="en-US" sz="1050" spc="-1" dirty="0" err="1">
                <a:solidFill>
                  <a:schemeClr val="bg1"/>
                </a:solidFill>
                <a:latin typeface="Courier New" panose="02070309020205020404" pitchFamily="49" charset="0"/>
                <a:cs typeface="Courier New" panose="02070309020205020404" pitchFamily="49" charset="0"/>
              </a:rPr>
              <a:t>sd</a:t>
            </a:r>
            <a:r>
              <a:rPr lang="en-US" sz="1050" spc="-1" dirty="0">
                <a:solidFill>
                  <a:schemeClr val="bg1"/>
                </a:solidFill>
                <a:latin typeface="Courier New" panose="02070309020205020404" pitchFamily="49" charset="0"/>
                <a:cs typeface="Courier New" panose="02070309020205020404" pitchFamily="49" charset="0"/>
              </a:rPr>
              <a:t> = 1)</a:t>
            </a: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insert.params.and.pots</a:t>
            </a:r>
            <a:r>
              <a:rPr lang="en-US" sz="1050" spc="-1" dirty="0">
                <a:solidFill>
                  <a:schemeClr val="bg1"/>
                </a:solidFill>
                <a:latin typeface="Courier New" panose="02070309020205020404" pitchFamily="49" charset="0"/>
                <a:cs typeface="Courier New" panose="02070309020205020404" pitchFamily="49" charset="0"/>
              </a:rPr>
              <a:t>(tri, </a:t>
            </a:r>
            <a:r>
              <a:rPr lang="en-US" sz="1050" spc="-1" dirty="0" err="1">
                <a:solidFill>
                  <a:schemeClr val="bg1"/>
                </a:solidFill>
                <a:latin typeface="Courier New" panose="02070309020205020404" pitchFamily="49" charset="0"/>
                <a:cs typeface="Courier New" panose="02070309020205020404" pitchFamily="49" charset="0"/>
              </a:rPr>
              <a:t>params.samp</a:t>
            </a:r>
            <a:r>
              <a:rPr lang="en-US" sz="1050" spc="-1" dirty="0">
                <a:solidFill>
                  <a:schemeClr val="bg1"/>
                </a:solidFill>
                <a:latin typeface="Courier New" panose="02070309020205020404" pitchFamily="49" charset="0"/>
                <a:cs typeface="Courier New" panose="02070309020205020404" pitchFamily="49" charset="0"/>
              </a:rPr>
              <a:t> = </a:t>
            </a:r>
            <a:r>
              <a:rPr lang="en-US" sz="1050" spc="-1" dirty="0" err="1">
                <a:solidFill>
                  <a:schemeClr val="bg1"/>
                </a:solidFill>
                <a:latin typeface="Courier New" panose="02070309020205020404" pitchFamily="49" charset="0"/>
                <a:cs typeface="Courier New" panose="02070309020205020404" pitchFamily="49" charset="0"/>
              </a:rPr>
              <a:t>tri.rthetas</a:t>
            </a:r>
            <a:r>
              <a:rPr lang="en-US" sz="1050" spc="-1" dirty="0">
                <a:solidFill>
                  <a:schemeClr val="bg1"/>
                </a:solidFill>
                <a:latin typeface="Courier New" panose="02070309020205020404" pitchFamily="49" charset="0"/>
                <a:cs typeface="Courier New" panose="02070309020205020404" pitchFamily="49" charset="0"/>
              </a:rPr>
              <a:t>)</a:t>
            </a: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dump.crf</a:t>
            </a:r>
            <a:r>
              <a:rPr lang="en-US" sz="1050" spc="-1" dirty="0">
                <a:solidFill>
                  <a:schemeClr val="bg1"/>
                </a:solidFill>
                <a:latin typeface="Courier New" panose="02070309020205020404" pitchFamily="49" charset="0"/>
                <a:cs typeface="Courier New" panose="02070309020205020404" pitchFamily="49" charset="0"/>
              </a:rPr>
              <a:t>(tri)</a:t>
            </a:r>
          </a:p>
          <a:p>
            <a:pPr>
              <a:lnSpc>
                <a:spcPct val="100000"/>
              </a:lnSpc>
            </a:pPr>
            <a:endParaRPr lang="en-US" sz="10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1050" spc="-1" dirty="0">
                <a:solidFill>
                  <a:srgbClr val="FFFF00"/>
                </a:solidFill>
                <a:latin typeface="Courier New" panose="02070309020205020404" pitchFamily="49" charset="0"/>
                <a:cs typeface="Courier New" panose="02070309020205020404" pitchFamily="49" charset="0"/>
              </a:rPr>
              <a:t># Define node state space and configuration space:</a:t>
            </a: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config.mat</a:t>
            </a:r>
            <a:r>
              <a:rPr lang="en-US" sz="1050" spc="-1" dirty="0">
                <a:solidFill>
                  <a:schemeClr val="bg1"/>
                </a:solidFill>
                <a:latin typeface="Courier New" panose="02070309020205020404" pitchFamily="49" charset="0"/>
                <a:cs typeface="Courier New" panose="02070309020205020404" pitchFamily="49" charset="0"/>
              </a:rPr>
              <a:t> &lt;- </a:t>
            </a:r>
            <a:r>
              <a:rPr lang="en-US" sz="1050" spc="-1" dirty="0" err="1">
                <a:solidFill>
                  <a:schemeClr val="bg1"/>
                </a:solidFill>
                <a:latin typeface="Courier New" panose="02070309020205020404" pitchFamily="49" charset="0"/>
                <a:cs typeface="Courier New" panose="02070309020205020404" pitchFamily="49" charset="0"/>
              </a:rPr>
              <a:t>expand.grid</a:t>
            </a:r>
            <a:r>
              <a:rPr lang="en-US" sz="1050" spc="-1" dirty="0">
                <a:solidFill>
                  <a:schemeClr val="bg1"/>
                </a:solidFill>
                <a:latin typeface="Courier New" panose="02070309020205020404" pitchFamily="49" charset="0"/>
                <a:cs typeface="Courier New" panose="02070309020205020404" pitchFamily="49" charset="0"/>
              </a:rPr>
              <a:t>(</a:t>
            </a:r>
            <a:r>
              <a:rPr lang="en-US" sz="1050" spc="-1" dirty="0" err="1">
                <a:solidFill>
                  <a:schemeClr val="bg1"/>
                </a:solidFill>
                <a:latin typeface="Courier New" panose="02070309020205020404" pitchFamily="49" charset="0"/>
                <a:cs typeface="Courier New" panose="02070309020205020404" pitchFamily="49" charset="0"/>
              </a:rPr>
              <a:t>tri$node.state.names</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a:solidFill>
                  <a:srgbClr val="FFFF00"/>
                </a:solidFill>
                <a:latin typeface="Courier New" panose="02070309020205020404" pitchFamily="49" charset="0"/>
                <a:cs typeface="Courier New" panose="02070309020205020404" pitchFamily="49" charset="0"/>
              </a:rPr>
              <a:t># All configurations</a:t>
            </a: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config.mat</a:t>
            </a:r>
            <a:r>
              <a:rPr lang="en-US" sz="1050" spc="-1" dirty="0">
                <a:solidFill>
                  <a:schemeClr val="bg1"/>
                </a:solidFill>
                <a:latin typeface="Courier New" panose="02070309020205020404" pitchFamily="49" charset="0"/>
                <a:cs typeface="Courier New" panose="02070309020205020404" pitchFamily="49" charset="0"/>
              </a:rPr>
              <a:t> &lt;- </a:t>
            </a:r>
            <a:r>
              <a:rPr lang="en-US" sz="1050" spc="-1" dirty="0" err="1">
                <a:solidFill>
                  <a:schemeClr val="bg1"/>
                </a:solidFill>
                <a:latin typeface="Courier New" panose="02070309020205020404" pitchFamily="49" charset="0"/>
                <a:cs typeface="Courier New" panose="02070309020205020404" pitchFamily="49" charset="0"/>
              </a:rPr>
              <a:t>order.configs</a:t>
            </a:r>
            <a:r>
              <a:rPr lang="en-US" sz="1050" spc="-1" dirty="0">
                <a:solidFill>
                  <a:schemeClr val="bg1"/>
                </a:solidFill>
                <a:latin typeface="Courier New" panose="02070309020205020404" pitchFamily="49" charset="0"/>
                <a:cs typeface="Courier New" panose="02070309020205020404" pitchFamily="49" charset="0"/>
              </a:rPr>
              <a:t>(</a:t>
            </a:r>
            <a:r>
              <a:rPr lang="en-US" sz="1050" spc="-1" dirty="0" err="1">
                <a:solidFill>
                  <a:schemeClr val="bg1"/>
                </a:solidFill>
                <a:latin typeface="Courier New" panose="02070309020205020404" pitchFamily="49" charset="0"/>
                <a:cs typeface="Courier New" panose="02070309020205020404" pitchFamily="49" charset="0"/>
              </a:rPr>
              <a:t>config.mat</a:t>
            </a:r>
            <a:r>
              <a:rPr lang="en-US" sz="1050" spc="-1" dirty="0">
                <a:solidFill>
                  <a:schemeClr val="bg1"/>
                </a:solidFill>
                <a:latin typeface="Courier New" panose="02070309020205020404" pitchFamily="49" charset="0"/>
                <a:cs typeface="Courier New" panose="02070309020205020404" pitchFamily="49" charset="0"/>
              </a:rPr>
              <a:t>, tri, </a:t>
            </a:r>
            <a:r>
              <a:rPr lang="en-US" sz="1050" spc="-1" dirty="0" err="1">
                <a:solidFill>
                  <a:schemeClr val="bg1"/>
                </a:solidFill>
                <a:latin typeface="Courier New" panose="02070309020205020404" pitchFamily="49" charset="0"/>
                <a:cs typeface="Courier New" panose="02070309020205020404" pitchFamily="49" charset="0"/>
              </a:rPr>
              <a:t>order.nodesQ</a:t>
            </a:r>
            <a:r>
              <a:rPr lang="en-US" sz="1050" spc="-1" dirty="0">
                <a:solidFill>
                  <a:schemeClr val="bg1"/>
                </a:solidFill>
                <a:latin typeface="Courier New" panose="02070309020205020404" pitchFamily="49" charset="0"/>
                <a:cs typeface="Courier New" panose="02070309020205020404" pitchFamily="49" charset="0"/>
              </a:rPr>
              <a:t> = T)$</a:t>
            </a:r>
            <a:r>
              <a:rPr lang="en-US" sz="1050" spc="-1" dirty="0" err="1">
                <a:solidFill>
                  <a:schemeClr val="bg1"/>
                </a:solidFill>
                <a:latin typeface="Courier New" panose="02070309020205020404" pitchFamily="49" charset="0"/>
                <a:cs typeface="Courier New" panose="02070309020205020404" pitchFamily="49" charset="0"/>
              </a:rPr>
              <a:t>config.mat</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a:solidFill>
                  <a:srgbClr val="FFFF00"/>
                </a:solidFill>
                <a:latin typeface="Courier New" panose="02070309020205020404" pitchFamily="49" charset="0"/>
                <a:cs typeface="Courier New" panose="02070309020205020404" pitchFamily="49" charset="0"/>
              </a:rPr>
              <a:t># Put in canonical order</a:t>
            </a:r>
          </a:p>
          <a:p>
            <a:pPr>
              <a:lnSpc>
                <a:spcPct val="100000"/>
              </a:lnSpc>
            </a:pPr>
            <a:endParaRPr lang="en-US" sz="10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1050" spc="-1" dirty="0">
                <a:solidFill>
                  <a:srgbClr val="FFFF00"/>
                </a:solidFill>
                <a:latin typeface="Courier New" panose="02070309020205020404" pitchFamily="49" charset="0"/>
                <a:cs typeface="Courier New" panose="02070309020205020404" pitchFamily="49" charset="0"/>
              </a:rPr>
              <a:t># Compute energies of all configs:</a:t>
            </a: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config.energies</a:t>
            </a:r>
            <a:r>
              <a:rPr lang="en-US" sz="1050" spc="-1" dirty="0">
                <a:solidFill>
                  <a:schemeClr val="bg1"/>
                </a:solidFill>
                <a:latin typeface="Courier New" panose="02070309020205020404" pitchFamily="49" charset="0"/>
                <a:cs typeface="Courier New" panose="02070309020205020404" pitchFamily="49" charset="0"/>
              </a:rPr>
              <a:t> &lt;- </a:t>
            </a:r>
            <a:r>
              <a:rPr lang="en-US" sz="1050" spc="-1" dirty="0" err="1">
                <a:solidFill>
                  <a:schemeClr val="bg1"/>
                </a:solidFill>
                <a:latin typeface="Courier New" panose="02070309020205020404" pitchFamily="49" charset="0"/>
                <a:cs typeface="Courier New" panose="02070309020205020404" pitchFamily="49" charset="0"/>
              </a:rPr>
              <a:t>sapply</a:t>
            </a:r>
            <a:r>
              <a:rPr lang="en-US" sz="1050" spc="-1" dirty="0">
                <a:solidFill>
                  <a:schemeClr val="bg1"/>
                </a:solidFill>
                <a:latin typeface="Courier New" panose="02070309020205020404" pitchFamily="49" charset="0"/>
                <a:cs typeface="Courier New" panose="02070309020205020404" pitchFamily="49" charset="0"/>
              </a:rPr>
              <a:t>(1:nrow(</a:t>
            </a:r>
            <a:r>
              <a:rPr lang="en-US" sz="1050" spc="-1" dirty="0" err="1">
                <a:solidFill>
                  <a:schemeClr val="bg1"/>
                </a:solidFill>
                <a:latin typeface="Courier New" panose="02070309020205020404" pitchFamily="49" charset="0"/>
                <a:cs typeface="Courier New" panose="02070309020205020404" pitchFamily="49" charset="0"/>
              </a:rPr>
              <a:t>config.mat</a:t>
            </a:r>
            <a:r>
              <a:rPr lang="en-US" sz="1050" spc="-1" dirty="0">
                <a:solidFill>
                  <a:schemeClr val="bg1"/>
                </a:solidFill>
                <a:latin typeface="Courier New" panose="02070309020205020404" pitchFamily="49" charset="0"/>
                <a:cs typeface="Courier New" panose="02070309020205020404" pitchFamily="49" charset="0"/>
              </a:rPr>
              <a:t>), function(xx){</a:t>
            </a:r>
            <a:r>
              <a:rPr lang="en-US" sz="1050" spc="-1" dirty="0" err="1">
                <a:solidFill>
                  <a:schemeClr val="bg1"/>
                </a:solidFill>
                <a:latin typeface="Courier New" panose="02070309020205020404" pitchFamily="49" charset="0"/>
                <a:cs typeface="Courier New" panose="02070309020205020404" pitchFamily="49" charset="0"/>
              </a:rPr>
              <a:t>energye</a:t>
            </a:r>
            <a:r>
              <a:rPr lang="en-US" sz="1050" spc="-1" dirty="0">
                <a:solidFill>
                  <a:schemeClr val="bg1"/>
                </a:solidFill>
                <a:latin typeface="Courier New" panose="02070309020205020404" pitchFamily="49" charset="0"/>
                <a:cs typeface="Courier New" panose="02070309020205020404" pitchFamily="49" charset="0"/>
              </a:rPr>
              <a:t>(</a:t>
            </a:r>
            <a:r>
              <a:rPr lang="en-US" sz="1050" spc="-1" dirty="0" err="1">
                <a:solidFill>
                  <a:schemeClr val="bg1"/>
                </a:solidFill>
                <a:latin typeface="Courier New" panose="02070309020205020404" pitchFamily="49" charset="0"/>
                <a:cs typeface="Courier New" panose="02070309020205020404" pitchFamily="49" charset="0"/>
              </a:rPr>
              <a:t>config.mat</a:t>
            </a:r>
            <a:r>
              <a:rPr lang="en-US" sz="1050" spc="-1" dirty="0">
                <a:solidFill>
                  <a:schemeClr val="bg1"/>
                </a:solidFill>
                <a:latin typeface="Courier New" panose="02070309020205020404" pitchFamily="49" charset="0"/>
                <a:cs typeface="Courier New" panose="02070309020205020404" pitchFamily="49" charset="0"/>
              </a:rPr>
              <a:t>[xx,], tri)})</a:t>
            </a:r>
          </a:p>
          <a:p>
            <a:pPr>
              <a:lnSpc>
                <a:spcPct val="100000"/>
              </a:lnSpc>
            </a:pPr>
            <a:endParaRPr lang="en-US" sz="10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1050" spc="-1" dirty="0">
                <a:solidFill>
                  <a:srgbClr val="FFFF00"/>
                </a:solidFill>
                <a:latin typeface="Courier New" panose="02070309020205020404" pitchFamily="49" charset="0"/>
                <a:cs typeface="Courier New" panose="02070309020205020404" pitchFamily="49" charset="0"/>
              </a:rPr>
              <a:t># Compute configuration probabilities:</a:t>
            </a: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prodPots</a:t>
            </a:r>
            <a:r>
              <a:rPr lang="en-US" sz="1050" spc="-1" dirty="0">
                <a:solidFill>
                  <a:schemeClr val="bg1"/>
                </a:solidFill>
                <a:latin typeface="Courier New" panose="02070309020205020404" pitchFamily="49" charset="0"/>
                <a:cs typeface="Courier New" panose="02070309020205020404" pitchFamily="49" charset="0"/>
              </a:rPr>
              <a:t> &lt;- exp(-</a:t>
            </a:r>
            <a:r>
              <a:rPr lang="en-US" sz="1050" spc="-1" dirty="0" err="1">
                <a:solidFill>
                  <a:schemeClr val="bg1"/>
                </a:solidFill>
                <a:latin typeface="Courier New" panose="02070309020205020404" pitchFamily="49" charset="0"/>
                <a:cs typeface="Courier New" panose="02070309020205020404" pitchFamily="49" charset="0"/>
              </a:rPr>
              <a:t>config.energies</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a:solidFill>
                  <a:srgbClr val="FFFF00"/>
                </a:solidFill>
                <a:latin typeface="Courier New" panose="02070309020205020404" pitchFamily="49" charset="0"/>
                <a:cs typeface="Courier New" panose="02070309020205020404" pitchFamily="49" charset="0"/>
              </a:rPr>
              <a:t># Product Potentials</a:t>
            </a:r>
          </a:p>
          <a:p>
            <a:pPr>
              <a:lnSpc>
                <a:spcPct val="100000"/>
              </a:lnSpc>
            </a:pPr>
            <a:r>
              <a:rPr lang="en-US" sz="1050" spc="-1" dirty="0">
                <a:solidFill>
                  <a:schemeClr val="bg1"/>
                </a:solidFill>
                <a:latin typeface="Courier New" panose="02070309020205020404" pitchFamily="49" charset="0"/>
                <a:cs typeface="Courier New" panose="02070309020205020404" pitchFamily="49" charset="0"/>
              </a:rPr>
              <a:t>Z        &lt;- sum(</a:t>
            </a:r>
            <a:r>
              <a:rPr lang="en-US" sz="1050" spc="-1" dirty="0" err="1">
                <a:solidFill>
                  <a:schemeClr val="bg1"/>
                </a:solidFill>
                <a:latin typeface="Courier New" panose="02070309020205020404" pitchFamily="49" charset="0"/>
                <a:cs typeface="Courier New" panose="02070309020205020404" pitchFamily="49" charset="0"/>
              </a:rPr>
              <a:t>prodPots</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a:solidFill>
                  <a:srgbClr val="FFFF00"/>
                </a:solidFill>
                <a:latin typeface="Courier New" panose="02070309020205020404" pitchFamily="49" charset="0"/>
                <a:cs typeface="Courier New" panose="02070309020205020404" pitchFamily="49" charset="0"/>
              </a:rPr>
              <a:t># The Partition function (by brute force...)</a:t>
            </a:r>
          </a:p>
          <a:p>
            <a:pPr>
              <a:lnSpc>
                <a:spcPct val="100000"/>
              </a:lnSpc>
            </a:pPr>
            <a:r>
              <a:rPr lang="en-US" sz="1050" spc="-1" dirty="0">
                <a:solidFill>
                  <a:schemeClr val="bg1"/>
                </a:solidFill>
                <a:latin typeface="Courier New" panose="02070309020205020404" pitchFamily="49" charset="0"/>
                <a:cs typeface="Courier New" panose="02070309020205020404" pitchFamily="49" charset="0"/>
              </a:rPr>
              <a:t>Prs      &lt;-</a:t>
            </a:r>
            <a:r>
              <a:rPr lang="en-US" sz="1050" spc="-1" dirty="0" err="1">
                <a:solidFill>
                  <a:schemeClr val="bg1"/>
                </a:solidFill>
                <a:latin typeface="Courier New" panose="02070309020205020404" pitchFamily="49" charset="0"/>
                <a:cs typeface="Courier New" panose="02070309020205020404" pitchFamily="49" charset="0"/>
              </a:rPr>
              <a:t>prodPots</a:t>
            </a:r>
            <a:r>
              <a:rPr lang="en-US" sz="1050" spc="-1" dirty="0">
                <a:solidFill>
                  <a:schemeClr val="bg1"/>
                </a:solidFill>
                <a:latin typeface="Courier New" panose="02070309020205020404" pitchFamily="49" charset="0"/>
                <a:cs typeface="Courier New" panose="02070309020205020404" pitchFamily="49" charset="0"/>
              </a:rPr>
              <a:t>/Z             </a:t>
            </a:r>
            <a:r>
              <a:rPr lang="en-US" sz="1050" spc="-1" dirty="0">
                <a:solidFill>
                  <a:srgbClr val="FFFF00"/>
                </a:solidFill>
                <a:latin typeface="Courier New" panose="02070309020205020404" pitchFamily="49" charset="0"/>
                <a:cs typeface="Courier New" panose="02070309020205020404" pitchFamily="49" charset="0"/>
              </a:rPr>
              <a:t># Configuration probabilities</a:t>
            </a:r>
          </a:p>
          <a:p>
            <a:pPr>
              <a:lnSpc>
                <a:spcPct val="100000"/>
              </a:lnSpc>
            </a:pPr>
            <a:endParaRPr lang="en-US" sz="10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1050" spc="-1" dirty="0">
                <a:solidFill>
                  <a:schemeClr val="bg1"/>
                </a:solidFill>
                <a:latin typeface="Courier New" panose="02070309020205020404" pitchFamily="49" charset="0"/>
                <a:cs typeface="Courier New" panose="02070309020205020404" pitchFamily="49" charset="0"/>
              </a:rPr>
              <a:t>Z                                                 </a:t>
            </a:r>
            <a:r>
              <a:rPr lang="en-US" sz="1050" spc="-1" dirty="0">
                <a:solidFill>
                  <a:srgbClr val="FFFF00"/>
                </a:solidFill>
                <a:latin typeface="Courier New" panose="02070309020205020404" pitchFamily="49" charset="0"/>
                <a:cs typeface="Courier New" panose="02070309020205020404" pitchFamily="49" charset="0"/>
              </a:rPr>
              <a:t># Partition function value</a:t>
            </a:r>
          </a:p>
          <a:p>
            <a:pPr>
              <a:lnSpc>
                <a:spcPct val="100000"/>
              </a:lnSpc>
            </a:pPr>
            <a:r>
              <a:rPr lang="en-US" sz="1050" spc="-1" dirty="0">
                <a:solidFill>
                  <a:schemeClr val="bg1"/>
                </a:solidFill>
                <a:latin typeface="Courier New" panose="02070309020205020404" pitchFamily="49" charset="0"/>
                <a:cs typeface="Courier New" panose="02070309020205020404" pitchFamily="49" charset="0"/>
              </a:rPr>
              <a:t>sum(Prs)                                          </a:t>
            </a:r>
            <a:r>
              <a:rPr lang="en-US" sz="1050" spc="-1" dirty="0">
                <a:solidFill>
                  <a:srgbClr val="FFFF00"/>
                </a:solidFill>
                <a:latin typeface="Courier New" panose="02070309020205020404" pitchFamily="49" charset="0"/>
                <a:cs typeface="Courier New" panose="02070309020205020404" pitchFamily="49" charset="0"/>
              </a:rPr>
              <a:t># Are the probabilities normalized?</a:t>
            </a:r>
          </a:p>
          <a:p>
            <a:pPr>
              <a:lnSpc>
                <a:spcPct val="100000"/>
              </a:lnSpc>
            </a:pPr>
            <a:r>
              <a:rPr lang="en-US" sz="1050" spc="-1" dirty="0" err="1">
                <a:solidFill>
                  <a:schemeClr val="bg1"/>
                </a:solidFill>
                <a:latin typeface="Courier New" panose="02070309020205020404" pitchFamily="49" charset="0"/>
                <a:cs typeface="Courier New" panose="02070309020205020404" pitchFamily="49" charset="0"/>
              </a:rPr>
              <a:t>cbind</a:t>
            </a:r>
            <a:r>
              <a:rPr lang="en-US" sz="1050" spc="-1" dirty="0">
                <a:solidFill>
                  <a:schemeClr val="bg1"/>
                </a:solidFill>
                <a:latin typeface="Courier New" panose="02070309020205020404" pitchFamily="49" charset="0"/>
                <a:cs typeface="Courier New" panose="02070309020205020404" pitchFamily="49" charset="0"/>
              </a:rPr>
              <a:t>(</a:t>
            </a:r>
            <a:r>
              <a:rPr lang="en-US" sz="1050" spc="-1" dirty="0" err="1">
                <a:solidFill>
                  <a:schemeClr val="bg1"/>
                </a:solidFill>
                <a:latin typeface="Courier New" panose="02070309020205020404" pitchFamily="49" charset="0"/>
                <a:cs typeface="Courier New" panose="02070309020205020404" pitchFamily="49" charset="0"/>
              </a:rPr>
              <a:t>config.mat</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err="1">
                <a:solidFill>
                  <a:schemeClr val="bg1"/>
                </a:solidFill>
                <a:latin typeface="Courier New" panose="02070309020205020404" pitchFamily="49" charset="0"/>
                <a:cs typeface="Courier New" panose="02070309020205020404" pitchFamily="49" charset="0"/>
              </a:rPr>
              <a:t>config.energies</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err="1">
                <a:solidFill>
                  <a:schemeClr val="bg1"/>
                </a:solidFill>
                <a:latin typeface="Courier New" panose="02070309020205020404" pitchFamily="49" charset="0"/>
                <a:cs typeface="Courier New" panose="02070309020205020404" pitchFamily="49" charset="0"/>
              </a:rPr>
              <a:t>prodPots</a:t>
            </a:r>
            <a:r>
              <a:rPr lang="en-US" sz="1050" spc="-1" dirty="0">
                <a:solidFill>
                  <a:schemeClr val="bg1"/>
                </a:solidFill>
                <a:latin typeface="Courier New" panose="02070309020205020404" pitchFamily="49" charset="0"/>
                <a:cs typeface="Courier New" panose="02070309020205020404" pitchFamily="49" charset="0"/>
              </a:rPr>
              <a:t>, Prs) </a:t>
            </a:r>
            <a:r>
              <a:rPr lang="en-US" sz="1050" spc="-1" dirty="0">
                <a:solidFill>
                  <a:srgbClr val="FFFF00"/>
                </a:solidFill>
                <a:latin typeface="Courier New" panose="02070309020205020404" pitchFamily="49" charset="0"/>
                <a:cs typeface="Courier New" panose="02070309020205020404" pitchFamily="49" charset="0"/>
              </a:rPr>
              <a:t># Put results in a nice table</a:t>
            </a:r>
          </a:p>
          <a:p>
            <a:pPr>
              <a:lnSpc>
                <a:spcPct val="100000"/>
              </a:lnSpc>
            </a:pPr>
            <a:r>
              <a:rPr lang="en-US" sz="1050" spc="-1" dirty="0">
                <a:solidFill>
                  <a:schemeClr val="bg1"/>
                </a:solidFill>
                <a:latin typeface="Courier New" panose="02070309020205020404" pitchFamily="49" charset="0"/>
                <a:cs typeface="Courier New" panose="02070309020205020404" pitchFamily="49" charset="0"/>
              </a:rPr>
              <a:t>plot(1:nrow(</a:t>
            </a:r>
            <a:r>
              <a:rPr lang="en-US" sz="1050" spc="-1" dirty="0" err="1">
                <a:solidFill>
                  <a:schemeClr val="bg1"/>
                </a:solidFill>
                <a:latin typeface="Courier New" panose="02070309020205020404" pitchFamily="49" charset="0"/>
                <a:cs typeface="Courier New" panose="02070309020205020404" pitchFamily="49" charset="0"/>
              </a:rPr>
              <a:t>config.mat</a:t>
            </a:r>
            <a:r>
              <a:rPr lang="en-US" sz="1050" spc="-1" dirty="0">
                <a:solidFill>
                  <a:schemeClr val="bg1"/>
                </a:solidFill>
                <a:latin typeface="Courier New" panose="02070309020205020404" pitchFamily="49" charset="0"/>
                <a:cs typeface="Courier New" panose="02070309020205020404" pitchFamily="49" charset="0"/>
              </a:rPr>
              <a:t>), Prs, </a:t>
            </a:r>
            <a:r>
              <a:rPr lang="en-US" sz="1050" spc="-1" dirty="0" err="1">
                <a:solidFill>
                  <a:schemeClr val="bg1"/>
                </a:solidFill>
                <a:latin typeface="Courier New" panose="02070309020205020404" pitchFamily="49" charset="0"/>
                <a:cs typeface="Courier New" panose="02070309020205020404" pitchFamily="49" charset="0"/>
              </a:rPr>
              <a:t>typ</a:t>
            </a:r>
            <a:r>
              <a:rPr lang="en-US" sz="1050" spc="-1" dirty="0">
                <a:solidFill>
                  <a:schemeClr val="bg1"/>
                </a:solidFill>
                <a:latin typeface="Courier New" panose="02070309020205020404" pitchFamily="49" charset="0"/>
                <a:cs typeface="Courier New" panose="02070309020205020404" pitchFamily="49" charset="0"/>
              </a:rPr>
              <a:t>=</a:t>
            </a:r>
            <a:r>
              <a:rPr lang="en-US" sz="1050" spc="-1" dirty="0">
                <a:solidFill>
                  <a:srgbClr val="00B050"/>
                </a:solidFill>
                <a:latin typeface="Courier New" panose="02070309020205020404" pitchFamily="49" charset="0"/>
                <a:cs typeface="Courier New" panose="02070309020205020404" pitchFamily="49" charset="0"/>
              </a:rPr>
              <a:t>"h"</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err="1">
                <a:solidFill>
                  <a:schemeClr val="bg1"/>
                </a:solidFill>
                <a:latin typeface="Courier New" panose="02070309020205020404" pitchFamily="49" charset="0"/>
                <a:cs typeface="Courier New" panose="02070309020205020404" pitchFamily="49" charset="0"/>
              </a:rPr>
              <a:t>xlab</a:t>
            </a:r>
            <a:r>
              <a:rPr lang="en-US" sz="1050" spc="-1" dirty="0">
                <a:solidFill>
                  <a:schemeClr val="bg1"/>
                </a:solidFill>
                <a:latin typeface="Courier New" panose="02070309020205020404" pitchFamily="49" charset="0"/>
                <a:cs typeface="Courier New" panose="02070309020205020404" pitchFamily="49" charset="0"/>
              </a:rPr>
              <a:t>=</a:t>
            </a:r>
            <a:r>
              <a:rPr lang="en-US" sz="1050" spc="-1" dirty="0">
                <a:solidFill>
                  <a:srgbClr val="00B050"/>
                </a:solidFill>
                <a:latin typeface="Courier New" panose="02070309020205020404" pitchFamily="49" charset="0"/>
                <a:cs typeface="Courier New" panose="02070309020205020404" pitchFamily="49" charset="0"/>
              </a:rPr>
              <a:t>"X config #"</a:t>
            </a:r>
            <a:r>
              <a:rPr lang="en-US" sz="1050" spc="-1" dirty="0">
                <a:solidFill>
                  <a:schemeClr val="bg1"/>
                </a:solidFill>
                <a:latin typeface="Courier New" panose="02070309020205020404" pitchFamily="49" charset="0"/>
                <a:cs typeface="Courier New" panose="02070309020205020404" pitchFamily="49" charset="0"/>
              </a:rPr>
              <a:t>, </a:t>
            </a:r>
            <a:r>
              <a:rPr lang="en-US" sz="1050" spc="-1" dirty="0" err="1">
                <a:solidFill>
                  <a:schemeClr val="bg1"/>
                </a:solidFill>
                <a:latin typeface="Courier New" panose="02070309020205020404" pitchFamily="49" charset="0"/>
                <a:cs typeface="Courier New" panose="02070309020205020404" pitchFamily="49" charset="0"/>
              </a:rPr>
              <a:t>ylab</a:t>
            </a:r>
            <a:r>
              <a:rPr lang="en-US" sz="1050" spc="-1" dirty="0">
                <a:solidFill>
                  <a:schemeClr val="bg1"/>
                </a:solidFill>
                <a:latin typeface="Courier New" panose="02070309020205020404" pitchFamily="49" charset="0"/>
                <a:cs typeface="Courier New" panose="02070309020205020404" pitchFamily="49" charset="0"/>
              </a:rPr>
              <a:t>=</a:t>
            </a:r>
            <a:r>
              <a:rPr lang="en-US" sz="1050" spc="-1" dirty="0">
                <a:solidFill>
                  <a:srgbClr val="00B050"/>
                </a:solidFill>
                <a:latin typeface="Courier New" panose="02070309020205020404" pitchFamily="49" charset="0"/>
                <a:cs typeface="Courier New" panose="02070309020205020404" pitchFamily="49" charset="0"/>
              </a:rPr>
              <a:t>"</a:t>
            </a:r>
            <a:r>
              <a:rPr lang="en-US" sz="1050" spc="-1" dirty="0" err="1">
                <a:solidFill>
                  <a:srgbClr val="00B050"/>
                </a:solidFill>
                <a:latin typeface="Courier New" panose="02070309020205020404" pitchFamily="49" charset="0"/>
                <a:cs typeface="Courier New" panose="02070309020205020404" pitchFamily="49" charset="0"/>
              </a:rPr>
              <a:t>Pr</a:t>
            </a:r>
            <a:r>
              <a:rPr lang="en-US" sz="1050" spc="-1" dirty="0">
                <a:solidFill>
                  <a:srgbClr val="00B050"/>
                </a:solidFill>
                <a:latin typeface="Courier New" panose="02070309020205020404" pitchFamily="49" charset="0"/>
                <a:cs typeface="Courier New" panose="02070309020205020404" pitchFamily="49" charset="0"/>
              </a:rPr>
              <a:t>(X)"</a:t>
            </a:r>
            <a:r>
              <a:rPr lang="en-US" sz="1050" spc="-1" dirty="0">
                <a:solidFill>
                  <a:schemeClr val="bg1"/>
                </a:solidFill>
                <a:latin typeface="Courier New" panose="02070309020205020404" pitchFamily="49" charset="0"/>
                <a:cs typeface="Courier New" panose="02070309020205020404" pitchFamily="49" charset="0"/>
              </a:rPr>
              <a:t>, main=</a:t>
            </a:r>
            <a:r>
              <a:rPr lang="en-US" sz="1050" spc="-1" dirty="0">
                <a:solidFill>
                  <a:srgbClr val="00B050"/>
                </a:solidFill>
                <a:latin typeface="Courier New" panose="02070309020205020404" pitchFamily="49" charset="0"/>
                <a:cs typeface="Courier New" panose="02070309020205020404" pitchFamily="49" charset="0"/>
              </a:rPr>
              <a:t>"Configuration Probabilities"</a:t>
            </a:r>
            <a:r>
              <a:rPr lang="en-US" sz="1050" spc="-1" dirty="0">
                <a:solidFill>
                  <a:schemeClr val="bg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7D998F0B-F289-D855-996E-78574CB8D0C4}"/>
              </a:ext>
            </a:extLst>
          </p:cNvPr>
          <p:cNvSpPr txBox="1"/>
          <p:nvPr/>
        </p:nvSpPr>
        <p:spPr>
          <a:xfrm>
            <a:off x="7995589" y="1629812"/>
            <a:ext cx="922112"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2"/>
              </a:rPr>
              <a:t>scr11.R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349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A2B403-8F80-F823-6F0C-E8B38BB8B609}"/>
              </a:ext>
            </a:extLst>
          </p:cNvPr>
          <p:cNvPicPr>
            <a:picLocks noChangeAspect="1"/>
          </p:cNvPicPr>
          <p:nvPr/>
        </p:nvPicPr>
        <p:blipFill>
          <a:blip r:embed="rId2"/>
          <a:stretch>
            <a:fillRect/>
          </a:stretch>
        </p:blipFill>
        <p:spPr>
          <a:xfrm>
            <a:off x="5521122" y="362534"/>
            <a:ext cx="2379469" cy="2390537"/>
          </a:xfrm>
          <a:prstGeom prst="rect">
            <a:avLst/>
          </a:prstGeom>
        </p:spPr>
      </p:pic>
      <p:sp>
        <p:nvSpPr>
          <p:cNvPr id="5" name="CustomShape 1">
            <a:extLst>
              <a:ext uri="{FF2B5EF4-FFF2-40B4-BE49-F238E27FC236}">
                <a16:creationId xmlns:a16="http://schemas.microsoft.com/office/drawing/2014/main" id="{DA5B6256-FBE6-10F9-F6FB-99FFFD69D2E0}"/>
              </a:ext>
            </a:extLst>
          </p:cNvPr>
          <p:cNvSpPr/>
          <p:nvPr/>
        </p:nvSpPr>
        <p:spPr>
          <a:xfrm>
            <a:off x="378625" y="362534"/>
            <a:ext cx="7799760" cy="783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4: Triangle Potts. (</a:t>
            </a:r>
            <a:r>
              <a:rPr lang="en-US" sz="2200" b="0" strike="noStrike" spc="-1" dirty="0" err="1">
                <a:solidFill>
                  <a:srgbClr val="000000"/>
                </a:solidFill>
                <a:latin typeface="Times New Roman"/>
              </a:rPr>
              <a:t>con’t</a:t>
            </a:r>
            <a:r>
              <a:rPr lang="en-US" sz="2200" b="0" strike="noStrike" spc="-1" dirty="0">
                <a:solidFill>
                  <a:srgbClr val="000000"/>
                </a:solidFill>
                <a:latin typeface="Times New Roman"/>
              </a:rPr>
              <a:t>)</a:t>
            </a:r>
            <a:endParaRPr lang="en-US" sz="2200" b="0" strike="noStrike" spc="-1" dirty="0">
              <a:latin typeface="Arial"/>
            </a:endParaRPr>
          </a:p>
        </p:txBody>
      </p:sp>
      <p:pic>
        <p:nvPicPr>
          <p:cNvPr id="6" name="Picture 5">
            <a:extLst>
              <a:ext uri="{FF2B5EF4-FFF2-40B4-BE49-F238E27FC236}">
                <a16:creationId xmlns:a16="http://schemas.microsoft.com/office/drawing/2014/main" id="{CCDA66BD-BA45-D7D0-027F-D18B561211CF}"/>
              </a:ext>
            </a:extLst>
          </p:cNvPr>
          <p:cNvPicPr>
            <a:picLocks noChangeAspect="1"/>
          </p:cNvPicPr>
          <p:nvPr/>
        </p:nvPicPr>
        <p:blipFill>
          <a:blip r:embed="rId3"/>
          <a:stretch>
            <a:fillRect/>
          </a:stretch>
        </p:blipFill>
        <p:spPr>
          <a:xfrm>
            <a:off x="335731" y="1232802"/>
            <a:ext cx="3532192" cy="4722471"/>
          </a:xfrm>
          <a:prstGeom prst="rect">
            <a:avLst/>
          </a:prstGeom>
        </p:spPr>
      </p:pic>
      <p:pic>
        <p:nvPicPr>
          <p:cNvPr id="7" name="Picture 6">
            <a:extLst>
              <a:ext uri="{FF2B5EF4-FFF2-40B4-BE49-F238E27FC236}">
                <a16:creationId xmlns:a16="http://schemas.microsoft.com/office/drawing/2014/main" id="{0F5988DD-96F1-FEFB-49A7-28D7B45C37D1}"/>
              </a:ext>
            </a:extLst>
          </p:cNvPr>
          <p:cNvPicPr>
            <a:picLocks noChangeAspect="1"/>
          </p:cNvPicPr>
          <p:nvPr/>
        </p:nvPicPr>
        <p:blipFill>
          <a:blip r:embed="rId4"/>
          <a:stretch>
            <a:fillRect/>
          </a:stretch>
        </p:blipFill>
        <p:spPr>
          <a:xfrm>
            <a:off x="4313081" y="3071792"/>
            <a:ext cx="4391221" cy="3786208"/>
          </a:xfrm>
          <a:prstGeom prst="rect">
            <a:avLst/>
          </a:prstGeom>
        </p:spPr>
      </p:pic>
    </p:spTree>
    <p:extLst>
      <p:ext uri="{BB962C8B-B14F-4D97-AF65-F5344CB8AC3E}">
        <p14:creationId xmlns:p14="http://schemas.microsoft.com/office/powerpoint/2010/main" val="3984673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E17221D5-8655-C643-93C1-C9F883C4EB37}"/>
              </a:ext>
            </a:extLst>
          </p:cNvPr>
          <p:cNvSpPr/>
          <p:nvPr/>
        </p:nvSpPr>
        <p:spPr>
          <a:xfrm>
            <a:off x="665640" y="250388"/>
            <a:ext cx="7799760" cy="444094"/>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5: A bigger, variable node state Potts-like model:</a:t>
            </a:r>
            <a:endParaRPr lang="en-US" sz="2200" b="0" strike="noStrike" spc="-1" dirty="0">
              <a:latin typeface="Arial"/>
            </a:endParaRPr>
          </a:p>
        </p:txBody>
      </p:sp>
      <p:sp>
        <p:nvSpPr>
          <p:cNvPr id="3" name="CustomShape 2">
            <a:extLst>
              <a:ext uri="{FF2B5EF4-FFF2-40B4-BE49-F238E27FC236}">
                <a16:creationId xmlns:a16="http://schemas.microsoft.com/office/drawing/2014/main" id="{BEF7F11C-3089-424C-40B0-EAB58FE77DE0}"/>
              </a:ext>
            </a:extLst>
          </p:cNvPr>
          <p:cNvSpPr/>
          <p:nvPr/>
        </p:nvSpPr>
        <p:spPr>
          <a:xfrm>
            <a:off x="170280" y="814146"/>
            <a:ext cx="8820000" cy="5792440"/>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950" spc="-1" dirty="0">
                <a:solidFill>
                  <a:srgbClr val="FF6B00"/>
                </a:solidFill>
                <a:latin typeface="Courier New" panose="02070309020205020404" pitchFamily="49" charset="0"/>
                <a:cs typeface="Courier New" panose="02070309020205020404" pitchFamily="49" charset="0"/>
              </a:rPr>
              <a:t>library</a:t>
            </a:r>
            <a:r>
              <a:rPr lang="en-US" sz="950" spc="-1" dirty="0">
                <a:solidFill>
                  <a:schemeClr val="bg1"/>
                </a:solidFill>
                <a:latin typeface="Courier New" panose="02070309020205020404" pitchFamily="49" charset="0"/>
                <a:cs typeface="Courier New" panose="02070309020205020404" pitchFamily="49" charset="0"/>
              </a:rPr>
              <a:t>(CRFutil2)</a:t>
            </a:r>
          </a:p>
          <a:p>
            <a:pPr>
              <a:lnSpc>
                <a:spcPct val="100000"/>
              </a:lnSpc>
            </a:pPr>
            <a:endParaRPr lang="en-US" sz="9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950" spc="-1" dirty="0">
                <a:solidFill>
                  <a:srgbClr val="FFFF00"/>
                </a:solidFill>
                <a:latin typeface="Courier New" panose="02070309020205020404" pitchFamily="49" charset="0"/>
                <a:cs typeface="Courier New" panose="02070309020205020404" pitchFamily="49" charset="0"/>
              </a:rPr>
              <a:t># Graph formula for Star field:</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grphf</a:t>
            </a:r>
            <a:r>
              <a:rPr lang="en-US" sz="950" spc="-1" dirty="0">
                <a:solidFill>
                  <a:schemeClr val="bg1"/>
                </a:solidFill>
                <a:latin typeface="Courier New" panose="02070309020205020404" pitchFamily="49" charset="0"/>
                <a:cs typeface="Courier New" panose="02070309020205020404" pitchFamily="49" charset="0"/>
              </a:rPr>
              <a:t> &lt;- ~A:B+B:C+C:D+D:A+D:B+C:E</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adj   &lt;- ug(</a:t>
            </a:r>
            <a:r>
              <a:rPr lang="en-US" sz="950" spc="-1" dirty="0" err="1">
                <a:solidFill>
                  <a:schemeClr val="bg1"/>
                </a:solidFill>
                <a:latin typeface="Courier New" panose="02070309020205020404" pitchFamily="49" charset="0"/>
                <a:cs typeface="Courier New" panose="02070309020205020404" pitchFamily="49" charset="0"/>
              </a:rPr>
              <a:t>grphf</a:t>
            </a:r>
            <a:r>
              <a:rPr lang="en-US" sz="950" spc="-1" dirty="0">
                <a:solidFill>
                  <a:schemeClr val="bg1"/>
                </a:solidFill>
                <a:latin typeface="Courier New" panose="02070309020205020404" pitchFamily="49" charset="0"/>
                <a:cs typeface="Courier New" panose="02070309020205020404" pitchFamily="49" charset="0"/>
              </a:rPr>
              <a:t>, result = </a:t>
            </a:r>
            <a:r>
              <a:rPr lang="en-US" sz="950" spc="-1" dirty="0">
                <a:solidFill>
                  <a:srgbClr val="00B050"/>
                </a:solidFill>
                <a:latin typeface="Courier New" panose="02070309020205020404" pitchFamily="49" charset="0"/>
                <a:cs typeface="Courier New" panose="02070309020205020404" pitchFamily="49" charset="0"/>
              </a:rPr>
              <a:t>"matrix"</a:t>
            </a:r>
            <a:r>
              <a:rPr lang="en-US" sz="950" spc="-1" dirty="0">
                <a:solidFill>
                  <a:schemeClr val="bg1"/>
                </a:solidFill>
                <a:latin typeface="Courier New" panose="02070309020205020404" pitchFamily="49" charset="0"/>
                <a:cs typeface="Courier New" panose="02070309020205020404" pitchFamily="49" charset="0"/>
              </a:rPr>
              <a:t>)</a:t>
            </a:r>
          </a:p>
          <a:p>
            <a:pPr>
              <a:lnSpc>
                <a:spcPct val="100000"/>
              </a:lnSpc>
            </a:pPr>
            <a:endParaRPr lang="en-US" sz="9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950" spc="-1" dirty="0">
                <a:solidFill>
                  <a:srgbClr val="FFFF00"/>
                </a:solidFill>
                <a:latin typeface="Courier New" panose="02070309020205020404" pitchFamily="49" charset="0"/>
                <a:cs typeface="Courier New" panose="02070309020205020404" pitchFamily="49" charset="0"/>
              </a:rPr>
              <a:t># Define node state space and configuration space (weird on purpose):</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sA1 &lt;- </a:t>
            </a:r>
            <a:r>
              <a:rPr lang="en-US" sz="950" spc="-1" dirty="0">
                <a:solidFill>
                  <a:srgbClr val="00B050"/>
                </a:solidFill>
                <a:latin typeface="Courier New" panose="02070309020205020404" pitchFamily="49" charset="0"/>
                <a:cs typeface="Courier New" panose="02070309020205020404" pitchFamily="49" charset="0"/>
              </a:rPr>
              <a:t>"A1"</a:t>
            </a:r>
            <a:r>
              <a:rPr lang="en-US" sz="950" spc="-1" dirty="0">
                <a:solidFill>
                  <a:schemeClr val="bg1"/>
                </a:solidFill>
                <a:latin typeface="Courier New" panose="02070309020205020404" pitchFamily="49" charset="0"/>
                <a:cs typeface="Courier New" panose="02070309020205020404" pitchFamily="49" charset="0"/>
              </a:rPr>
              <a:t>; sA2 &lt;- </a:t>
            </a:r>
            <a:r>
              <a:rPr lang="en-US" sz="950" spc="-1" dirty="0">
                <a:solidFill>
                  <a:srgbClr val="00B050"/>
                </a:solidFill>
                <a:latin typeface="Courier New" panose="02070309020205020404" pitchFamily="49" charset="0"/>
                <a:cs typeface="Courier New" panose="02070309020205020404" pitchFamily="49" charset="0"/>
              </a:rPr>
              <a:t>"A2"</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sB1 &lt;- </a:t>
            </a:r>
            <a:r>
              <a:rPr lang="en-US" sz="950" spc="-1" dirty="0">
                <a:solidFill>
                  <a:srgbClr val="00B050"/>
                </a:solidFill>
                <a:latin typeface="Courier New" panose="02070309020205020404" pitchFamily="49" charset="0"/>
                <a:cs typeface="Courier New" panose="02070309020205020404" pitchFamily="49" charset="0"/>
              </a:rPr>
              <a:t>"B1"</a:t>
            </a:r>
            <a:r>
              <a:rPr lang="en-US" sz="950" spc="-1" dirty="0">
                <a:solidFill>
                  <a:schemeClr val="bg1"/>
                </a:solidFill>
                <a:latin typeface="Courier New" panose="02070309020205020404" pitchFamily="49" charset="0"/>
                <a:cs typeface="Courier New" panose="02070309020205020404" pitchFamily="49" charset="0"/>
              </a:rPr>
              <a:t>; sB2 &lt;- </a:t>
            </a:r>
            <a:r>
              <a:rPr lang="en-US" sz="950" spc="-1" dirty="0">
                <a:solidFill>
                  <a:srgbClr val="00B050"/>
                </a:solidFill>
                <a:latin typeface="Courier New" panose="02070309020205020404" pitchFamily="49" charset="0"/>
                <a:cs typeface="Courier New" panose="02070309020205020404" pitchFamily="49" charset="0"/>
              </a:rPr>
              <a:t>"B2"</a:t>
            </a:r>
            <a:r>
              <a:rPr lang="en-US" sz="950" spc="-1" dirty="0">
                <a:solidFill>
                  <a:schemeClr val="bg1"/>
                </a:solidFill>
                <a:latin typeface="Courier New" panose="02070309020205020404" pitchFamily="49" charset="0"/>
                <a:cs typeface="Courier New" panose="02070309020205020404" pitchFamily="49" charset="0"/>
              </a:rPr>
              <a:t>; sB3 &lt;- </a:t>
            </a:r>
            <a:r>
              <a:rPr lang="en-US" sz="950" spc="-1" dirty="0">
                <a:solidFill>
                  <a:srgbClr val="00B050"/>
                </a:solidFill>
                <a:latin typeface="Courier New" panose="02070309020205020404" pitchFamily="49" charset="0"/>
                <a:cs typeface="Courier New" panose="02070309020205020404" pitchFamily="49" charset="0"/>
              </a:rPr>
              <a:t>"B3"</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sC1 &lt;- 1;    sC2 &lt;- 2</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sD1 &lt;- </a:t>
            </a:r>
            <a:r>
              <a:rPr lang="en-US" sz="950" spc="-1" dirty="0">
                <a:solidFill>
                  <a:srgbClr val="00B050"/>
                </a:solidFill>
                <a:latin typeface="Courier New" panose="02070309020205020404" pitchFamily="49" charset="0"/>
                <a:cs typeface="Courier New" panose="02070309020205020404" pitchFamily="49" charset="0"/>
              </a:rPr>
              <a:t>"D1"</a:t>
            </a:r>
            <a:r>
              <a:rPr lang="en-US" sz="950" spc="-1" dirty="0">
                <a:solidFill>
                  <a:schemeClr val="bg1"/>
                </a:solidFill>
                <a:latin typeface="Courier New" panose="02070309020205020404" pitchFamily="49" charset="0"/>
                <a:cs typeface="Courier New" panose="02070309020205020404" pitchFamily="49" charset="0"/>
              </a:rPr>
              <a:t>; sD2 &lt;- </a:t>
            </a:r>
            <a:r>
              <a:rPr lang="en-US" sz="950" spc="-1" dirty="0">
                <a:solidFill>
                  <a:srgbClr val="00B050"/>
                </a:solidFill>
                <a:latin typeface="Courier New" panose="02070309020205020404" pitchFamily="49" charset="0"/>
                <a:cs typeface="Courier New" panose="02070309020205020404" pitchFamily="49" charset="0"/>
              </a:rPr>
              <a:t>"D2"</a:t>
            </a:r>
            <a:r>
              <a:rPr lang="en-US" sz="950" spc="-1" dirty="0">
                <a:solidFill>
                  <a:schemeClr val="bg1"/>
                </a:solidFill>
                <a:latin typeface="Courier New" panose="02070309020205020404" pitchFamily="49" charset="0"/>
                <a:cs typeface="Courier New" panose="02070309020205020404" pitchFamily="49" charset="0"/>
              </a:rPr>
              <a:t>; sD3 &lt;- </a:t>
            </a:r>
            <a:r>
              <a:rPr lang="en-US" sz="950" spc="-1" dirty="0">
                <a:solidFill>
                  <a:srgbClr val="00B050"/>
                </a:solidFill>
                <a:latin typeface="Courier New" panose="02070309020205020404" pitchFamily="49" charset="0"/>
                <a:cs typeface="Courier New" panose="02070309020205020404" pitchFamily="49" charset="0"/>
              </a:rPr>
              <a:t>"D3"</a:t>
            </a:r>
            <a:r>
              <a:rPr lang="en-US" sz="950" spc="-1" dirty="0">
                <a:solidFill>
                  <a:schemeClr val="bg1"/>
                </a:solidFill>
                <a:latin typeface="Courier New" panose="02070309020205020404" pitchFamily="49" charset="0"/>
                <a:cs typeface="Courier New" panose="02070309020205020404" pitchFamily="49" charset="0"/>
              </a:rPr>
              <a:t>; sD4 &lt;- </a:t>
            </a:r>
            <a:r>
              <a:rPr lang="en-US" sz="950" spc="-1" dirty="0">
                <a:solidFill>
                  <a:srgbClr val="00B050"/>
                </a:solidFill>
                <a:latin typeface="Courier New" panose="02070309020205020404" pitchFamily="49" charset="0"/>
                <a:cs typeface="Courier New" panose="02070309020205020404" pitchFamily="49" charset="0"/>
              </a:rPr>
              <a:t>"D4"</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sE1 &lt;- 1;    sE2 &lt;- 3;    sE3 &lt;- 2</a:t>
            </a:r>
          </a:p>
          <a:p>
            <a:pPr>
              <a:lnSpc>
                <a:spcPct val="100000"/>
              </a:lnSpc>
            </a:pPr>
            <a:endParaRPr lang="en-US" sz="9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wp  &lt;- </a:t>
            </a:r>
            <a:r>
              <a:rPr lang="en-US" sz="950" spc="-1" dirty="0" err="1">
                <a:solidFill>
                  <a:schemeClr val="bg1"/>
                </a:solidFill>
                <a:latin typeface="Courier New" panose="02070309020205020404" pitchFamily="49" charset="0"/>
                <a:cs typeface="Courier New" panose="02070309020205020404" pitchFamily="49" charset="0"/>
              </a:rPr>
              <a:t>make.empty.field</a:t>
            </a:r>
            <a:r>
              <a:rPr lang="en-US" sz="950" spc="-1" dirty="0">
                <a:solidFill>
                  <a:schemeClr val="bg1"/>
                </a:solidFill>
                <a:latin typeface="Courier New" panose="02070309020205020404" pitchFamily="49" charset="0"/>
                <a:cs typeface="Courier New" panose="02070309020205020404" pitchFamily="49" charset="0"/>
              </a:rPr>
              <a:t>(</a:t>
            </a:r>
            <a:r>
              <a:rPr lang="en-US" sz="950" spc="-1" dirty="0" err="1">
                <a:solidFill>
                  <a:schemeClr val="bg1"/>
                </a:solidFill>
                <a:latin typeface="Courier New" panose="02070309020205020404" pitchFamily="49" charset="0"/>
                <a:cs typeface="Courier New" panose="02070309020205020404" pitchFamily="49" charset="0"/>
              </a:rPr>
              <a:t>graph.eq</a:t>
            </a:r>
            <a:r>
              <a:rPr lang="en-US" sz="950" spc="-1" dirty="0">
                <a:solidFill>
                  <a:schemeClr val="bg1"/>
                </a:solidFill>
                <a:latin typeface="Courier New" panose="02070309020205020404" pitchFamily="49" charset="0"/>
                <a:cs typeface="Courier New" panose="02070309020205020404" pitchFamily="49" charset="0"/>
              </a:rPr>
              <a:t>    = </a:t>
            </a:r>
            <a:r>
              <a:rPr lang="en-US" sz="950" spc="-1" dirty="0" err="1">
                <a:solidFill>
                  <a:schemeClr val="bg1"/>
                </a:solidFill>
                <a:latin typeface="Courier New" panose="02070309020205020404" pitchFamily="49" charset="0"/>
                <a:cs typeface="Courier New" panose="02070309020205020404" pitchFamily="49" charset="0"/>
              </a:rPr>
              <a:t>grphf</a:t>
            </a:r>
            <a:r>
              <a:rPr lang="en-US" sz="950" spc="-1" dirty="0">
                <a:solidFill>
                  <a:schemeClr val="bg1"/>
                </a:solidFill>
                <a:latin typeface="Courier New" panose="02070309020205020404" pitchFamily="49" charset="0"/>
                <a:cs typeface="Courier New" panose="02070309020205020404" pitchFamily="49" charset="0"/>
              </a:rPr>
              <a:t>,</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                        </a:t>
            </a:r>
            <a:r>
              <a:rPr lang="en-US" sz="950" spc="-1" dirty="0" err="1">
                <a:solidFill>
                  <a:schemeClr val="bg1"/>
                </a:solidFill>
                <a:latin typeface="Courier New" panose="02070309020205020404" pitchFamily="49" charset="0"/>
                <a:cs typeface="Courier New" panose="02070309020205020404" pitchFamily="49" charset="0"/>
              </a:rPr>
              <a:t>num.states</a:t>
            </a:r>
            <a:r>
              <a:rPr lang="en-US" sz="950" spc="-1" dirty="0">
                <a:solidFill>
                  <a:schemeClr val="bg1"/>
                </a:solidFill>
                <a:latin typeface="Courier New" panose="02070309020205020404" pitchFamily="49" charset="0"/>
                <a:cs typeface="Courier New" panose="02070309020205020404" pitchFamily="49" charset="0"/>
              </a:rPr>
              <a:t>  = c(2,3,2,4,3),</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                        </a:t>
            </a:r>
            <a:r>
              <a:rPr lang="en-US" sz="950" spc="-1" dirty="0" err="1">
                <a:solidFill>
                  <a:schemeClr val="bg1"/>
                </a:solidFill>
                <a:latin typeface="Courier New" panose="02070309020205020404" pitchFamily="49" charset="0"/>
                <a:cs typeface="Courier New" panose="02070309020205020404" pitchFamily="49" charset="0"/>
              </a:rPr>
              <a:t>state.names</a:t>
            </a:r>
            <a:r>
              <a:rPr lang="en-US" sz="950" spc="-1" dirty="0">
                <a:solidFill>
                  <a:schemeClr val="bg1"/>
                </a:solidFill>
                <a:latin typeface="Courier New" panose="02070309020205020404" pitchFamily="49" charset="0"/>
                <a:cs typeface="Courier New" panose="02070309020205020404" pitchFamily="49" charset="0"/>
              </a:rPr>
              <a:t> = list(c(sA1,sA2),</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                                           c(sB1,sB2,sB3),</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                                           c(sC1,sC2),</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                                           c(sD1,sD2,sD3,sD4),</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                                           c(sE1,sE2,sE3)),</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                        </a:t>
            </a:r>
            <a:r>
              <a:rPr lang="en-US" sz="950" spc="-1" dirty="0" err="1">
                <a:solidFill>
                  <a:schemeClr val="bg1"/>
                </a:solidFill>
                <a:latin typeface="Courier New" panose="02070309020205020404" pitchFamily="49" charset="0"/>
                <a:cs typeface="Courier New" panose="02070309020205020404" pitchFamily="49" charset="0"/>
              </a:rPr>
              <a:t>parameterization.typ</a:t>
            </a:r>
            <a:r>
              <a:rPr lang="en-US" sz="950" spc="-1" dirty="0">
                <a:solidFill>
                  <a:schemeClr val="bg1"/>
                </a:solidFill>
                <a:latin typeface="Courier New" panose="02070309020205020404" pitchFamily="49" charset="0"/>
                <a:cs typeface="Courier New" panose="02070309020205020404" pitchFamily="49" charset="0"/>
              </a:rPr>
              <a:t> = </a:t>
            </a:r>
            <a:r>
              <a:rPr lang="en-US" sz="950" spc="-1" dirty="0">
                <a:solidFill>
                  <a:srgbClr val="00B050"/>
                </a:solidFill>
                <a:latin typeface="Courier New" panose="02070309020205020404" pitchFamily="49" charset="0"/>
                <a:cs typeface="Courier New" panose="02070309020205020404" pitchFamily="49" charset="0"/>
              </a:rPr>
              <a:t>"standard"</a:t>
            </a:r>
            <a:r>
              <a:rPr lang="en-US" sz="950" spc="-1" dirty="0">
                <a:solidFill>
                  <a:schemeClr val="bg1"/>
                </a:solidFill>
                <a:latin typeface="Courier New" panose="02070309020205020404" pitchFamily="49" charset="0"/>
                <a:cs typeface="Courier New" panose="02070309020205020404" pitchFamily="49" charset="0"/>
              </a:rPr>
              <a:t>,</a:t>
            </a: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                        </a:t>
            </a:r>
            <a:r>
              <a:rPr lang="en-US" sz="950" spc="-1" dirty="0" err="1">
                <a:solidFill>
                  <a:schemeClr val="bg1"/>
                </a:solidFill>
                <a:latin typeface="Courier New" panose="02070309020205020404" pitchFamily="49" charset="0"/>
                <a:cs typeface="Courier New" panose="02070309020205020404" pitchFamily="49" charset="0"/>
              </a:rPr>
              <a:t>plotQ</a:t>
            </a:r>
            <a:r>
              <a:rPr lang="en-US" sz="950" spc="-1" dirty="0">
                <a:solidFill>
                  <a:schemeClr val="bg1"/>
                </a:solidFill>
                <a:latin typeface="Courier New" panose="02070309020205020404" pitchFamily="49" charset="0"/>
                <a:cs typeface="Courier New" panose="02070309020205020404" pitchFamily="49" charset="0"/>
              </a:rPr>
              <a:t>                = T)</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dump.crf</a:t>
            </a:r>
            <a:r>
              <a:rPr lang="en-US" sz="950" spc="-1" dirty="0">
                <a:solidFill>
                  <a:schemeClr val="bg1"/>
                </a:solidFill>
                <a:latin typeface="Courier New" panose="02070309020205020404" pitchFamily="49" charset="0"/>
                <a:cs typeface="Courier New" panose="02070309020205020404" pitchFamily="49" charset="0"/>
              </a:rPr>
              <a:t>(wp)</a:t>
            </a:r>
          </a:p>
          <a:p>
            <a:pPr>
              <a:lnSpc>
                <a:spcPct val="100000"/>
              </a:lnSpc>
            </a:pPr>
            <a:endParaRPr lang="en-US" sz="9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950" spc="-1" dirty="0">
                <a:solidFill>
                  <a:srgbClr val="FFFF00"/>
                </a:solidFill>
                <a:latin typeface="Courier New" panose="02070309020205020404" pitchFamily="49" charset="0"/>
                <a:cs typeface="Courier New" panose="02070309020205020404" pitchFamily="49" charset="0"/>
              </a:rPr>
              <a:t># Make up some random parameters and insert them into the model:</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set.seed</a:t>
            </a:r>
            <a:r>
              <a:rPr lang="en-US" sz="950" spc="-1" dirty="0">
                <a:solidFill>
                  <a:schemeClr val="bg1"/>
                </a:solidFill>
                <a:latin typeface="Courier New" panose="02070309020205020404" pitchFamily="49" charset="0"/>
                <a:cs typeface="Courier New" panose="02070309020205020404" pitchFamily="49" charset="0"/>
              </a:rPr>
              <a:t>(1)</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wp.rthetas</a:t>
            </a:r>
            <a:r>
              <a:rPr lang="en-US" sz="950" spc="-1" dirty="0">
                <a:solidFill>
                  <a:schemeClr val="bg1"/>
                </a:solidFill>
                <a:latin typeface="Courier New" panose="02070309020205020404" pitchFamily="49" charset="0"/>
                <a:cs typeface="Courier New" panose="02070309020205020404" pitchFamily="49" charset="0"/>
              </a:rPr>
              <a:t> &lt;- </a:t>
            </a:r>
            <a:r>
              <a:rPr lang="en-US" sz="950" spc="-1" dirty="0" err="1">
                <a:solidFill>
                  <a:schemeClr val="bg1"/>
                </a:solidFill>
                <a:latin typeface="Courier New" panose="02070309020205020404" pitchFamily="49" charset="0"/>
                <a:cs typeface="Courier New" panose="02070309020205020404" pitchFamily="49" charset="0"/>
              </a:rPr>
              <a:t>rnorm</a:t>
            </a:r>
            <a:r>
              <a:rPr lang="en-US" sz="950" spc="-1" dirty="0">
                <a:solidFill>
                  <a:schemeClr val="bg1"/>
                </a:solidFill>
                <a:latin typeface="Courier New" panose="02070309020205020404" pitchFamily="49" charset="0"/>
                <a:cs typeface="Courier New" panose="02070309020205020404" pitchFamily="49" charset="0"/>
              </a:rPr>
              <a:t>(n = </a:t>
            </a:r>
            <a:r>
              <a:rPr lang="en-US" sz="950" spc="-1" dirty="0" err="1">
                <a:solidFill>
                  <a:schemeClr val="bg1"/>
                </a:solidFill>
                <a:latin typeface="Courier New" panose="02070309020205020404" pitchFamily="49" charset="0"/>
                <a:cs typeface="Courier New" panose="02070309020205020404" pitchFamily="49" charset="0"/>
              </a:rPr>
              <a:t>wp$num.par</a:t>
            </a:r>
            <a:r>
              <a:rPr lang="en-US" sz="950" spc="-1" dirty="0">
                <a:solidFill>
                  <a:schemeClr val="bg1"/>
                </a:solidFill>
                <a:latin typeface="Courier New" panose="02070309020205020404" pitchFamily="49" charset="0"/>
                <a:cs typeface="Courier New" panose="02070309020205020404" pitchFamily="49" charset="0"/>
              </a:rPr>
              <a:t>, mean = 0, </a:t>
            </a:r>
            <a:r>
              <a:rPr lang="en-US" sz="950" spc="-1" dirty="0" err="1">
                <a:solidFill>
                  <a:schemeClr val="bg1"/>
                </a:solidFill>
                <a:latin typeface="Courier New" panose="02070309020205020404" pitchFamily="49" charset="0"/>
                <a:cs typeface="Courier New" panose="02070309020205020404" pitchFamily="49" charset="0"/>
              </a:rPr>
              <a:t>sd</a:t>
            </a:r>
            <a:r>
              <a:rPr lang="en-US" sz="950" spc="-1" dirty="0">
                <a:solidFill>
                  <a:schemeClr val="bg1"/>
                </a:solidFill>
                <a:latin typeface="Courier New" panose="02070309020205020404" pitchFamily="49" charset="0"/>
                <a:cs typeface="Courier New" panose="02070309020205020404" pitchFamily="49" charset="0"/>
              </a:rPr>
              <a:t> = 1)</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wp.rthetas</a:t>
            </a:r>
            <a:endParaRPr lang="en-US" sz="9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950" spc="-1" dirty="0">
                <a:solidFill>
                  <a:schemeClr val="bg1"/>
                </a:solidFill>
                <a:latin typeface="Courier New" panose="02070309020205020404" pitchFamily="49" charset="0"/>
                <a:cs typeface="Courier New" panose="02070309020205020404" pitchFamily="49" charset="0"/>
              </a:rPr>
              <a:t>length(</a:t>
            </a:r>
            <a:r>
              <a:rPr lang="en-US" sz="950" spc="-1" dirty="0" err="1">
                <a:solidFill>
                  <a:schemeClr val="bg1"/>
                </a:solidFill>
                <a:latin typeface="Courier New" panose="02070309020205020404" pitchFamily="49" charset="0"/>
                <a:cs typeface="Courier New" panose="02070309020205020404" pitchFamily="49" charset="0"/>
              </a:rPr>
              <a:t>wp.rthetas</a:t>
            </a:r>
            <a:r>
              <a:rPr lang="en-US" sz="950" spc="-1" dirty="0">
                <a:solidFill>
                  <a:schemeClr val="bg1"/>
                </a:solidFill>
                <a:latin typeface="Courier New" panose="02070309020205020404" pitchFamily="49" charset="0"/>
                <a:cs typeface="Courier New" panose="02070309020205020404" pitchFamily="49" charset="0"/>
              </a:rPr>
              <a:t>)</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insert.params.and.pots</a:t>
            </a:r>
            <a:r>
              <a:rPr lang="en-US" sz="950" spc="-1" dirty="0">
                <a:solidFill>
                  <a:schemeClr val="bg1"/>
                </a:solidFill>
                <a:latin typeface="Courier New" panose="02070309020205020404" pitchFamily="49" charset="0"/>
                <a:cs typeface="Courier New" panose="02070309020205020404" pitchFamily="49" charset="0"/>
              </a:rPr>
              <a:t>(wp, </a:t>
            </a:r>
            <a:r>
              <a:rPr lang="en-US" sz="950" spc="-1" dirty="0" err="1">
                <a:solidFill>
                  <a:schemeClr val="bg1"/>
                </a:solidFill>
                <a:latin typeface="Courier New" panose="02070309020205020404" pitchFamily="49" charset="0"/>
                <a:cs typeface="Courier New" panose="02070309020205020404" pitchFamily="49" charset="0"/>
              </a:rPr>
              <a:t>params.samp</a:t>
            </a:r>
            <a:r>
              <a:rPr lang="en-US" sz="950" spc="-1" dirty="0">
                <a:solidFill>
                  <a:schemeClr val="bg1"/>
                </a:solidFill>
                <a:latin typeface="Courier New" panose="02070309020205020404" pitchFamily="49" charset="0"/>
                <a:cs typeface="Courier New" panose="02070309020205020404" pitchFamily="49" charset="0"/>
              </a:rPr>
              <a:t> = </a:t>
            </a:r>
            <a:r>
              <a:rPr lang="en-US" sz="950" spc="-1" dirty="0" err="1">
                <a:solidFill>
                  <a:schemeClr val="bg1"/>
                </a:solidFill>
                <a:latin typeface="Courier New" panose="02070309020205020404" pitchFamily="49" charset="0"/>
                <a:cs typeface="Courier New" panose="02070309020205020404" pitchFamily="49" charset="0"/>
              </a:rPr>
              <a:t>wp.rthetas</a:t>
            </a:r>
            <a:r>
              <a:rPr lang="en-US" sz="950" spc="-1" dirty="0">
                <a:solidFill>
                  <a:schemeClr val="bg1"/>
                </a:solidFill>
                <a:latin typeface="Courier New" panose="02070309020205020404" pitchFamily="49" charset="0"/>
                <a:cs typeface="Courier New" panose="02070309020205020404" pitchFamily="49" charset="0"/>
              </a:rPr>
              <a:t>)</a:t>
            </a:r>
          </a:p>
          <a:p>
            <a:pPr>
              <a:lnSpc>
                <a:spcPct val="100000"/>
              </a:lnSpc>
            </a:pPr>
            <a:endParaRPr lang="en-US" sz="9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950" spc="-1" dirty="0">
                <a:solidFill>
                  <a:srgbClr val="FFFF00"/>
                </a:solidFill>
                <a:latin typeface="Courier New" panose="02070309020205020404" pitchFamily="49" charset="0"/>
                <a:cs typeface="Courier New" panose="02070309020205020404" pitchFamily="49" charset="0"/>
              </a:rPr>
              <a:t># Decorate  potentials and energies with </a:t>
            </a:r>
            <a:r>
              <a:rPr lang="en-US" sz="950" spc="-1" dirty="0" err="1">
                <a:solidFill>
                  <a:srgbClr val="FFFF00"/>
                </a:solidFill>
                <a:latin typeface="Courier New" panose="02070309020205020404" pitchFamily="49" charset="0"/>
                <a:cs typeface="Courier New" panose="02070309020205020404" pitchFamily="49" charset="0"/>
              </a:rPr>
              <a:t>gRbase</a:t>
            </a:r>
            <a:r>
              <a:rPr lang="en-US" sz="950" spc="-1" dirty="0">
                <a:solidFill>
                  <a:srgbClr val="FFFF00"/>
                </a:solidFill>
                <a:latin typeface="Courier New" panose="02070309020205020404" pitchFamily="49" charset="0"/>
                <a:cs typeface="Courier New" panose="02070309020205020404" pitchFamily="49" charset="0"/>
              </a:rPr>
              <a:t> annotations to use later:</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make.gRbase.potentials</a:t>
            </a:r>
            <a:r>
              <a:rPr lang="en-US" sz="950" spc="-1" dirty="0">
                <a:solidFill>
                  <a:schemeClr val="bg1"/>
                </a:solidFill>
                <a:latin typeface="Courier New" panose="02070309020205020404" pitchFamily="49" charset="0"/>
                <a:cs typeface="Courier New" panose="02070309020205020404" pitchFamily="49" charset="0"/>
              </a:rPr>
              <a:t>(</a:t>
            </a:r>
            <a:r>
              <a:rPr lang="en-US" sz="950" spc="-1" dirty="0" err="1">
                <a:solidFill>
                  <a:schemeClr val="bg1"/>
                </a:solidFill>
                <a:latin typeface="Courier New" panose="02070309020205020404" pitchFamily="49" charset="0"/>
                <a:cs typeface="Courier New" panose="02070309020205020404" pitchFamily="49" charset="0"/>
              </a:rPr>
              <a:t>crf</a:t>
            </a:r>
            <a:r>
              <a:rPr lang="en-US" sz="950" spc="-1" dirty="0">
                <a:solidFill>
                  <a:schemeClr val="bg1"/>
                </a:solidFill>
                <a:latin typeface="Courier New" panose="02070309020205020404" pitchFamily="49" charset="0"/>
                <a:cs typeface="Courier New" panose="02070309020205020404" pitchFamily="49" charset="0"/>
              </a:rPr>
              <a:t>=wp, </a:t>
            </a:r>
            <a:r>
              <a:rPr lang="en-US" sz="950" spc="-1" dirty="0" err="1">
                <a:solidFill>
                  <a:schemeClr val="bg1"/>
                </a:solidFill>
                <a:latin typeface="Courier New" panose="02070309020205020404" pitchFamily="49" charset="0"/>
                <a:cs typeface="Courier New" panose="02070309020205020404" pitchFamily="49" charset="0"/>
              </a:rPr>
              <a:t>includeQ</a:t>
            </a:r>
            <a:r>
              <a:rPr lang="en-US" sz="950" spc="-1" dirty="0">
                <a:solidFill>
                  <a:schemeClr val="bg1"/>
                </a:solidFill>
                <a:latin typeface="Courier New" panose="02070309020205020404" pitchFamily="49" charset="0"/>
                <a:cs typeface="Courier New" panose="02070309020205020404" pitchFamily="49" charset="0"/>
              </a:rPr>
              <a:t> = T)</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dump.crf</a:t>
            </a:r>
            <a:r>
              <a:rPr lang="en-US" sz="950" spc="-1" dirty="0">
                <a:solidFill>
                  <a:schemeClr val="bg1"/>
                </a:solidFill>
                <a:latin typeface="Courier New" panose="02070309020205020404" pitchFamily="49" charset="0"/>
                <a:cs typeface="Courier New" panose="02070309020205020404" pitchFamily="49" charset="0"/>
              </a:rPr>
              <a:t>(wp)</a:t>
            </a:r>
          </a:p>
          <a:p>
            <a:pPr>
              <a:lnSpc>
                <a:spcPct val="100000"/>
              </a:lnSpc>
            </a:pPr>
            <a:endParaRPr lang="en-US" sz="950" spc="-1" dirty="0">
              <a:solidFill>
                <a:schemeClr val="bg1"/>
              </a:solidFill>
              <a:latin typeface="Courier New" panose="02070309020205020404" pitchFamily="49" charset="0"/>
              <a:cs typeface="Courier New" panose="02070309020205020404" pitchFamily="49" charset="0"/>
            </a:endParaRPr>
          </a:p>
          <a:p>
            <a:pPr>
              <a:lnSpc>
                <a:spcPct val="100000"/>
              </a:lnSpc>
            </a:pPr>
            <a:r>
              <a:rPr lang="en-US" sz="950" spc="-1" dirty="0">
                <a:solidFill>
                  <a:srgbClr val="FFFF00"/>
                </a:solidFill>
                <a:latin typeface="Courier New" panose="02070309020205020404" pitchFamily="49" charset="0"/>
                <a:cs typeface="Courier New" panose="02070309020205020404" pitchFamily="49" charset="0"/>
              </a:rPr>
              <a:t># Get a sample of configs:</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wp.samp</a:t>
            </a:r>
            <a:r>
              <a:rPr lang="en-US" sz="950" spc="-1" dirty="0">
                <a:solidFill>
                  <a:schemeClr val="bg1"/>
                </a:solidFill>
                <a:latin typeface="Courier New" panose="02070309020205020404" pitchFamily="49" charset="0"/>
                <a:cs typeface="Courier New" panose="02070309020205020404" pitchFamily="49" charset="0"/>
              </a:rPr>
              <a:t> &lt;- </a:t>
            </a:r>
            <a:r>
              <a:rPr lang="en-US" sz="950" spc="-1" dirty="0" err="1">
                <a:solidFill>
                  <a:schemeClr val="bg1"/>
                </a:solidFill>
                <a:latin typeface="Courier New" panose="02070309020205020404" pitchFamily="49" charset="0"/>
                <a:cs typeface="Courier New" panose="02070309020205020404" pitchFamily="49" charset="0"/>
              </a:rPr>
              <a:t>sample.crf</a:t>
            </a:r>
            <a:r>
              <a:rPr lang="en-US" sz="950" spc="-1" dirty="0">
                <a:solidFill>
                  <a:schemeClr val="bg1"/>
                </a:solidFill>
                <a:latin typeface="Courier New" panose="02070309020205020404" pitchFamily="49" charset="0"/>
                <a:cs typeface="Courier New" panose="02070309020205020404" pitchFamily="49" charset="0"/>
              </a:rPr>
              <a:t>(</a:t>
            </a:r>
            <a:r>
              <a:rPr lang="en-US" sz="950" spc="-1" dirty="0" err="1">
                <a:solidFill>
                  <a:schemeClr val="bg1"/>
                </a:solidFill>
                <a:latin typeface="Courier New" panose="02070309020205020404" pitchFamily="49" charset="0"/>
                <a:cs typeface="Courier New" panose="02070309020205020404" pitchFamily="49" charset="0"/>
              </a:rPr>
              <a:t>crf</a:t>
            </a:r>
            <a:r>
              <a:rPr lang="en-US" sz="950" spc="-1" dirty="0">
                <a:solidFill>
                  <a:schemeClr val="bg1"/>
                </a:solidFill>
                <a:latin typeface="Courier New" panose="02070309020205020404" pitchFamily="49" charset="0"/>
                <a:cs typeface="Courier New" panose="02070309020205020404" pitchFamily="49" charset="0"/>
              </a:rPr>
              <a:t> = wp, size = 1000, </a:t>
            </a:r>
            <a:r>
              <a:rPr lang="en-US" sz="950" spc="-1" dirty="0" err="1">
                <a:solidFill>
                  <a:schemeClr val="bg1"/>
                </a:solidFill>
                <a:latin typeface="Courier New" panose="02070309020205020404" pitchFamily="49" charset="0"/>
                <a:cs typeface="Courier New" panose="02070309020205020404" pitchFamily="49" charset="0"/>
              </a:rPr>
              <a:t>crf.sample.method</a:t>
            </a:r>
            <a:r>
              <a:rPr lang="en-US" sz="950" spc="-1" dirty="0">
                <a:solidFill>
                  <a:schemeClr val="bg1"/>
                </a:solidFill>
                <a:latin typeface="Courier New" panose="02070309020205020404" pitchFamily="49" charset="0"/>
                <a:cs typeface="Courier New" panose="02070309020205020404" pitchFamily="49" charset="0"/>
              </a:rPr>
              <a:t> = </a:t>
            </a:r>
            <a:r>
              <a:rPr lang="en-US" sz="950" spc="-1" dirty="0" err="1">
                <a:solidFill>
                  <a:schemeClr val="bg1"/>
                </a:solidFill>
                <a:latin typeface="Courier New" panose="02070309020205020404" pitchFamily="49" charset="0"/>
                <a:cs typeface="Courier New" panose="02070309020205020404" pitchFamily="49" charset="0"/>
              </a:rPr>
              <a:t>sample.junction</a:t>
            </a:r>
            <a:r>
              <a:rPr lang="en-US" sz="950" spc="-1" dirty="0">
                <a:solidFill>
                  <a:schemeClr val="bg1"/>
                </a:solidFill>
                <a:latin typeface="Courier New" panose="02070309020205020404" pitchFamily="49" charset="0"/>
                <a:cs typeface="Courier New" panose="02070309020205020404" pitchFamily="49" charset="0"/>
              </a:rPr>
              <a:t>, </a:t>
            </a:r>
            <a:r>
              <a:rPr lang="en-US" sz="950" spc="-1" dirty="0" err="1">
                <a:solidFill>
                  <a:schemeClr val="bg1"/>
                </a:solidFill>
                <a:latin typeface="Courier New" panose="02070309020205020404" pitchFamily="49" charset="0"/>
                <a:cs typeface="Courier New" panose="02070309020205020404" pitchFamily="49" charset="0"/>
              </a:rPr>
              <a:t>dress.sampleQ</a:t>
            </a:r>
            <a:r>
              <a:rPr lang="en-US" sz="950" spc="-1" dirty="0">
                <a:solidFill>
                  <a:schemeClr val="bg1"/>
                </a:solidFill>
                <a:latin typeface="Courier New" panose="02070309020205020404" pitchFamily="49" charset="0"/>
                <a:cs typeface="Courier New" panose="02070309020205020404" pitchFamily="49" charset="0"/>
              </a:rPr>
              <a:t> = T, </a:t>
            </a:r>
            <a:r>
              <a:rPr lang="en-US" sz="950" spc="-1" dirty="0" err="1">
                <a:solidFill>
                  <a:schemeClr val="bg1"/>
                </a:solidFill>
                <a:latin typeface="Courier New" panose="02070309020205020404" pitchFamily="49" charset="0"/>
                <a:cs typeface="Courier New" panose="02070309020205020404" pitchFamily="49" charset="0"/>
              </a:rPr>
              <a:t>data.frameQ</a:t>
            </a:r>
            <a:r>
              <a:rPr lang="en-US" sz="950" spc="-1" dirty="0">
                <a:solidFill>
                  <a:schemeClr val="bg1"/>
                </a:solidFill>
                <a:latin typeface="Courier New" panose="02070309020205020404" pitchFamily="49" charset="0"/>
                <a:cs typeface="Courier New" panose="02070309020205020404" pitchFamily="49" charset="0"/>
              </a:rPr>
              <a:t>=T)</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plot.marginal.sample</a:t>
            </a:r>
            <a:r>
              <a:rPr lang="en-US" sz="950" spc="-1" dirty="0">
                <a:solidFill>
                  <a:schemeClr val="bg1"/>
                </a:solidFill>
                <a:latin typeface="Courier New" panose="02070309020205020404" pitchFamily="49" charset="0"/>
                <a:cs typeface="Courier New" panose="02070309020205020404" pitchFamily="49" charset="0"/>
              </a:rPr>
              <a:t>(</a:t>
            </a:r>
            <a:r>
              <a:rPr lang="en-US" sz="950" spc="-1" dirty="0" err="1">
                <a:solidFill>
                  <a:schemeClr val="bg1"/>
                </a:solidFill>
                <a:latin typeface="Courier New" panose="02070309020205020404" pitchFamily="49" charset="0"/>
                <a:cs typeface="Courier New" panose="02070309020205020404" pitchFamily="49" charset="0"/>
              </a:rPr>
              <a:t>wp.samp</a:t>
            </a:r>
            <a:r>
              <a:rPr lang="en-US" sz="950" spc="-1" dirty="0">
                <a:solidFill>
                  <a:schemeClr val="bg1"/>
                </a:solidFill>
                <a:latin typeface="Courier New" panose="02070309020205020404" pitchFamily="49" charset="0"/>
                <a:cs typeface="Courier New" panose="02070309020205020404" pitchFamily="49" charset="0"/>
              </a:rPr>
              <a:t>, wp)</a:t>
            </a:r>
          </a:p>
          <a:p>
            <a:pPr>
              <a:lnSpc>
                <a:spcPct val="100000"/>
              </a:lnSpc>
            </a:pPr>
            <a:r>
              <a:rPr lang="en-US" sz="950" spc="-1" dirty="0" err="1">
                <a:solidFill>
                  <a:schemeClr val="bg1"/>
                </a:solidFill>
                <a:latin typeface="Courier New" panose="02070309020205020404" pitchFamily="49" charset="0"/>
                <a:cs typeface="Courier New" panose="02070309020205020404" pitchFamily="49" charset="0"/>
              </a:rPr>
              <a:t>plot.configuration.sample</a:t>
            </a:r>
            <a:r>
              <a:rPr lang="en-US" sz="950" spc="-1" dirty="0">
                <a:solidFill>
                  <a:schemeClr val="bg1"/>
                </a:solidFill>
                <a:latin typeface="Courier New" panose="02070309020205020404" pitchFamily="49" charset="0"/>
                <a:cs typeface="Courier New" panose="02070309020205020404" pitchFamily="49" charset="0"/>
              </a:rPr>
              <a:t>(</a:t>
            </a:r>
            <a:r>
              <a:rPr lang="en-US" sz="950" spc="-1" dirty="0" err="1">
                <a:solidFill>
                  <a:schemeClr val="bg1"/>
                </a:solidFill>
                <a:latin typeface="Courier New" panose="02070309020205020404" pitchFamily="49" charset="0"/>
                <a:cs typeface="Courier New" panose="02070309020205020404" pitchFamily="49" charset="0"/>
              </a:rPr>
              <a:t>wp.samp</a:t>
            </a:r>
            <a:r>
              <a:rPr lang="en-US" sz="950" spc="-1" dirty="0">
                <a:solidFill>
                  <a:schemeClr val="bg1"/>
                </a:solidFill>
                <a:latin typeface="Courier New" panose="02070309020205020404" pitchFamily="49" charset="0"/>
                <a:cs typeface="Courier New" panose="02070309020205020404" pitchFamily="49" charset="0"/>
              </a:rPr>
              <a:t>, </a:t>
            </a:r>
            <a:r>
              <a:rPr lang="en-US" sz="950" spc="-1" dirty="0" err="1">
                <a:solidFill>
                  <a:schemeClr val="bg1"/>
                </a:solidFill>
                <a:latin typeface="Courier New" panose="02070309020205020404" pitchFamily="49" charset="0"/>
                <a:cs typeface="Courier New" panose="02070309020205020404" pitchFamily="49" charset="0"/>
              </a:rPr>
              <a:t>crf</a:t>
            </a:r>
            <a:r>
              <a:rPr lang="en-US" sz="950" spc="-1" dirty="0">
                <a:solidFill>
                  <a:schemeClr val="bg1"/>
                </a:solidFill>
                <a:latin typeface="Courier New" panose="02070309020205020404" pitchFamily="49" charset="0"/>
                <a:cs typeface="Courier New" panose="02070309020205020404" pitchFamily="49" charset="0"/>
              </a:rPr>
              <a:t> = wp, </a:t>
            </a:r>
            <a:r>
              <a:rPr lang="en-US" sz="950" spc="-1" dirty="0" err="1">
                <a:solidFill>
                  <a:schemeClr val="bg1"/>
                </a:solidFill>
                <a:latin typeface="Courier New" panose="02070309020205020404" pitchFamily="49" charset="0"/>
                <a:cs typeface="Courier New" panose="02070309020205020404" pitchFamily="49" charset="0"/>
              </a:rPr>
              <a:t>num.top.configs</a:t>
            </a:r>
            <a:r>
              <a:rPr lang="en-US" sz="950" spc="-1" dirty="0">
                <a:solidFill>
                  <a:schemeClr val="bg1"/>
                </a:solidFill>
                <a:latin typeface="Courier New" panose="02070309020205020404" pitchFamily="49" charset="0"/>
                <a:cs typeface="Courier New" panose="02070309020205020404" pitchFamily="49" charset="0"/>
              </a:rPr>
              <a:t> = 3)</a:t>
            </a:r>
          </a:p>
        </p:txBody>
      </p:sp>
      <p:sp>
        <p:nvSpPr>
          <p:cNvPr id="4" name="TextBox 3">
            <a:extLst>
              <a:ext uri="{FF2B5EF4-FFF2-40B4-BE49-F238E27FC236}">
                <a16:creationId xmlns:a16="http://schemas.microsoft.com/office/drawing/2014/main" id="{EA37C345-AEAA-F3CA-C241-8D7D354755CA}"/>
              </a:ext>
            </a:extLst>
          </p:cNvPr>
          <p:cNvSpPr txBox="1"/>
          <p:nvPr/>
        </p:nvSpPr>
        <p:spPr>
          <a:xfrm>
            <a:off x="3192095" y="993204"/>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2"/>
              </a:rPr>
              <a:t>scr12.R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796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781EB-B437-E101-B38A-B92B4B4CB1CC}"/>
              </a:ext>
            </a:extLst>
          </p:cNvPr>
          <p:cNvPicPr>
            <a:picLocks noChangeAspect="1"/>
          </p:cNvPicPr>
          <p:nvPr/>
        </p:nvPicPr>
        <p:blipFill>
          <a:blip r:embed="rId2"/>
          <a:stretch>
            <a:fillRect/>
          </a:stretch>
        </p:blipFill>
        <p:spPr>
          <a:xfrm>
            <a:off x="775505" y="971745"/>
            <a:ext cx="2710648" cy="2669106"/>
          </a:xfrm>
          <a:prstGeom prst="rect">
            <a:avLst/>
          </a:prstGeom>
        </p:spPr>
      </p:pic>
      <p:pic>
        <p:nvPicPr>
          <p:cNvPr id="3" name="Picture 2">
            <a:extLst>
              <a:ext uri="{FF2B5EF4-FFF2-40B4-BE49-F238E27FC236}">
                <a16:creationId xmlns:a16="http://schemas.microsoft.com/office/drawing/2014/main" id="{6EFE4C3E-7AD5-3C1D-FB08-7B86D533B68A}"/>
              </a:ext>
            </a:extLst>
          </p:cNvPr>
          <p:cNvPicPr>
            <a:picLocks noChangeAspect="1"/>
          </p:cNvPicPr>
          <p:nvPr/>
        </p:nvPicPr>
        <p:blipFill>
          <a:blip r:embed="rId3"/>
          <a:stretch>
            <a:fillRect/>
          </a:stretch>
        </p:blipFill>
        <p:spPr>
          <a:xfrm>
            <a:off x="4919241" y="826390"/>
            <a:ext cx="3657599" cy="3149599"/>
          </a:xfrm>
          <a:prstGeom prst="rect">
            <a:avLst/>
          </a:prstGeom>
        </p:spPr>
      </p:pic>
      <p:sp>
        <p:nvSpPr>
          <p:cNvPr id="4" name="CustomShape 1">
            <a:extLst>
              <a:ext uri="{FF2B5EF4-FFF2-40B4-BE49-F238E27FC236}">
                <a16:creationId xmlns:a16="http://schemas.microsoft.com/office/drawing/2014/main" id="{E9F9D57E-3A99-A0F4-3AF4-D95C9A62AA9B}"/>
              </a:ext>
            </a:extLst>
          </p:cNvPr>
          <p:cNvSpPr/>
          <p:nvPr/>
        </p:nvSpPr>
        <p:spPr>
          <a:xfrm>
            <a:off x="665639" y="250388"/>
            <a:ext cx="7911201" cy="444094"/>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5: A bigger, variable node state Potts-like model (</a:t>
            </a:r>
            <a:r>
              <a:rPr lang="en-US" sz="2200" b="0" strike="noStrike" spc="-1" dirty="0" err="1">
                <a:solidFill>
                  <a:srgbClr val="000000"/>
                </a:solidFill>
                <a:latin typeface="Times New Roman"/>
              </a:rPr>
              <a:t>con’t</a:t>
            </a:r>
            <a:r>
              <a:rPr lang="en-US" sz="2200" b="0" strike="noStrike" spc="-1" dirty="0">
                <a:solidFill>
                  <a:srgbClr val="000000"/>
                </a:solidFill>
                <a:latin typeface="Times New Roman"/>
              </a:rPr>
              <a:t>):</a:t>
            </a:r>
            <a:endParaRPr lang="en-US" sz="2200" b="0" strike="noStrike" spc="-1" dirty="0">
              <a:latin typeface="Arial"/>
            </a:endParaRPr>
          </a:p>
        </p:txBody>
      </p:sp>
      <p:pic>
        <p:nvPicPr>
          <p:cNvPr id="6" name="Picture 5">
            <a:extLst>
              <a:ext uri="{FF2B5EF4-FFF2-40B4-BE49-F238E27FC236}">
                <a16:creationId xmlns:a16="http://schemas.microsoft.com/office/drawing/2014/main" id="{CFD00C8F-AAD1-4DE6-E588-94C4E456ACC8}"/>
              </a:ext>
            </a:extLst>
          </p:cNvPr>
          <p:cNvPicPr>
            <a:picLocks noChangeAspect="1"/>
          </p:cNvPicPr>
          <p:nvPr/>
        </p:nvPicPr>
        <p:blipFill>
          <a:blip r:embed="rId4"/>
          <a:stretch>
            <a:fillRect/>
          </a:stretch>
        </p:blipFill>
        <p:spPr>
          <a:xfrm>
            <a:off x="128987" y="4149610"/>
            <a:ext cx="8886026" cy="2694008"/>
          </a:xfrm>
          <a:prstGeom prst="rect">
            <a:avLst/>
          </a:prstGeom>
        </p:spPr>
      </p:pic>
    </p:spTree>
    <p:extLst>
      <p:ext uri="{BB962C8B-B14F-4D97-AF65-F5344CB8AC3E}">
        <p14:creationId xmlns:p14="http://schemas.microsoft.com/office/powerpoint/2010/main" val="2088160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3">
            <a:extLst>
              <a:ext uri="{FF2B5EF4-FFF2-40B4-BE49-F238E27FC236}">
                <a16:creationId xmlns:a16="http://schemas.microsoft.com/office/drawing/2014/main" id="{2BD75C46-5299-8D2F-2266-C9FA4B908540}"/>
              </a:ext>
            </a:extLst>
          </p:cNvPr>
          <p:cNvSpPr/>
          <p:nvPr/>
        </p:nvSpPr>
        <p:spPr>
          <a:xfrm>
            <a:off x="1239414" y="22827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
        <p:nvSpPr>
          <p:cNvPr id="5" name="CustomShape 1">
            <a:extLst>
              <a:ext uri="{FF2B5EF4-FFF2-40B4-BE49-F238E27FC236}">
                <a16:creationId xmlns:a16="http://schemas.microsoft.com/office/drawing/2014/main" id="{C9918B5F-5DA5-8D37-95BE-90B1DED8A8AE}"/>
              </a:ext>
            </a:extLst>
          </p:cNvPr>
          <p:cNvSpPr/>
          <p:nvPr/>
        </p:nvSpPr>
        <p:spPr>
          <a:xfrm>
            <a:off x="332363" y="982229"/>
            <a:ext cx="8615692" cy="622157"/>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So, for this work, the major problem is determining the potentials</a:t>
            </a:r>
            <a:endParaRPr lang="en-US" sz="2200" b="0" strike="noStrike" spc="-1" dirty="0">
              <a:latin typeface="Arial"/>
            </a:endParaRPr>
          </a:p>
        </p:txBody>
      </p:sp>
      <p:sp>
        <p:nvSpPr>
          <p:cNvPr id="7" name="CustomShape 1">
            <a:extLst>
              <a:ext uri="{FF2B5EF4-FFF2-40B4-BE49-F238E27FC236}">
                <a16:creationId xmlns:a16="http://schemas.microsoft.com/office/drawing/2014/main" id="{14E315F4-284F-520C-77B6-90AD668A9596}"/>
              </a:ext>
            </a:extLst>
          </p:cNvPr>
          <p:cNvSpPr/>
          <p:nvPr/>
        </p:nvSpPr>
        <p:spPr>
          <a:xfrm>
            <a:off x="563510" y="1469761"/>
            <a:ext cx="8016978" cy="1368731"/>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Parameterization of the potentials is fairly arbitrary:</a:t>
            </a:r>
            <a:endParaRPr lang="en-US" sz="2000" spc="-1" dirty="0">
              <a:solidFill>
                <a:srgbClr val="000000"/>
              </a:solidFill>
              <a:latin typeface="Times New Roman" panose="02020603050405020304" pitchFamily="18" charset="0"/>
              <a:cs typeface="Times New Roman" panose="02020603050405020304" pitchFamily="18" charset="0"/>
            </a:endParaRPr>
          </a:p>
          <a:p>
            <a:pPr marL="800280" lvl="1" indent="-342720">
              <a:spcBef>
                <a:spcPts val="439"/>
              </a:spcBef>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Scalar multiplication is associative over the algebra of potentials so they can always be re-scaled to reduce the number of parameters, e.g. for an </a:t>
            </a:r>
            <a:r>
              <a:rPr lang="en-US" sz="2000" spc="-1" dirty="0" err="1">
                <a:solidFill>
                  <a:srgbClr val="000000"/>
                </a:solidFill>
                <a:latin typeface="Times New Roman" panose="02020603050405020304" pitchFamily="18" charset="0"/>
                <a:cs typeface="Times New Roman" panose="02020603050405020304" pitchFamily="18" charset="0"/>
              </a:rPr>
              <a:t>Ising</a:t>
            </a:r>
            <a:r>
              <a:rPr lang="en-US" sz="2000" spc="-1" dirty="0">
                <a:solidFill>
                  <a:srgbClr val="000000"/>
                </a:solidFill>
                <a:latin typeface="Times New Roman" panose="02020603050405020304" pitchFamily="18" charset="0"/>
                <a:cs typeface="Times New Roman" panose="02020603050405020304" pitchFamily="18" charset="0"/>
              </a:rPr>
              <a:t>-like model:</a:t>
            </a:r>
            <a:endParaRPr lang="en-US" sz="20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1116A34-6036-2830-4710-5CCC4403E7BA}"/>
              </a:ext>
            </a:extLst>
          </p:cNvPr>
          <p:cNvSpPr txBox="1"/>
          <p:nvPr/>
        </p:nvSpPr>
        <p:spPr>
          <a:xfrm>
            <a:off x="0" y="6565796"/>
            <a:ext cx="4169228" cy="369332"/>
          </a:xfrm>
          <a:prstGeom prst="rect">
            <a:avLst/>
          </a:prstGeom>
          <a:noFill/>
        </p:spPr>
        <p:txBody>
          <a:bodyPr wrap="square">
            <a:spAutoFit/>
          </a:bodyPr>
          <a:lstStyle/>
          <a:p>
            <a:r>
              <a:rPr lang="en-US" sz="1200" spc="-1" dirty="0">
                <a:solidFill>
                  <a:srgbClr val="000000"/>
                </a:solidFill>
                <a:latin typeface="Times New Roman" panose="02020603050405020304" pitchFamily="18" charset="0"/>
                <a:cs typeface="Times New Roman" panose="02020603050405020304" pitchFamily="18" charset="0"/>
              </a:rPr>
              <a:t>The symbol </a:t>
            </a:r>
            <a:r>
              <a:rPr lang="en-US" spc="-1" dirty="0">
                <a:solidFill>
                  <a:srgbClr val="000000"/>
                </a:solidFill>
                <a:latin typeface="Times New Roman" panose="02020603050405020304" pitchFamily="18" charset="0"/>
                <a:cs typeface="Times New Roman" panose="02020603050405020304" pitchFamily="18" charset="0"/>
              </a:rPr>
              <a:t>∘</a:t>
            </a:r>
            <a:r>
              <a:rPr lang="en-US" sz="1400" spc="-1" dirty="0">
                <a:solidFill>
                  <a:srgbClr val="000000"/>
                </a:solidFill>
                <a:latin typeface="Times New Roman" panose="02020603050405020304" pitchFamily="18" charset="0"/>
                <a:cs typeface="Times New Roman" panose="02020603050405020304" pitchFamily="18" charset="0"/>
              </a:rPr>
              <a:t> </a:t>
            </a:r>
            <a:r>
              <a:rPr lang="en-US" sz="1200" spc="-1" dirty="0">
                <a:solidFill>
                  <a:srgbClr val="000000"/>
                </a:solidFill>
                <a:latin typeface="Times New Roman" panose="02020603050405020304" pitchFamily="18" charset="0"/>
                <a:cs typeface="Times New Roman" panose="02020603050405020304" pitchFamily="18" charset="0"/>
              </a:rPr>
              <a:t>is multiplication between potentials</a:t>
            </a:r>
            <a:endParaRPr lang="en-US" sz="1200" dirty="0"/>
          </a:p>
        </p:txBody>
      </p:sp>
      <p:pic>
        <p:nvPicPr>
          <p:cNvPr id="14" name="Picture 13">
            <a:extLst>
              <a:ext uri="{FF2B5EF4-FFF2-40B4-BE49-F238E27FC236}">
                <a16:creationId xmlns:a16="http://schemas.microsoft.com/office/drawing/2014/main" id="{C611B285-2FEC-73DC-94E8-371164AB0BBC}"/>
              </a:ext>
            </a:extLst>
          </p:cNvPr>
          <p:cNvPicPr>
            <a:picLocks noChangeAspect="1"/>
          </p:cNvPicPr>
          <p:nvPr/>
        </p:nvPicPr>
        <p:blipFill>
          <a:blip r:embed="rId2"/>
          <a:stretch>
            <a:fillRect/>
          </a:stretch>
        </p:blipFill>
        <p:spPr>
          <a:xfrm>
            <a:off x="1397958" y="2944323"/>
            <a:ext cx="2771270" cy="433559"/>
          </a:xfrm>
          <a:prstGeom prst="rect">
            <a:avLst/>
          </a:prstGeom>
        </p:spPr>
      </p:pic>
      <p:pic>
        <p:nvPicPr>
          <p:cNvPr id="3" name="Picture 2">
            <a:extLst>
              <a:ext uri="{FF2B5EF4-FFF2-40B4-BE49-F238E27FC236}">
                <a16:creationId xmlns:a16="http://schemas.microsoft.com/office/drawing/2014/main" id="{A09A2F98-5CE1-047C-0F70-5E605AF8AADF}"/>
              </a:ext>
            </a:extLst>
          </p:cNvPr>
          <p:cNvPicPr>
            <a:picLocks noChangeAspect="1"/>
          </p:cNvPicPr>
          <p:nvPr/>
        </p:nvPicPr>
        <p:blipFill>
          <a:blip r:embed="rId3"/>
          <a:stretch>
            <a:fillRect/>
          </a:stretch>
        </p:blipFill>
        <p:spPr>
          <a:xfrm>
            <a:off x="2033967" y="3571063"/>
            <a:ext cx="4383911" cy="535674"/>
          </a:xfrm>
          <a:prstGeom prst="rect">
            <a:avLst/>
          </a:prstGeom>
        </p:spPr>
      </p:pic>
      <p:pic>
        <p:nvPicPr>
          <p:cNvPr id="6" name="Picture 5">
            <a:extLst>
              <a:ext uri="{FF2B5EF4-FFF2-40B4-BE49-F238E27FC236}">
                <a16:creationId xmlns:a16="http://schemas.microsoft.com/office/drawing/2014/main" id="{410B183F-36E9-BF0D-2D77-D819C12A4242}"/>
              </a:ext>
            </a:extLst>
          </p:cNvPr>
          <p:cNvPicPr>
            <a:picLocks noChangeAspect="1"/>
          </p:cNvPicPr>
          <p:nvPr/>
        </p:nvPicPr>
        <p:blipFill>
          <a:blip r:embed="rId4"/>
          <a:stretch>
            <a:fillRect/>
          </a:stretch>
        </p:blipFill>
        <p:spPr>
          <a:xfrm>
            <a:off x="2030491" y="4387464"/>
            <a:ext cx="5862531" cy="533514"/>
          </a:xfrm>
          <a:prstGeom prst="rect">
            <a:avLst/>
          </a:prstGeom>
        </p:spPr>
      </p:pic>
      <p:pic>
        <p:nvPicPr>
          <p:cNvPr id="8" name="Picture 7">
            <a:extLst>
              <a:ext uri="{FF2B5EF4-FFF2-40B4-BE49-F238E27FC236}">
                <a16:creationId xmlns:a16="http://schemas.microsoft.com/office/drawing/2014/main" id="{BF9EC7AB-9FB6-F33A-96F0-1D323A4F916B}"/>
              </a:ext>
            </a:extLst>
          </p:cNvPr>
          <p:cNvPicPr>
            <a:picLocks noChangeAspect="1"/>
          </p:cNvPicPr>
          <p:nvPr/>
        </p:nvPicPr>
        <p:blipFill>
          <a:blip r:embed="rId5"/>
          <a:stretch>
            <a:fillRect/>
          </a:stretch>
        </p:blipFill>
        <p:spPr>
          <a:xfrm>
            <a:off x="2030491" y="5142693"/>
            <a:ext cx="5978876" cy="537357"/>
          </a:xfrm>
          <a:prstGeom prst="rect">
            <a:avLst/>
          </a:prstGeom>
        </p:spPr>
      </p:pic>
      <p:pic>
        <p:nvPicPr>
          <p:cNvPr id="9" name="Picture 8">
            <a:extLst>
              <a:ext uri="{FF2B5EF4-FFF2-40B4-BE49-F238E27FC236}">
                <a16:creationId xmlns:a16="http://schemas.microsoft.com/office/drawing/2014/main" id="{89D10F0A-3661-991D-A54E-BF14BECB6338}"/>
              </a:ext>
            </a:extLst>
          </p:cNvPr>
          <p:cNvPicPr>
            <a:picLocks noChangeAspect="1"/>
          </p:cNvPicPr>
          <p:nvPr/>
        </p:nvPicPr>
        <p:blipFill>
          <a:blip r:embed="rId6"/>
          <a:stretch>
            <a:fillRect/>
          </a:stretch>
        </p:blipFill>
        <p:spPr>
          <a:xfrm>
            <a:off x="2030491" y="5956087"/>
            <a:ext cx="6073815" cy="537013"/>
          </a:xfrm>
          <a:prstGeom prst="rect">
            <a:avLst/>
          </a:prstGeom>
        </p:spPr>
      </p:pic>
    </p:spTree>
    <p:extLst>
      <p:ext uri="{BB962C8B-B14F-4D97-AF65-F5344CB8AC3E}">
        <p14:creationId xmlns:p14="http://schemas.microsoft.com/office/powerpoint/2010/main" val="406880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a:extLst>
              <a:ext uri="{FF2B5EF4-FFF2-40B4-BE49-F238E27FC236}">
                <a16:creationId xmlns:a16="http://schemas.microsoft.com/office/drawing/2014/main" id="{CBB69DC3-95A5-5A6F-071F-BBCC6069EA3A}"/>
              </a:ext>
            </a:extLst>
          </p:cNvPr>
          <p:cNvSpPr/>
          <p:nvPr/>
        </p:nvSpPr>
        <p:spPr>
          <a:xfrm>
            <a:off x="563511" y="969982"/>
            <a:ext cx="8016978" cy="415473"/>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800280" lvl="1" indent="-342720">
              <a:spcBef>
                <a:spcPts val="439"/>
              </a:spcBef>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For a four state Potts-like model this exercise could look like:</a:t>
            </a:r>
            <a:endParaRPr lang="en-US" sz="20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1C081BD-D66D-C992-57B9-6B9253567555}"/>
              </a:ext>
            </a:extLst>
          </p:cNvPr>
          <p:cNvPicPr>
            <a:picLocks noChangeAspect="1"/>
          </p:cNvPicPr>
          <p:nvPr/>
        </p:nvPicPr>
        <p:blipFill>
          <a:blip r:embed="rId2"/>
          <a:stretch>
            <a:fillRect/>
          </a:stretch>
        </p:blipFill>
        <p:spPr>
          <a:xfrm>
            <a:off x="192130" y="1454730"/>
            <a:ext cx="2771270" cy="433559"/>
          </a:xfrm>
          <a:prstGeom prst="rect">
            <a:avLst/>
          </a:prstGeom>
        </p:spPr>
      </p:pic>
      <p:pic>
        <p:nvPicPr>
          <p:cNvPr id="2" name="Picture 1">
            <a:extLst>
              <a:ext uri="{FF2B5EF4-FFF2-40B4-BE49-F238E27FC236}">
                <a16:creationId xmlns:a16="http://schemas.microsoft.com/office/drawing/2014/main" id="{D68D224B-C70A-1476-BE52-C30D5DB28C96}"/>
              </a:ext>
            </a:extLst>
          </p:cNvPr>
          <p:cNvPicPr>
            <a:picLocks noChangeAspect="1"/>
          </p:cNvPicPr>
          <p:nvPr/>
        </p:nvPicPr>
        <p:blipFill>
          <a:blip r:embed="rId3"/>
          <a:srcRect l="7688"/>
          <a:stretch/>
        </p:blipFill>
        <p:spPr>
          <a:xfrm>
            <a:off x="789708" y="3263065"/>
            <a:ext cx="7174822" cy="952958"/>
          </a:xfrm>
          <a:prstGeom prst="rect">
            <a:avLst/>
          </a:prstGeom>
        </p:spPr>
      </p:pic>
      <p:pic>
        <p:nvPicPr>
          <p:cNvPr id="10" name="Picture 9">
            <a:extLst>
              <a:ext uri="{FF2B5EF4-FFF2-40B4-BE49-F238E27FC236}">
                <a16:creationId xmlns:a16="http://schemas.microsoft.com/office/drawing/2014/main" id="{112FFA64-44CA-CDB6-BB93-F3CA9137BCD1}"/>
              </a:ext>
            </a:extLst>
          </p:cNvPr>
          <p:cNvPicPr>
            <a:picLocks noChangeAspect="1"/>
          </p:cNvPicPr>
          <p:nvPr/>
        </p:nvPicPr>
        <p:blipFill>
          <a:blip r:embed="rId4"/>
          <a:stretch>
            <a:fillRect/>
          </a:stretch>
        </p:blipFill>
        <p:spPr>
          <a:xfrm>
            <a:off x="783605" y="2054499"/>
            <a:ext cx="5817870" cy="950417"/>
          </a:xfrm>
          <a:prstGeom prst="rect">
            <a:avLst/>
          </a:prstGeom>
        </p:spPr>
      </p:pic>
      <p:pic>
        <p:nvPicPr>
          <p:cNvPr id="13" name="Picture 12">
            <a:extLst>
              <a:ext uri="{FF2B5EF4-FFF2-40B4-BE49-F238E27FC236}">
                <a16:creationId xmlns:a16="http://schemas.microsoft.com/office/drawing/2014/main" id="{12DB21FF-454D-57B7-12A9-96BBB329F129}"/>
              </a:ext>
            </a:extLst>
          </p:cNvPr>
          <p:cNvPicPr>
            <a:picLocks noChangeAspect="1"/>
          </p:cNvPicPr>
          <p:nvPr/>
        </p:nvPicPr>
        <p:blipFill>
          <a:blip r:embed="rId5"/>
          <a:stretch>
            <a:fillRect/>
          </a:stretch>
        </p:blipFill>
        <p:spPr>
          <a:xfrm>
            <a:off x="783605" y="5718972"/>
            <a:ext cx="8246128" cy="952958"/>
          </a:xfrm>
          <a:prstGeom prst="rect">
            <a:avLst/>
          </a:prstGeom>
        </p:spPr>
      </p:pic>
      <p:pic>
        <p:nvPicPr>
          <p:cNvPr id="14" name="Picture 13">
            <a:extLst>
              <a:ext uri="{FF2B5EF4-FFF2-40B4-BE49-F238E27FC236}">
                <a16:creationId xmlns:a16="http://schemas.microsoft.com/office/drawing/2014/main" id="{FE5B25F4-A2BB-4937-CB72-ECFF4394D1A5}"/>
              </a:ext>
            </a:extLst>
          </p:cNvPr>
          <p:cNvPicPr>
            <a:picLocks noChangeAspect="1"/>
          </p:cNvPicPr>
          <p:nvPr/>
        </p:nvPicPr>
        <p:blipFill>
          <a:blip r:embed="rId6"/>
          <a:stretch>
            <a:fillRect/>
          </a:stretch>
        </p:blipFill>
        <p:spPr>
          <a:xfrm>
            <a:off x="783605" y="4456233"/>
            <a:ext cx="7772400" cy="1022528"/>
          </a:xfrm>
          <a:prstGeom prst="rect">
            <a:avLst/>
          </a:prstGeom>
        </p:spPr>
      </p:pic>
      <p:sp>
        <p:nvSpPr>
          <p:cNvPr id="15" name="CustomShape 3">
            <a:extLst>
              <a:ext uri="{FF2B5EF4-FFF2-40B4-BE49-F238E27FC236}">
                <a16:creationId xmlns:a16="http://schemas.microsoft.com/office/drawing/2014/main" id="{C8E51874-7B52-7A3C-C00E-EA9AAAE48651}"/>
              </a:ext>
            </a:extLst>
          </p:cNvPr>
          <p:cNvSpPr/>
          <p:nvPr/>
        </p:nvSpPr>
        <p:spPr>
          <a:xfrm>
            <a:off x="1239414" y="22827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196773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12ADB-DC8A-DD24-17C4-65C2A4CB689A}"/>
            </a:ext>
          </a:extLst>
        </p:cNvPr>
        <p:cNvGrpSpPr/>
        <p:nvPr/>
      </p:nvGrpSpPr>
      <p:grpSpPr>
        <a:xfrm>
          <a:off x="0" y="0"/>
          <a:ext cx="0" cy="0"/>
          <a:chOff x="0" y="0"/>
          <a:chExt cx="0" cy="0"/>
        </a:xfrm>
      </p:grpSpPr>
      <p:sp>
        <p:nvSpPr>
          <p:cNvPr id="5" name="CustomShape 1">
            <a:extLst>
              <a:ext uri="{FF2B5EF4-FFF2-40B4-BE49-F238E27FC236}">
                <a16:creationId xmlns:a16="http://schemas.microsoft.com/office/drawing/2014/main" id="{D78A3A0C-B715-4F96-85B6-B65170DAB382}"/>
              </a:ext>
            </a:extLst>
          </p:cNvPr>
          <p:cNvSpPr/>
          <p:nvPr/>
        </p:nvSpPr>
        <p:spPr>
          <a:xfrm>
            <a:off x="563511" y="969982"/>
            <a:ext cx="8016978" cy="754646"/>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800280" lvl="1" indent="-342720">
              <a:spcBef>
                <a:spcPts val="439"/>
              </a:spcBef>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A model where the node state space varies from node to node, could look like:</a:t>
            </a:r>
            <a:endParaRPr lang="en-US" sz="20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96D488A-A9B6-6F73-BE97-31E5329612B9}"/>
              </a:ext>
            </a:extLst>
          </p:cNvPr>
          <p:cNvPicPr>
            <a:picLocks noChangeAspect="1"/>
          </p:cNvPicPr>
          <p:nvPr/>
        </p:nvPicPr>
        <p:blipFill>
          <a:blip r:embed="rId2"/>
          <a:stretch>
            <a:fillRect/>
          </a:stretch>
        </p:blipFill>
        <p:spPr>
          <a:xfrm>
            <a:off x="388656" y="1880940"/>
            <a:ext cx="2771270" cy="433559"/>
          </a:xfrm>
          <a:prstGeom prst="rect">
            <a:avLst/>
          </a:prstGeom>
        </p:spPr>
      </p:pic>
      <p:pic>
        <p:nvPicPr>
          <p:cNvPr id="9" name="Picture 8">
            <a:extLst>
              <a:ext uri="{FF2B5EF4-FFF2-40B4-BE49-F238E27FC236}">
                <a16:creationId xmlns:a16="http://schemas.microsoft.com/office/drawing/2014/main" id="{9DECEEC5-057D-A8D7-BA36-C1AF009EF323}"/>
              </a:ext>
            </a:extLst>
          </p:cNvPr>
          <p:cNvPicPr>
            <a:picLocks noChangeAspect="1"/>
          </p:cNvPicPr>
          <p:nvPr/>
        </p:nvPicPr>
        <p:blipFill>
          <a:blip r:embed="rId3"/>
          <a:stretch>
            <a:fillRect/>
          </a:stretch>
        </p:blipFill>
        <p:spPr>
          <a:xfrm>
            <a:off x="1029749" y="2530512"/>
            <a:ext cx="5146964" cy="759483"/>
          </a:xfrm>
          <a:prstGeom prst="rect">
            <a:avLst/>
          </a:prstGeom>
        </p:spPr>
      </p:pic>
      <p:pic>
        <p:nvPicPr>
          <p:cNvPr id="11" name="Picture 10">
            <a:extLst>
              <a:ext uri="{FF2B5EF4-FFF2-40B4-BE49-F238E27FC236}">
                <a16:creationId xmlns:a16="http://schemas.microsoft.com/office/drawing/2014/main" id="{04B14BA2-3F26-C814-709D-1970D414D553}"/>
              </a:ext>
            </a:extLst>
          </p:cNvPr>
          <p:cNvPicPr>
            <a:picLocks noChangeAspect="1"/>
          </p:cNvPicPr>
          <p:nvPr/>
        </p:nvPicPr>
        <p:blipFill>
          <a:blip r:embed="rId4"/>
          <a:stretch>
            <a:fillRect/>
          </a:stretch>
        </p:blipFill>
        <p:spPr>
          <a:xfrm>
            <a:off x="998236" y="4530950"/>
            <a:ext cx="6682416" cy="763368"/>
          </a:xfrm>
          <a:prstGeom prst="rect">
            <a:avLst/>
          </a:prstGeom>
        </p:spPr>
      </p:pic>
      <p:pic>
        <p:nvPicPr>
          <p:cNvPr id="12" name="Picture 11">
            <a:extLst>
              <a:ext uri="{FF2B5EF4-FFF2-40B4-BE49-F238E27FC236}">
                <a16:creationId xmlns:a16="http://schemas.microsoft.com/office/drawing/2014/main" id="{FB5D21F2-F226-8AAE-32BD-FD4A9CA40640}"/>
              </a:ext>
            </a:extLst>
          </p:cNvPr>
          <p:cNvPicPr>
            <a:picLocks noChangeAspect="1"/>
          </p:cNvPicPr>
          <p:nvPr/>
        </p:nvPicPr>
        <p:blipFill>
          <a:blip r:embed="rId5"/>
          <a:stretch>
            <a:fillRect/>
          </a:stretch>
        </p:blipFill>
        <p:spPr>
          <a:xfrm>
            <a:off x="998236" y="3473983"/>
            <a:ext cx="6572951" cy="758866"/>
          </a:xfrm>
          <a:prstGeom prst="rect">
            <a:avLst/>
          </a:prstGeom>
        </p:spPr>
      </p:pic>
      <p:pic>
        <p:nvPicPr>
          <p:cNvPr id="13" name="Picture 12">
            <a:extLst>
              <a:ext uri="{FF2B5EF4-FFF2-40B4-BE49-F238E27FC236}">
                <a16:creationId xmlns:a16="http://schemas.microsoft.com/office/drawing/2014/main" id="{29B311DE-A8A3-DCD3-FDA1-72CDF8C43649}"/>
              </a:ext>
            </a:extLst>
          </p:cNvPr>
          <p:cNvPicPr>
            <a:picLocks noChangeAspect="1"/>
          </p:cNvPicPr>
          <p:nvPr/>
        </p:nvPicPr>
        <p:blipFill>
          <a:blip r:embed="rId6"/>
          <a:stretch>
            <a:fillRect/>
          </a:stretch>
        </p:blipFill>
        <p:spPr>
          <a:xfrm>
            <a:off x="1042249" y="5547615"/>
            <a:ext cx="7772400" cy="816824"/>
          </a:xfrm>
          <a:prstGeom prst="rect">
            <a:avLst/>
          </a:prstGeom>
        </p:spPr>
      </p:pic>
      <p:sp>
        <p:nvSpPr>
          <p:cNvPr id="2" name="CustomShape 3">
            <a:extLst>
              <a:ext uri="{FF2B5EF4-FFF2-40B4-BE49-F238E27FC236}">
                <a16:creationId xmlns:a16="http://schemas.microsoft.com/office/drawing/2014/main" id="{0B4E07A4-4FB4-2F42-29CF-7788FEB484AB}"/>
              </a:ext>
            </a:extLst>
          </p:cNvPr>
          <p:cNvSpPr/>
          <p:nvPr/>
        </p:nvSpPr>
        <p:spPr>
          <a:xfrm>
            <a:off x="1239414" y="22827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
        <p:nvSpPr>
          <p:cNvPr id="3" name="CustomShape 2">
            <a:extLst>
              <a:ext uri="{FF2B5EF4-FFF2-40B4-BE49-F238E27FC236}">
                <a16:creationId xmlns:a16="http://schemas.microsoft.com/office/drawing/2014/main" id="{C51E23B9-7596-86A7-748A-B4F70840A00D}"/>
              </a:ext>
            </a:extLst>
          </p:cNvPr>
          <p:cNvSpPr/>
          <p:nvPr/>
        </p:nvSpPr>
        <p:spPr>
          <a:xfrm>
            <a:off x="1657309" y="6393978"/>
            <a:ext cx="6217961" cy="401796"/>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60">
              <a:lnSpc>
                <a:spcPct val="100000"/>
              </a:lnSpc>
              <a:spcBef>
                <a:spcPts val="439"/>
              </a:spcBef>
              <a:buClr>
                <a:srgbClr val="000000"/>
              </a:buClr>
            </a:pPr>
            <a:r>
              <a:rPr lang="en-US" sz="2200" b="0" strike="noStrike" spc="-1" dirty="0">
                <a:solidFill>
                  <a:srgbClr val="000000"/>
                </a:solidFill>
                <a:latin typeface="Times New Roman"/>
              </a:rPr>
              <a:t>This is an example of </a:t>
            </a:r>
            <a:r>
              <a:rPr lang="en-US" sz="2200" spc="-1" dirty="0">
                <a:solidFill>
                  <a:srgbClr val="000000"/>
                </a:solidFill>
                <a:latin typeface="Times New Roman"/>
              </a:rPr>
              <a:t>the</a:t>
            </a:r>
            <a:r>
              <a:rPr lang="en-US" sz="2200" b="0" strike="noStrike" spc="-1" dirty="0">
                <a:solidFill>
                  <a:srgbClr val="000000"/>
                </a:solidFill>
                <a:latin typeface="Times New Roman"/>
              </a:rPr>
              <a:t> </a:t>
            </a:r>
            <a:r>
              <a:rPr lang="en-US" sz="2200" b="1" strike="noStrike" spc="-1" dirty="0">
                <a:solidFill>
                  <a:srgbClr val="000000"/>
                </a:solidFill>
                <a:latin typeface="Times New Roman"/>
              </a:rPr>
              <a:t>general parameterization</a:t>
            </a:r>
            <a:r>
              <a:rPr lang="en-US" sz="2200" b="0" strike="noStrike" spc="-1" dirty="0">
                <a:solidFill>
                  <a:srgbClr val="000000"/>
                </a:solidFill>
                <a:latin typeface="Times New Roman"/>
              </a:rPr>
              <a:t>.</a:t>
            </a:r>
            <a:endParaRPr lang="en-US" sz="2200" b="0" strike="noStrike" spc="-1" dirty="0">
              <a:latin typeface="Arial"/>
            </a:endParaRPr>
          </a:p>
        </p:txBody>
      </p:sp>
    </p:spTree>
    <p:extLst>
      <p:ext uri="{BB962C8B-B14F-4D97-AF65-F5344CB8AC3E}">
        <p14:creationId xmlns:p14="http://schemas.microsoft.com/office/powerpoint/2010/main" val="272191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2">
            <a:extLst>
              <a:ext uri="{FF2B5EF4-FFF2-40B4-BE49-F238E27FC236}">
                <a16:creationId xmlns:a16="http://schemas.microsoft.com/office/drawing/2014/main" id="{59106947-11B1-4EF7-ABD6-28C27FCD0A8D}"/>
              </a:ext>
            </a:extLst>
          </p:cNvPr>
          <p:cNvSpPr/>
          <p:nvPr/>
        </p:nvSpPr>
        <p:spPr>
          <a:xfrm>
            <a:off x="140199" y="845335"/>
            <a:ext cx="6994893" cy="401796"/>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We will usually choose </a:t>
            </a:r>
            <a:r>
              <a:rPr lang="en-US" sz="2200" spc="-1" dirty="0">
                <a:solidFill>
                  <a:srgbClr val="000000"/>
                </a:solidFill>
                <a:latin typeface="Times New Roman"/>
              </a:rPr>
              <a:t>the</a:t>
            </a:r>
            <a:r>
              <a:rPr lang="en-US" sz="2200" b="0" strike="noStrike" spc="-1" dirty="0">
                <a:solidFill>
                  <a:srgbClr val="000000"/>
                </a:solidFill>
                <a:latin typeface="Times New Roman"/>
              </a:rPr>
              <a:t> </a:t>
            </a:r>
            <a:r>
              <a:rPr lang="en-US" sz="2200" b="1" strike="noStrike" spc="-1" dirty="0">
                <a:solidFill>
                  <a:srgbClr val="000000"/>
                </a:solidFill>
                <a:latin typeface="Times New Roman"/>
              </a:rPr>
              <a:t>standard parameterization</a:t>
            </a:r>
            <a:r>
              <a:rPr lang="en-US" sz="2200" b="0" strike="noStrike" spc="-1" dirty="0">
                <a:solidFill>
                  <a:srgbClr val="000000"/>
                </a:solidFill>
                <a:latin typeface="Times New Roman"/>
              </a:rPr>
              <a:t>: </a:t>
            </a:r>
            <a:endParaRPr lang="en-US" sz="2200" b="0" strike="noStrike" spc="-1" dirty="0">
              <a:latin typeface="Arial"/>
            </a:endParaRPr>
          </a:p>
        </p:txBody>
      </p:sp>
      <p:sp>
        <p:nvSpPr>
          <p:cNvPr id="9" name="TextBox 8">
            <a:extLst>
              <a:ext uri="{FF2B5EF4-FFF2-40B4-BE49-F238E27FC236}">
                <a16:creationId xmlns:a16="http://schemas.microsoft.com/office/drawing/2014/main" id="{EF1C8208-3333-8888-098F-1FDBC95D430D}"/>
              </a:ext>
            </a:extLst>
          </p:cNvPr>
          <p:cNvSpPr txBox="1"/>
          <p:nvPr/>
        </p:nvSpPr>
        <p:spPr>
          <a:xfrm>
            <a:off x="533185" y="3304772"/>
            <a:ext cx="8266415" cy="707886"/>
          </a:xfrm>
          <a:prstGeom prst="rect">
            <a:avLst/>
          </a:prstGeom>
          <a:noFill/>
        </p:spPr>
        <p:txBody>
          <a:bodyPr wrap="square">
            <a:spAutoFit/>
          </a:bodyPr>
          <a:lstStyle/>
          <a:p>
            <a:pPr marL="285750" indent="-285750">
              <a:buFont typeface="Arial" panose="020B0604020202020204" pitchFamily="34" charset="0"/>
              <a:buChar char="•"/>
            </a:pPr>
            <a:r>
              <a:rPr lang="en-US" sz="2000" b="0" strike="noStrike" spc="-1" dirty="0">
                <a:solidFill>
                  <a:srgbClr val="000000"/>
                </a:solidFill>
                <a:latin typeface="Times New Roman"/>
              </a:rPr>
              <a:t>So for </a:t>
            </a:r>
            <a:r>
              <a:rPr lang="en-US" sz="2000" b="1" strike="noStrike" spc="-1" dirty="0">
                <a:solidFill>
                  <a:srgbClr val="000000"/>
                </a:solidFill>
                <a:latin typeface="Times New Roman"/>
              </a:rPr>
              <a:t>node parameters</a:t>
            </a:r>
            <a:r>
              <a:rPr lang="en-US" sz="2000" b="0" strike="noStrike" spc="-1" dirty="0">
                <a:solidFill>
                  <a:srgbClr val="000000"/>
                </a:solidFill>
                <a:latin typeface="Times New Roman"/>
              </a:rPr>
              <a:t> in the </a:t>
            </a:r>
            <a:r>
              <a:rPr lang="en-US" sz="2000" b="1" strike="noStrike" spc="-1" dirty="0">
                <a:solidFill>
                  <a:srgbClr val="000000"/>
                </a:solidFill>
                <a:latin typeface="Times New Roman"/>
              </a:rPr>
              <a:t>standard parameterization</a:t>
            </a:r>
            <a:r>
              <a:rPr lang="en-US" sz="2000" b="0" strike="noStrike" spc="-1" dirty="0">
                <a:solidFill>
                  <a:srgbClr val="000000"/>
                </a:solidFill>
                <a:latin typeface="Times New Roman"/>
              </a:rPr>
              <a:t>, taking the </a:t>
            </a:r>
            <a:r>
              <a:rPr lang="en-US" sz="2000" b="0" i="1" strike="noStrike" spc="-1" dirty="0">
                <a:solidFill>
                  <a:srgbClr val="000000"/>
                </a:solidFill>
                <a:latin typeface="Times New Roman"/>
              </a:rPr>
              <a:t>n</a:t>
            </a:r>
            <a:r>
              <a:rPr lang="en-US" sz="2000" b="0" strike="noStrike" spc="-1" baseline="30000" dirty="0">
                <a:solidFill>
                  <a:srgbClr val="000000"/>
                </a:solidFill>
                <a:latin typeface="Times New Roman"/>
              </a:rPr>
              <a:t>th</a:t>
            </a:r>
            <a:r>
              <a:rPr lang="en-US" sz="2000" b="0" strike="noStrike" spc="-1" dirty="0">
                <a:solidFill>
                  <a:srgbClr val="000000"/>
                </a:solidFill>
                <a:latin typeface="Times New Roman"/>
              </a:rPr>
              <a:t> (last) element to be the “reference” element:</a:t>
            </a:r>
            <a:endParaRPr lang="en-US" sz="2000" dirty="0"/>
          </a:p>
        </p:txBody>
      </p:sp>
      <p:sp>
        <p:nvSpPr>
          <p:cNvPr id="15" name="TextBox 14">
            <a:extLst>
              <a:ext uri="{FF2B5EF4-FFF2-40B4-BE49-F238E27FC236}">
                <a16:creationId xmlns:a16="http://schemas.microsoft.com/office/drawing/2014/main" id="{86543D10-D7C0-05E1-F7D1-A9B531FD74B2}"/>
              </a:ext>
            </a:extLst>
          </p:cNvPr>
          <p:cNvSpPr txBox="1"/>
          <p:nvPr/>
        </p:nvSpPr>
        <p:spPr>
          <a:xfrm>
            <a:off x="4666393" y="2685053"/>
            <a:ext cx="2767314" cy="307777"/>
          </a:xfrm>
          <a:prstGeom prst="rect">
            <a:avLst/>
          </a:prstGeom>
          <a:noFill/>
        </p:spPr>
        <p:txBody>
          <a:bodyPr wrap="square">
            <a:spAutoFit/>
          </a:bodyPr>
          <a:lstStyle/>
          <a:p>
            <a:r>
              <a:rPr lang="en-US" sz="1400" spc="-1" dirty="0">
                <a:solidFill>
                  <a:srgbClr val="000000"/>
                </a:solidFill>
                <a:latin typeface="Times New Roman"/>
              </a:rPr>
              <a:t>d</a:t>
            </a:r>
            <a:r>
              <a:rPr lang="en-US" sz="1400" b="0" strike="noStrike" spc="-1" dirty="0">
                <a:solidFill>
                  <a:srgbClr val="000000"/>
                </a:solidFill>
                <a:latin typeface="Times New Roman"/>
              </a:rPr>
              <a:t>iagonal edge elements are equal</a:t>
            </a:r>
            <a:endParaRPr lang="en-US" sz="1400" dirty="0"/>
          </a:p>
        </p:txBody>
      </p:sp>
      <p:sp>
        <p:nvSpPr>
          <p:cNvPr id="16" name="TextBox 15">
            <a:extLst>
              <a:ext uri="{FF2B5EF4-FFF2-40B4-BE49-F238E27FC236}">
                <a16:creationId xmlns:a16="http://schemas.microsoft.com/office/drawing/2014/main" id="{40ECF237-1D29-7A2E-B312-19D20DF0CB7B}"/>
              </a:ext>
            </a:extLst>
          </p:cNvPr>
          <p:cNvSpPr txBox="1"/>
          <p:nvPr/>
        </p:nvSpPr>
        <p:spPr>
          <a:xfrm>
            <a:off x="4657713" y="2358481"/>
            <a:ext cx="2775994" cy="307777"/>
          </a:xfrm>
          <a:prstGeom prst="rect">
            <a:avLst/>
          </a:prstGeom>
          <a:noFill/>
        </p:spPr>
        <p:txBody>
          <a:bodyPr wrap="square">
            <a:spAutoFit/>
          </a:bodyPr>
          <a:lstStyle/>
          <a:p>
            <a:r>
              <a:rPr lang="en-US" sz="1400" spc="-1" dirty="0">
                <a:solidFill>
                  <a:srgbClr val="000000"/>
                </a:solidFill>
                <a:latin typeface="Times New Roman"/>
              </a:rPr>
              <a:t>transposed</a:t>
            </a:r>
            <a:r>
              <a:rPr lang="en-US" sz="1400" b="0" strike="noStrike" spc="-1" dirty="0">
                <a:solidFill>
                  <a:srgbClr val="000000"/>
                </a:solidFill>
                <a:latin typeface="Times New Roman"/>
              </a:rPr>
              <a:t> edge elements are equal</a:t>
            </a:r>
            <a:endParaRPr lang="en-US" sz="1400" dirty="0"/>
          </a:p>
        </p:txBody>
      </p:sp>
      <p:sp>
        <p:nvSpPr>
          <p:cNvPr id="17" name="TextBox 16">
            <a:extLst>
              <a:ext uri="{FF2B5EF4-FFF2-40B4-BE49-F238E27FC236}">
                <a16:creationId xmlns:a16="http://schemas.microsoft.com/office/drawing/2014/main" id="{59F26979-188D-F525-7AED-E5349D5C5900}"/>
              </a:ext>
            </a:extLst>
          </p:cNvPr>
          <p:cNvSpPr txBox="1"/>
          <p:nvPr/>
        </p:nvSpPr>
        <p:spPr>
          <a:xfrm>
            <a:off x="4796260" y="1647405"/>
            <a:ext cx="2663330" cy="738664"/>
          </a:xfrm>
          <a:prstGeom prst="rect">
            <a:avLst/>
          </a:prstGeom>
          <a:noFill/>
        </p:spPr>
        <p:txBody>
          <a:bodyPr wrap="square">
            <a:spAutoFit/>
          </a:bodyPr>
          <a:lstStyle/>
          <a:p>
            <a:r>
              <a:rPr lang="en-US" sz="1400" spc="-1" dirty="0">
                <a:solidFill>
                  <a:srgbClr val="000000"/>
                </a:solidFill>
                <a:latin typeface="Times New Roman"/>
              </a:rPr>
              <a:t>choose reference node and edge elements to eliminate parameter redundancy</a:t>
            </a:r>
            <a:endParaRPr lang="en-US" sz="1400" dirty="0"/>
          </a:p>
        </p:txBody>
      </p:sp>
      <p:pic>
        <p:nvPicPr>
          <p:cNvPr id="18" name="Picture 17">
            <a:extLst>
              <a:ext uri="{FF2B5EF4-FFF2-40B4-BE49-F238E27FC236}">
                <a16:creationId xmlns:a16="http://schemas.microsoft.com/office/drawing/2014/main" id="{08732646-A5BE-1A95-EEA6-C78CADF8F1A0}"/>
              </a:ext>
            </a:extLst>
          </p:cNvPr>
          <p:cNvPicPr>
            <a:picLocks noChangeAspect="1"/>
          </p:cNvPicPr>
          <p:nvPr/>
        </p:nvPicPr>
        <p:blipFill>
          <a:blip r:embed="rId2"/>
          <a:stretch>
            <a:fillRect/>
          </a:stretch>
        </p:blipFill>
        <p:spPr>
          <a:xfrm>
            <a:off x="2268359" y="1544139"/>
            <a:ext cx="2105071" cy="1437116"/>
          </a:xfrm>
          <a:prstGeom prst="rect">
            <a:avLst/>
          </a:prstGeom>
        </p:spPr>
      </p:pic>
      <p:sp>
        <p:nvSpPr>
          <p:cNvPr id="19" name="Left Brace 18">
            <a:extLst>
              <a:ext uri="{FF2B5EF4-FFF2-40B4-BE49-F238E27FC236}">
                <a16:creationId xmlns:a16="http://schemas.microsoft.com/office/drawing/2014/main" id="{B827C4B6-3066-6590-EE0F-05D76ED465F8}"/>
              </a:ext>
            </a:extLst>
          </p:cNvPr>
          <p:cNvSpPr/>
          <p:nvPr/>
        </p:nvSpPr>
        <p:spPr>
          <a:xfrm rot="10800000">
            <a:off x="4353441" y="1568462"/>
            <a:ext cx="462812" cy="694108"/>
          </a:xfrm>
          <a:prstGeom prst="leftBrace">
            <a:avLst/>
          </a:prstGeom>
          <a:ln w="34925">
            <a:solidFill>
              <a:schemeClr val="accent4"/>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58E3C0E8-6ABE-C4C5-4E17-9D7C4843025D}"/>
              </a:ext>
            </a:extLst>
          </p:cNvPr>
          <p:cNvCxnSpPr>
            <a:endCxn id="16" idx="1"/>
          </p:cNvCxnSpPr>
          <p:nvPr/>
        </p:nvCxnSpPr>
        <p:spPr>
          <a:xfrm>
            <a:off x="3771898" y="2508165"/>
            <a:ext cx="885815" cy="4205"/>
          </a:xfrm>
          <a:prstGeom prst="straightConnector1">
            <a:avLst/>
          </a:prstGeom>
          <a:ln w="3492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CE4AA85-0E32-DE0A-3ECD-9DB53ECAC306}"/>
              </a:ext>
            </a:extLst>
          </p:cNvPr>
          <p:cNvCxnSpPr/>
          <p:nvPr/>
        </p:nvCxnSpPr>
        <p:spPr>
          <a:xfrm>
            <a:off x="3771897" y="2852672"/>
            <a:ext cx="885815" cy="4205"/>
          </a:xfrm>
          <a:prstGeom prst="straightConnector1">
            <a:avLst/>
          </a:prstGeom>
          <a:ln w="34925">
            <a:solidFill>
              <a:schemeClr val="accent4"/>
            </a:solidFill>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CB6C4E49-9451-E340-62D6-A30C602CEDD7}"/>
              </a:ext>
            </a:extLst>
          </p:cNvPr>
          <p:cNvPicPr>
            <a:picLocks noChangeAspect="1"/>
          </p:cNvPicPr>
          <p:nvPr/>
        </p:nvPicPr>
        <p:blipFill>
          <a:blip r:embed="rId3"/>
          <a:stretch>
            <a:fillRect/>
          </a:stretch>
        </p:blipFill>
        <p:spPr>
          <a:xfrm>
            <a:off x="2383051" y="4334247"/>
            <a:ext cx="4866403" cy="1355640"/>
          </a:xfrm>
          <a:prstGeom prst="rect">
            <a:avLst/>
          </a:prstGeom>
        </p:spPr>
      </p:pic>
      <p:sp>
        <p:nvSpPr>
          <p:cNvPr id="2" name="CustomShape 3">
            <a:extLst>
              <a:ext uri="{FF2B5EF4-FFF2-40B4-BE49-F238E27FC236}">
                <a16:creationId xmlns:a16="http://schemas.microsoft.com/office/drawing/2014/main" id="{12EAAFAF-AAE2-793B-734C-3B0FE9F921B8}"/>
              </a:ext>
            </a:extLst>
          </p:cNvPr>
          <p:cNvSpPr/>
          <p:nvPr/>
        </p:nvSpPr>
        <p:spPr>
          <a:xfrm>
            <a:off x="1239414" y="20512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2493606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fill="hold"/>
                                        <p:tgtEl>
                                          <p:spTgt spid="22"/>
                                        </p:tgtEl>
                                        <p:attrNameLst>
                                          <p:attrName>ppt_x</p:attrName>
                                        </p:attrNameLst>
                                      </p:cBhvr>
                                      <p:tavLst>
                                        <p:tav tm="0">
                                          <p:val>
                                            <p:strVal val="#ppt_x"/>
                                          </p:val>
                                        </p:tav>
                                        <p:tav tm="100000">
                                          <p:val>
                                            <p:strVal val="#ppt_x"/>
                                          </p:val>
                                        </p:tav>
                                      </p:tavLst>
                                    </p:anim>
                                    <p:anim calcmode="lin" valueType="num">
                                      <p:cBhvr additive="base">
                                        <p:cTn id="3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ppt_x"/>
                                          </p:val>
                                        </p:tav>
                                        <p:tav tm="100000">
                                          <p:val>
                                            <p:strVal val="#ppt_x"/>
                                          </p:val>
                                        </p:tav>
                                      </p:tavLst>
                                    </p:anim>
                                    <p:anim calcmode="lin" valueType="num">
                                      <p:cBhvr additive="base">
                                        <p:cTn id="39" dur="500" fill="hold"/>
                                        <p:tgtEl>
                                          <p:spTgt spid="9"/>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P spid="17" grpId="0"/>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7B1C8A-F8B8-1502-D128-0043C8228F93}"/>
              </a:ext>
            </a:extLst>
          </p:cNvPr>
          <p:cNvSpPr txBox="1"/>
          <p:nvPr/>
        </p:nvSpPr>
        <p:spPr>
          <a:xfrm>
            <a:off x="334643" y="788665"/>
            <a:ext cx="8837059" cy="400110"/>
          </a:xfrm>
          <a:prstGeom prst="rect">
            <a:avLst/>
          </a:prstGeom>
          <a:noFill/>
        </p:spPr>
        <p:txBody>
          <a:bodyPr wrap="square">
            <a:spAutoFit/>
          </a:bodyPr>
          <a:lstStyle/>
          <a:p>
            <a:pPr marL="285750" indent="-285750">
              <a:buFont typeface="Arial" panose="020B0604020202020204" pitchFamily="34" charset="0"/>
              <a:buChar char="•"/>
            </a:pPr>
            <a:r>
              <a:rPr lang="en-US" sz="2000" b="0" strike="noStrike" spc="-1" dirty="0">
                <a:solidFill>
                  <a:srgbClr val="000000"/>
                </a:solidFill>
                <a:latin typeface="Times New Roman"/>
              </a:rPr>
              <a:t>For a general </a:t>
            </a:r>
            <a:r>
              <a:rPr lang="en-US" sz="2000" b="0" i="1" strike="noStrike" spc="-1" dirty="0" err="1">
                <a:solidFill>
                  <a:srgbClr val="000000"/>
                </a:solidFill>
                <a:latin typeface="Times New Roman"/>
              </a:rPr>
              <a:t>m</a:t>
            </a:r>
            <a:r>
              <a:rPr lang="en-US" sz="2000" b="0" strike="noStrike" spc="-1" dirty="0" err="1">
                <a:solidFill>
                  <a:srgbClr val="000000"/>
                </a:solidFill>
                <a:latin typeface="Times New Roman"/>
              </a:rPr>
              <a:t>×</a:t>
            </a:r>
            <a:r>
              <a:rPr lang="en-US" sz="2000" b="0" i="1" strike="noStrike" spc="-1" dirty="0" err="1">
                <a:solidFill>
                  <a:srgbClr val="000000"/>
                </a:solidFill>
                <a:latin typeface="Times New Roman"/>
              </a:rPr>
              <a:t>n</a:t>
            </a:r>
            <a:r>
              <a:rPr lang="en-US" sz="2000" b="0" strike="noStrike" spc="-1" dirty="0">
                <a:solidFill>
                  <a:srgbClr val="000000"/>
                </a:solidFill>
                <a:latin typeface="Times New Roman"/>
              </a:rPr>
              <a:t> </a:t>
            </a:r>
            <a:r>
              <a:rPr lang="en-US" sz="2000" b="1" strike="noStrike" spc="-1" dirty="0">
                <a:solidFill>
                  <a:srgbClr val="000000"/>
                </a:solidFill>
                <a:latin typeface="Times New Roman"/>
              </a:rPr>
              <a:t>edge parameter</a:t>
            </a:r>
            <a:r>
              <a:rPr lang="en-US" sz="2000" b="0" strike="noStrike" spc="-1" dirty="0">
                <a:solidFill>
                  <a:srgbClr val="000000"/>
                </a:solidFill>
                <a:latin typeface="Times New Roman"/>
              </a:rPr>
              <a:t> matrix in the </a:t>
            </a:r>
            <a:r>
              <a:rPr lang="en-US" sz="2000" b="1" strike="noStrike" spc="-1" dirty="0">
                <a:solidFill>
                  <a:srgbClr val="000000"/>
                </a:solidFill>
                <a:latin typeface="Times New Roman"/>
              </a:rPr>
              <a:t>standard parameterization</a:t>
            </a:r>
            <a:r>
              <a:rPr lang="en-US" sz="2000" b="0" strike="noStrike" spc="-1" dirty="0">
                <a:solidFill>
                  <a:srgbClr val="000000"/>
                </a:solidFill>
                <a:latin typeface="Times New Roman"/>
              </a:rPr>
              <a:t>:</a:t>
            </a:r>
            <a:endParaRPr lang="en-US" sz="2000" dirty="0"/>
          </a:p>
        </p:txBody>
      </p:sp>
      <p:sp>
        <p:nvSpPr>
          <p:cNvPr id="11" name="Rectangle 10">
            <a:extLst>
              <a:ext uri="{FF2B5EF4-FFF2-40B4-BE49-F238E27FC236}">
                <a16:creationId xmlns:a16="http://schemas.microsoft.com/office/drawing/2014/main" id="{A54A9427-1BD6-4FC3-E9D1-820A463320C4}"/>
              </a:ext>
            </a:extLst>
          </p:cNvPr>
          <p:cNvSpPr/>
          <p:nvPr/>
        </p:nvSpPr>
        <p:spPr>
          <a:xfrm>
            <a:off x="296697" y="1296065"/>
            <a:ext cx="2633996" cy="1166493"/>
          </a:xfrm>
          <a:prstGeom prst="rect">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6A17CB7-24E2-7210-80E7-3D45EC6D4BD0}"/>
              </a:ext>
            </a:extLst>
          </p:cNvPr>
          <p:cNvSpPr/>
          <p:nvPr/>
        </p:nvSpPr>
        <p:spPr>
          <a:xfrm>
            <a:off x="3463634" y="2202871"/>
            <a:ext cx="457201" cy="27126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D81D8F6-BE2C-9AB2-F6B8-B6335D2FD081}"/>
              </a:ext>
            </a:extLst>
          </p:cNvPr>
          <p:cNvPicPr>
            <a:picLocks noChangeAspect="1"/>
          </p:cNvPicPr>
          <p:nvPr/>
        </p:nvPicPr>
        <p:blipFill>
          <a:blip r:embed="rId2"/>
          <a:stretch>
            <a:fillRect/>
          </a:stretch>
        </p:blipFill>
        <p:spPr>
          <a:xfrm>
            <a:off x="334643" y="4178300"/>
            <a:ext cx="3514007" cy="1116600"/>
          </a:xfrm>
          <a:prstGeom prst="rect">
            <a:avLst/>
          </a:prstGeom>
        </p:spPr>
      </p:pic>
      <p:pic>
        <p:nvPicPr>
          <p:cNvPr id="16" name="Picture 15">
            <a:extLst>
              <a:ext uri="{FF2B5EF4-FFF2-40B4-BE49-F238E27FC236}">
                <a16:creationId xmlns:a16="http://schemas.microsoft.com/office/drawing/2014/main" id="{43901F7B-BD77-B025-15EC-15587819964B}"/>
              </a:ext>
            </a:extLst>
          </p:cNvPr>
          <p:cNvPicPr>
            <a:picLocks noChangeAspect="1"/>
          </p:cNvPicPr>
          <p:nvPr/>
        </p:nvPicPr>
        <p:blipFill>
          <a:blip r:embed="rId3"/>
          <a:stretch>
            <a:fillRect/>
          </a:stretch>
        </p:blipFill>
        <p:spPr>
          <a:xfrm>
            <a:off x="383568" y="1350838"/>
            <a:ext cx="2478318" cy="1579186"/>
          </a:xfrm>
          <a:prstGeom prst="rect">
            <a:avLst/>
          </a:prstGeom>
        </p:spPr>
      </p:pic>
      <p:sp>
        <p:nvSpPr>
          <p:cNvPr id="17" name="Rectangle 16">
            <a:extLst>
              <a:ext uri="{FF2B5EF4-FFF2-40B4-BE49-F238E27FC236}">
                <a16:creationId xmlns:a16="http://schemas.microsoft.com/office/drawing/2014/main" id="{6F1DE77C-1FEF-A7F3-C29C-87957B940E4A}"/>
              </a:ext>
            </a:extLst>
          </p:cNvPr>
          <p:cNvSpPr/>
          <p:nvPr/>
        </p:nvSpPr>
        <p:spPr>
          <a:xfrm>
            <a:off x="261971" y="4118716"/>
            <a:ext cx="2621799" cy="1235768"/>
          </a:xfrm>
          <a:prstGeom prst="rect">
            <a:avLst/>
          </a:pr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F55CFC2-D9FC-621F-2B2E-8ED5980EB5D3}"/>
              </a:ext>
            </a:extLst>
          </p:cNvPr>
          <p:cNvSpPr/>
          <p:nvPr/>
        </p:nvSpPr>
        <p:spPr>
          <a:xfrm>
            <a:off x="294154" y="2522920"/>
            <a:ext cx="2633996" cy="461878"/>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9B066B-7DAB-BBE7-4415-C422B361ECE8}"/>
              </a:ext>
            </a:extLst>
          </p:cNvPr>
          <p:cNvSpPr/>
          <p:nvPr/>
        </p:nvSpPr>
        <p:spPr>
          <a:xfrm>
            <a:off x="2939190" y="4107141"/>
            <a:ext cx="981645" cy="1235768"/>
          </a:xfrm>
          <a:prstGeom prst="rect">
            <a:avLst/>
          </a:prstGeom>
          <a:no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783F44F-7C7A-02AE-11B7-2D99E4DADBF8}"/>
              </a:ext>
            </a:extLst>
          </p:cNvPr>
          <p:cNvPicPr>
            <a:picLocks noChangeAspect="1"/>
          </p:cNvPicPr>
          <p:nvPr/>
        </p:nvPicPr>
        <p:blipFill>
          <a:blip r:embed="rId4"/>
          <a:stretch>
            <a:fillRect/>
          </a:stretch>
        </p:blipFill>
        <p:spPr>
          <a:xfrm>
            <a:off x="6179413" y="1335350"/>
            <a:ext cx="2820293" cy="1579186"/>
          </a:xfrm>
          <a:prstGeom prst="rect">
            <a:avLst/>
          </a:prstGeom>
        </p:spPr>
      </p:pic>
      <p:cxnSp>
        <p:nvCxnSpPr>
          <p:cNvPr id="5" name="Straight Arrow Connector 4">
            <a:extLst>
              <a:ext uri="{FF2B5EF4-FFF2-40B4-BE49-F238E27FC236}">
                <a16:creationId xmlns:a16="http://schemas.microsoft.com/office/drawing/2014/main" id="{B00D007D-9859-DF08-0A47-48B3A4F4868B}"/>
              </a:ext>
            </a:extLst>
          </p:cNvPr>
          <p:cNvCxnSpPr>
            <a:cxnSpLocks/>
          </p:cNvCxnSpPr>
          <p:nvPr/>
        </p:nvCxnSpPr>
        <p:spPr>
          <a:xfrm flipV="1">
            <a:off x="6996545" y="2169331"/>
            <a:ext cx="0" cy="1141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BE15089-4581-4499-3316-DB5F6EAB4691}"/>
              </a:ext>
            </a:extLst>
          </p:cNvPr>
          <p:cNvCxnSpPr>
            <a:cxnSpLocks/>
          </p:cNvCxnSpPr>
          <p:nvPr/>
        </p:nvCxnSpPr>
        <p:spPr>
          <a:xfrm flipH="1" flipV="1">
            <a:off x="7989230" y="1981200"/>
            <a:ext cx="434334" cy="11083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7AB8E29-B3B5-B7EA-1D3A-78E6DA3478E1}"/>
              </a:ext>
            </a:extLst>
          </p:cNvPr>
          <p:cNvSpPr txBox="1"/>
          <p:nvPr/>
        </p:nvSpPr>
        <p:spPr>
          <a:xfrm>
            <a:off x="5859950" y="3255816"/>
            <a:ext cx="1746189"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re-scaled symmetric matrix, 0s in lower left and upper right corners </a:t>
            </a:r>
          </a:p>
        </p:txBody>
      </p:sp>
      <p:sp>
        <p:nvSpPr>
          <p:cNvPr id="26" name="TextBox 25">
            <a:extLst>
              <a:ext uri="{FF2B5EF4-FFF2-40B4-BE49-F238E27FC236}">
                <a16:creationId xmlns:a16="http://schemas.microsoft.com/office/drawing/2014/main" id="{8F7456B2-3BB9-910D-CB45-B58976BB6A2E}"/>
              </a:ext>
            </a:extLst>
          </p:cNvPr>
          <p:cNvSpPr txBox="1"/>
          <p:nvPr/>
        </p:nvSpPr>
        <p:spPr>
          <a:xfrm>
            <a:off x="8039962" y="3023079"/>
            <a:ext cx="1076328"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diagonal </a:t>
            </a:r>
            <a:r>
              <a:rPr lang="en-US" sz="1400" dirty="0" err="1">
                <a:latin typeface="Times New Roman" panose="02020603050405020304" pitchFamily="18" charset="0"/>
                <a:cs typeface="Times New Roman" panose="02020603050405020304" pitchFamily="18" charset="0"/>
              </a:rPr>
              <a:t>elems</a:t>
            </a:r>
            <a:r>
              <a:rPr lang="en-US" sz="1400" dirty="0">
                <a:latin typeface="Times New Roman" panose="02020603050405020304" pitchFamily="18" charset="0"/>
                <a:cs typeface="Times New Roman" panose="02020603050405020304" pitchFamily="18" charset="0"/>
              </a:rPr>
              <a:t>. equal</a:t>
            </a:r>
          </a:p>
        </p:txBody>
      </p:sp>
      <p:cxnSp>
        <p:nvCxnSpPr>
          <p:cNvPr id="27" name="Straight Arrow Connector 26">
            <a:extLst>
              <a:ext uri="{FF2B5EF4-FFF2-40B4-BE49-F238E27FC236}">
                <a16:creationId xmlns:a16="http://schemas.microsoft.com/office/drawing/2014/main" id="{7FF72E8B-D2E4-AA75-553E-AED1A8B01242}"/>
              </a:ext>
            </a:extLst>
          </p:cNvPr>
          <p:cNvCxnSpPr>
            <a:cxnSpLocks/>
          </p:cNvCxnSpPr>
          <p:nvPr/>
        </p:nvCxnSpPr>
        <p:spPr>
          <a:xfrm flipH="1" flipV="1">
            <a:off x="3752359" y="2490158"/>
            <a:ext cx="348586" cy="7656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A758BE52-E4AC-3DC7-5411-037DE123AEDE}"/>
              </a:ext>
            </a:extLst>
          </p:cNvPr>
          <p:cNvSpPr txBox="1"/>
          <p:nvPr/>
        </p:nvSpPr>
        <p:spPr>
          <a:xfrm>
            <a:off x="3491343" y="3203535"/>
            <a:ext cx="2531061"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take as reference bottom left element of symmetric matrix </a:t>
            </a:r>
          </a:p>
        </p:txBody>
      </p:sp>
      <p:cxnSp>
        <p:nvCxnSpPr>
          <p:cNvPr id="30" name="Straight Arrow Connector 29">
            <a:extLst>
              <a:ext uri="{FF2B5EF4-FFF2-40B4-BE49-F238E27FC236}">
                <a16:creationId xmlns:a16="http://schemas.microsoft.com/office/drawing/2014/main" id="{C5091D98-F275-BBE5-D4CC-BF77597A62B7}"/>
              </a:ext>
            </a:extLst>
          </p:cNvPr>
          <p:cNvCxnSpPr>
            <a:cxnSpLocks/>
          </p:cNvCxnSpPr>
          <p:nvPr/>
        </p:nvCxnSpPr>
        <p:spPr>
          <a:xfrm flipV="1">
            <a:off x="7989230" y="2740283"/>
            <a:ext cx="0" cy="1005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E871D78-17EE-22C6-6BB9-9EBE353B9057}"/>
              </a:ext>
            </a:extLst>
          </p:cNvPr>
          <p:cNvSpPr txBox="1"/>
          <p:nvPr/>
        </p:nvSpPr>
        <p:spPr>
          <a:xfrm>
            <a:off x="7370177" y="3701836"/>
            <a:ext cx="1705817"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rectangular part, just indexed sequentially</a:t>
            </a:r>
          </a:p>
        </p:txBody>
      </p:sp>
      <p:cxnSp>
        <p:nvCxnSpPr>
          <p:cNvPr id="33" name="Straight Arrow Connector 32">
            <a:extLst>
              <a:ext uri="{FF2B5EF4-FFF2-40B4-BE49-F238E27FC236}">
                <a16:creationId xmlns:a16="http://schemas.microsoft.com/office/drawing/2014/main" id="{05E4F5EB-B219-6FBD-68D2-74C3F9EE0289}"/>
              </a:ext>
            </a:extLst>
          </p:cNvPr>
          <p:cNvCxnSpPr>
            <a:cxnSpLocks/>
          </p:cNvCxnSpPr>
          <p:nvPr/>
        </p:nvCxnSpPr>
        <p:spPr>
          <a:xfrm flipV="1">
            <a:off x="83141" y="1843279"/>
            <a:ext cx="207819" cy="11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9662B5D3-206E-61D9-746B-DB792259D9F5}"/>
              </a:ext>
            </a:extLst>
          </p:cNvPr>
          <p:cNvSpPr txBox="1"/>
          <p:nvPr/>
        </p:nvSpPr>
        <p:spPr>
          <a:xfrm>
            <a:off x="-27710" y="3069854"/>
            <a:ext cx="2531061"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square symmetric matrix part</a:t>
            </a:r>
          </a:p>
        </p:txBody>
      </p:sp>
      <p:sp>
        <p:nvSpPr>
          <p:cNvPr id="35" name="TextBox 34">
            <a:extLst>
              <a:ext uri="{FF2B5EF4-FFF2-40B4-BE49-F238E27FC236}">
                <a16:creationId xmlns:a16="http://schemas.microsoft.com/office/drawing/2014/main" id="{98E65565-7374-313C-C6C2-BCA57F051A87}"/>
              </a:ext>
            </a:extLst>
          </p:cNvPr>
          <p:cNvSpPr txBox="1"/>
          <p:nvPr/>
        </p:nvSpPr>
        <p:spPr>
          <a:xfrm>
            <a:off x="964240" y="3340336"/>
            <a:ext cx="215805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rectangular part with </a:t>
            </a:r>
            <a:r>
              <a:rPr lang="en-US" sz="1400" i="1" dirty="0">
                <a:latin typeface="Times New Roman" panose="02020603050405020304" pitchFamily="18" charset="0"/>
                <a:cs typeface="Times New Roman" panose="02020603050405020304" pitchFamily="18" charset="0"/>
              </a:rPr>
              <a:t>m</a:t>
            </a:r>
            <a:r>
              <a:rPr lang="en-US" sz="1400" dirty="0">
                <a:latin typeface="Times New Roman" panose="02020603050405020304" pitchFamily="18" charset="0"/>
                <a:cs typeface="Times New Roman" panose="02020603050405020304" pitchFamily="18" charset="0"/>
              </a:rPr>
              <a:t> &gt; </a:t>
            </a:r>
            <a:r>
              <a:rPr lang="en-US" sz="1400" i="1" dirty="0">
                <a:latin typeface="Times New Roman" panose="02020603050405020304" pitchFamily="18" charset="0"/>
                <a:cs typeface="Times New Roman" panose="02020603050405020304" pitchFamily="18" charset="0"/>
              </a:rPr>
              <a:t>n</a:t>
            </a:r>
          </a:p>
        </p:txBody>
      </p:sp>
      <p:cxnSp>
        <p:nvCxnSpPr>
          <p:cNvPr id="38" name="Straight Arrow Connector 37">
            <a:extLst>
              <a:ext uri="{FF2B5EF4-FFF2-40B4-BE49-F238E27FC236}">
                <a16:creationId xmlns:a16="http://schemas.microsoft.com/office/drawing/2014/main" id="{B4951B98-E03B-0412-2C7D-7B6849229A62}"/>
              </a:ext>
            </a:extLst>
          </p:cNvPr>
          <p:cNvCxnSpPr>
            <a:cxnSpLocks/>
          </p:cNvCxnSpPr>
          <p:nvPr/>
        </p:nvCxnSpPr>
        <p:spPr>
          <a:xfrm flipV="1">
            <a:off x="2466125" y="3048624"/>
            <a:ext cx="0" cy="3209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D945C7AE-C1C8-8C0E-B16E-DA1E546C3E62}"/>
              </a:ext>
            </a:extLst>
          </p:cNvPr>
          <p:cNvCxnSpPr>
            <a:cxnSpLocks/>
          </p:cNvCxnSpPr>
          <p:nvPr/>
        </p:nvCxnSpPr>
        <p:spPr>
          <a:xfrm flipV="1">
            <a:off x="83141" y="1851287"/>
            <a:ext cx="0" cy="131555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4A46CB3C-2CA4-D544-0946-E0313EA71A65}"/>
              </a:ext>
            </a:extLst>
          </p:cNvPr>
          <p:cNvCxnSpPr>
            <a:cxnSpLocks/>
          </p:cNvCxnSpPr>
          <p:nvPr/>
        </p:nvCxnSpPr>
        <p:spPr>
          <a:xfrm flipV="1">
            <a:off x="69303" y="4628484"/>
            <a:ext cx="207819" cy="115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0341E576-4FA2-8D6C-4D37-6DCA45A1A981}"/>
              </a:ext>
            </a:extLst>
          </p:cNvPr>
          <p:cNvCxnSpPr>
            <a:cxnSpLocks/>
          </p:cNvCxnSpPr>
          <p:nvPr/>
        </p:nvCxnSpPr>
        <p:spPr>
          <a:xfrm flipV="1">
            <a:off x="83141" y="3312626"/>
            <a:ext cx="0" cy="1315555"/>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F3248F34-C253-835F-4919-544D2E27969C}"/>
              </a:ext>
            </a:extLst>
          </p:cNvPr>
          <p:cNvSpPr txBox="1"/>
          <p:nvPr/>
        </p:nvSpPr>
        <p:spPr>
          <a:xfrm>
            <a:off x="739581" y="3745829"/>
            <a:ext cx="2158059" cy="30777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rectangular part with </a:t>
            </a:r>
            <a:r>
              <a:rPr lang="en-US" sz="1400" i="1" dirty="0">
                <a:latin typeface="Times New Roman" panose="02020603050405020304" pitchFamily="18" charset="0"/>
                <a:cs typeface="Times New Roman" panose="02020603050405020304" pitchFamily="18" charset="0"/>
              </a:rPr>
              <a:t>m</a:t>
            </a:r>
            <a:r>
              <a:rPr lang="en-US" sz="1400" dirty="0">
                <a:latin typeface="Times New Roman" panose="02020603050405020304" pitchFamily="18" charset="0"/>
                <a:cs typeface="Times New Roman" panose="02020603050405020304" pitchFamily="18" charset="0"/>
              </a:rPr>
              <a:t> &lt; </a:t>
            </a:r>
            <a:r>
              <a:rPr lang="en-US" sz="1400" i="1" dirty="0">
                <a:latin typeface="Times New Roman" panose="02020603050405020304" pitchFamily="18" charset="0"/>
                <a:cs typeface="Times New Roman" panose="02020603050405020304" pitchFamily="18" charset="0"/>
              </a:rPr>
              <a:t>n</a:t>
            </a:r>
          </a:p>
        </p:txBody>
      </p:sp>
      <p:cxnSp>
        <p:nvCxnSpPr>
          <p:cNvPr id="47" name="Straight Arrow Connector 46">
            <a:extLst>
              <a:ext uri="{FF2B5EF4-FFF2-40B4-BE49-F238E27FC236}">
                <a16:creationId xmlns:a16="http://schemas.microsoft.com/office/drawing/2014/main" id="{06CD1E41-4C1B-939B-A6D2-5EC92AB73EC5}"/>
              </a:ext>
            </a:extLst>
          </p:cNvPr>
          <p:cNvCxnSpPr>
            <a:cxnSpLocks/>
          </p:cNvCxnSpPr>
          <p:nvPr/>
        </p:nvCxnSpPr>
        <p:spPr>
          <a:xfrm>
            <a:off x="2834176" y="3928838"/>
            <a:ext cx="445028" cy="1109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0" name="Picture 49">
            <a:extLst>
              <a:ext uri="{FF2B5EF4-FFF2-40B4-BE49-F238E27FC236}">
                <a16:creationId xmlns:a16="http://schemas.microsoft.com/office/drawing/2014/main" id="{1F292E33-D973-B8C6-34C2-DEFD34636E50}"/>
              </a:ext>
            </a:extLst>
          </p:cNvPr>
          <p:cNvPicPr>
            <a:picLocks noChangeAspect="1"/>
          </p:cNvPicPr>
          <p:nvPr/>
        </p:nvPicPr>
        <p:blipFill>
          <a:blip r:embed="rId5"/>
          <a:stretch>
            <a:fillRect/>
          </a:stretch>
        </p:blipFill>
        <p:spPr>
          <a:xfrm>
            <a:off x="3084451" y="1337807"/>
            <a:ext cx="3012295" cy="1643933"/>
          </a:xfrm>
          <a:prstGeom prst="rect">
            <a:avLst/>
          </a:prstGeom>
        </p:spPr>
      </p:pic>
      <p:pic>
        <p:nvPicPr>
          <p:cNvPr id="51" name="Picture 50">
            <a:extLst>
              <a:ext uri="{FF2B5EF4-FFF2-40B4-BE49-F238E27FC236}">
                <a16:creationId xmlns:a16="http://schemas.microsoft.com/office/drawing/2014/main" id="{192E029E-9DFF-C96B-6D43-5AA5FBE89183}"/>
              </a:ext>
            </a:extLst>
          </p:cNvPr>
          <p:cNvPicPr>
            <a:picLocks noChangeAspect="1"/>
          </p:cNvPicPr>
          <p:nvPr/>
        </p:nvPicPr>
        <p:blipFill>
          <a:blip r:embed="rId6"/>
          <a:stretch>
            <a:fillRect/>
          </a:stretch>
        </p:blipFill>
        <p:spPr>
          <a:xfrm>
            <a:off x="1165167" y="5611766"/>
            <a:ext cx="3886194" cy="1165858"/>
          </a:xfrm>
          <a:prstGeom prst="rect">
            <a:avLst/>
          </a:prstGeom>
        </p:spPr>
      </p:pic>
      <p:pic>
        <p:nvPicPr>
          <p:cNvPr id="55" name="Picture 54">
            <a:extLst>
              <a:ext uri="{FF2B5EF4-FFF2-40B4-BE49-F238E27FC236}">
                <a16:creationId xmlns:a16="http://schemas.microsoft.com/office/drawing/2014/main" id="{71924A54-AEC9-2E40-020D-CA7ACF144D18}"/>
              </a:ext>
            </a:extLst>
          </p:cNvPr>
          <p:cNvPicPr>
            <a:picLocks noChangeAspect="1"/>
          </p:cNvPicPr>
          <p:nvPr/>
        </p:nvPicPr>
        <p:blipFill>
          <a:blip r:embed="rId7"/>
          <a:stretch>
            <a:fillRect/>
          </a:stretch>
        </p:blipFill>
        <p:spPr>
          <a:xfrm>
            <a:off x="4968231" y="4526789"/>
            <a:ext cx="3886195" cy="1123718"/>
          </a:xfrm>
          <a:prstGeom prst="rect">
            <a:avLst/>
          </a:prstGeom>
        </p:spPr>
      </p:pic>
      <p:sp>
        <p:nvSpPr>
          <p:cNvPr id="56" name="Rectangle 55">
            <a:extLst>
              <a:ext uri="{FF2B5EF4-FFF2-40B4-BE49-F238E27FC236}">
                <a16:creationId xmlns:a16="http://schemas.microsoft.com/office/drawing/2014/main" id="{EAE81DC3-27E0-2EF0-4825-6E56516EC34D}"/>
              </a:ext>
            </a:extLst>
          </p:cNvPr>
          <p:cNvSpPr/>
          <p:nvPr/>
        </p:nvSpPr>
        <p:spPr>
          <a:xfrm>
            <a:off x="5336751" y="5411451"/>
            <a:ext cx="457201" cy="271262"/>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E976F239-12C5-9FA4-B947-23B6D7CAAE78}"/>
              </a:ext>
            </a:extLst>
          </p:cNvPr>
          <p:cNvCxnSpPr>
            <a:cxnSpLocks/>
          </p:cNvCxnSpPr>
          <p:nvPr/>
        </p:nvCxnSpPr>
        <p:spPr>
          <a:xfrm>
            <a:off x="4584823" y="3770108"/>
            <a:ext cx="788976" cy="15728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71DE76D1-5547-07F0-416E-3BBAB8A0514B}"/>
              </a:ext>
            </a:extLst>
          </p:cNvPr>
          <p:cNvCxnSpPr>
            <a:cxnSpLocks/>
          </p:cNvCxnSpPr>
          <p:nvPr/>
        </p:nvCxnSpPr>
        <p:spPr>
          <a:xfrm flipH="1" flipV="1">
            <a:off x="2806466" y="6250115"/>
            <a:ext cx="2238322" cy="3275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8BF800C9-BE81-4166-B400-3C021E876444}"/>
              </a:ext>
            </a:extLst>
          </p:cNvPr>
          <p:cNvSpPr txBox="1"/>
          <p:nvPr/>
        </p:nvSpPr>
        <p:spPr>
          <a:xfrm>
            <a:off x="5042338" y="6342491"/>
            <a:ext cx="1076328"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diagonal </a:t>
            </a:r>
            <a:r>
              <a:rPr lang="en-US" sz="1400" dirty="0" err="1">
                <a:latin typeface="Times New Roman" panose="02020603050405020304" pitchFamily="18" charset="0"/>
                <a:cs typeface="Times New Roman" panose="02020603050405020304" pitchFamily="18" charset="0"/>
              </a:rPr>
              <a:t>elems</a:t>
            </a:r>
            <a:r>
              <a:rPr lang="en-US" sz="1400" dirty="0">
                <a:latin typeface="Times New Roman" panose="02020603050405020304" pitchFamily="18" charset="0"/>
                <a:cs typeface="Times New Roman" panose="02020603050405020304" pitchFamily="18" charset="0"/>
              </a:rPr>
              <a:t>. equal</a:t>
            </a:r>
          </a:p>
        </p:txBody>
      </p:sp>
      <p:cxnSp>
        <p:nvCxnSpPr>
          <p:cNvPr id="64" name="Straight Arrow Connector 63">
            <a:extLst>
              <a:ext uri="{FF2B5EF4-FFF2-40B4-BE49-F238E27FC236}">
                <a16:creationId xmlns:a16="http://schemas.microsoft.com/office/drawing/2014/main" id="{88DD4188-13F1-D431-FA3B-1D5A3BFF100B}"/>
              </a:ext>
            </a:extLst>
          </p:cNvPr>
          <p:cNvCxnSpPr>
            <a:cxnSpLocks/>
          </p:cNvCxnSpPr>
          <p:nvPr/>
        </p:nvCxnSpPr>
        <p:spPr>
          <a:xfrm>
            <a:off x="8455780" y="4197346"/>
            <a:ext cx="0" cy="3487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0FA3E607-3D4D-7D7A-A4ED-31F44B28A5DC}"/>
              </a:ext>
            </a:extLst>
          </p:cNvPr>
          <p:cNvCxnSpPr>
            <a:cxnSpLocks/>
          </p:cNvCxnSpPr>
          <p:nvPr/>
        </p:nvCxnSpPr>
        <p:spPr>
          <a:xfrm flipH="1">
            <a:off x="3574472" y="3771110"/>
            <a:ext cx="2340898" cy="1921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B159F59-B6DF-C5E0-D110-8207BC694C6B}"/>
              </a:ext>
            </a:extLst>
          </p:cNvPr>
          <p:cNvSpPr txBox="1"/>
          <p:nvPr/>
        </p:nvSpPr>
        <p:spPr>
          <a:xfrm>
            <a:off x="6054357" y="5776146"/>
            <a:ext cx="3034145" cy="738664"/>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Same deal for flexible parameterization scheme except diagonal elements need not be equal.</a:t>
            </a:r>
          </a:p>
        </p:txBody>
      </p:sp>
      <p:sp>
        <p:nvSpPr>
          <p:cNvPr id="73" name="CustomShape 3">
            <a:extLst>
              <a:ext uri="{FF2B5EF4-FFF2-40B4-BE49-F238E27FC236}">
                <a16:creationId xmlns:a16="http://schemas.microsoft.com/office/drawing/2014/main" id="{00F7CB2F-7798-D365-36B2-990BC8C97E86}"/>
              </a:ext>
            </a:extLst>
          </p:cNvPr>
          <p:cNvSpPr/>
          <p:nvPr/>
        </p:nvSpPr>
        <p:spPr>
          <a:xfrm>
            <a:off x="1239414" y="13567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124170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ppt_x"/>
                                          </p:val>
                                        </p:tav>
                                        <p:tav tm="100000">
                                          <p:val>
                                            <p:strVal val="#ppt_x"/>
                                          </p:val>
                                        </p:tav>
                                      </p:tavLst>
                                    </p:anim>
                                    <p:anim calcmode="lin" valueType="num">
                                      <p:cBhvr additive="base">
                                        <p:cTn id="22" dur="500" fill="hold"/>
                                        <p:tgtEl>
                                          <p:spTgt spid="40"/>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additive="base">
                                        <p:cTn id="25" dur="500" fill="hold"/>
                                        <p:tgtEl>
                                          <p:spTgt spid="44"/>
                                        </p:tgtEl>
                                        <p:attrNameLst>
                                          <p:attrName>ppt_x</p:attrName>
                                        </p:attrNameLst>
                                      </p:cBhvr>
                                      <p:tavLst>
                                        <p:tav tm="0">
                                          <p:val>
                                            <p:strVal val="#ppt_x"/>
                                          </p:val>
                                        </p:tav>
                                        <p:tav tm="100000">
                                          <p:val>
                                            <p:strVal val="#ppt_x"/>
                                          </p:val>
                                        </p:tav>
                                      </p:tavLst>
                                    </p:anim>
                                    <p:anim calcmode="lin" valueType="num">
                                      <p:cBhvr additive="base">
                                        <p:cTn id="26" dur="500" fill="hold"/>
                                        <p:tgtEl>
                                          <p:spTgt spid="4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ppt_x"/>
                                          </p:val>
                                        </p:tav>
                                        <p:tav tm="100000">
                                          <p:val>
                                            <p:strVal val="#ppt_x"/>
                                          </p:val>
                                        </p:tav>
                                      </p:tavLst>
                                    </p:anim>
                                    <p:anim calcmode="lin" valueType="num">
                                      <p:cBhvr additive="base">
                                        <p:cTn id="30" dur="500" fill="hold"/>
                                        <p:tgtEl>
                                          <p:spTgt spid="4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ppt_x"/>
                                          </p:val>
                                        </p:tav>
                                        <p:tav tm="100000">
                                          <p:val>
                                            <p:strVal val="#ppt_x"/>
                                          </p:val>
                                        </p:tav>
                                      </p:tavLst>
                                    </p:anim>
                                    <p:anim calcmode="lin" valueType="num">
                                      <p:cBhvr additive="base">
                                        <p:cTn id="62" dur="500" fill="hold"/>
                                        <p:tgtEl>
                                          <p:spTgt spid="46"/>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500" fill="hold"/>
                                        <p:tgtEl>
                                          <p:spTgt spid="47"/>
                                        </p:tgtEl>
                                        <p:attrNameLst>
                                          <p:attrName>ppt_x</p:attrName>
                                        </p:attrNameLst>
                                      </p:cBhvr>
                                      <p:tavLst>
                                        <p:tav tm="0">
                                          <p:val>
                                            <p:strVal val="#ppt_x"/>
                                          </p:val>
                                        </p:tav>
                                        <p:tav tm="100000">
                                          <p:val>
                                            <p:strVal val="#ppt_x"/>
                                          </p:val>
                                        </p:tav>
                                      </p:tavLst>
                                    </p:anim>
                                    <p:anim calcmode="lin" valueType="num">
                                      <p:cBhvr additive="base">
                                        <p:cTn id="66" dur="500" fill="hold"/>
                                        <p:tgtEl>
                                          <p:spTgt spid="4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500" fill="hold"/>
                                        <p:tgtEl>
                                          <p:spTgt spid="19"/>
                                        </p:tgtEl>
                                        <p:attrNameLst>
                                          <p:attrName>ppt_x</p:attrName>
                                        </p:attrNameLst>
                                      </p:cBhvr>
                                      <p:tavLst>
                                        <p:tav tm="0">
                                          <p:val>
                                            <p:strVal val="#ppt_x"/>
                                          </p:val>
                                        </p:tav>
                                        <p:tav tm="100000">
                                          <p:val>
                                            <p:strVal val="#ppt_x"/>
                                          </p:val>
                                        </p:tav>
                                      </p:tavLst>
                                    </p:anim>
                                    <p:anim calcmode="lin" valueType="num">
                                      <p:cBhvr additive="base">
                                        <p:cTn id="7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anim calcmode="lin" valueType="num">
                                      <p:cBhvr additive="base">
                                        <p:cTn id="75" dur="500" fill="hold"/>
                                        <p:tgtEl>
                                          <p:spTgt spid="50"/>
                                        </p:tgtEl>
                                        <p:attrNameLst>
                                          <p:attrName>ppt_x</p:attrName>
                                        </p:attrNameLst>
                                      </p:cBhvr>
                                      <p:tavLst>
                                        <p:tav tm="0">
                                          <p:val>
                                            <p:strVal val="#ppt_x"/>
                                          </p:val>
                                        </p:tav>
                                        <p:tav tm="100000">
                                          <p:val>
                                            <p:strVal val="#ppt_x"/>
                                          </p:val>
                                        </p:tav>
                                      </p:tavLst>
                                    </p:anim>
                                    <p:anim calcmode="lin" valueType="num">
                                      <p:cBhvr additive="base">
                                        <p:cTn id="76" dur="500" fill="hold"/>
                                        <p:tgtEl>
                                          <p:spTgt spid="50"/>
                                        </p:tgtEl>
                                        <p:attrNameLst>
                                          <p:attrName>ppt_y</p:attrName>
                                        </p:attrNameLst>
                                      </p:cBhvr>
                                      <p:tavLst>
                                        <p:tav tm="0">
                                          <p:val>
                                            <p:strVal val="1+#ppt_h/2"/>
                                          </p:val>
                                        </p:tav>
                                        <p:tav tm="100000">
                                          <p:val>
                                            <p:strVal val="#ppt_y"/>
                                          </p:val>
                                        </p:tav>
                                      </p:tavLst>
                                    </p:anim>
                                  </p:childTnLst>
                                </p:cTn>
                              </p:par>
                            </p:childTnLst>
                          </p:cTn>
                        </p:par>
                        <p:par>
                          <p:cTn id="77" fill="hold">
                            <p:stCondLst>
                              <p:cond delay="500"/>
                            </p:stCondLst>
                            <p:childTnLst>
                              <p:par>
                                <p:cTn id="78" presetID="2" presetClass="entr" presetSubtype="4" fill="hold" grpId="0" nodeType="afterEffect">
                                  <p:stCondLst>
                                    <p:cond delay="0"/>
                                  </p:stCondLst>
                                  <p:childTnLst>
                                    <p:set>
                                      <p:cBhvr>
                                        <p:cTn id="79" dur="1" fill="hold">
                                          <p:stCondLst>
                                            <p:cond delay="0"/>
                                          </p:stCondLst>
                                        </p:cTn>
                                        <p:tgtEl>
                                          <p:spTgt spid="14"/>
                                        </p:tgtEl>
                                        <p:attrNameLst>
                                          <p:attrName>style.visibility</p:attrName>
                                        </p:attrNameLst>
                                      </p:cBhvr>
                                      <p:to>
                                        <p:strVal val="visible"/>
                                      </p:to>
                                    </p:set>
                                    <p:anim calcmode="lin" valueType="num">
                                      <p:cBhvr additive="base">
                                        <p:cTn id="80" dur="500" fill="hold"/>
                                        <p:tgtEl>
                                          <p:spTgt spid="14"/>
                                        </p:tgtEl>
                                        <p:attrNameLst>
                                          <p:attrName>ppt_x</p:attrName>
                                        </p:attrNameLst>
                                      </p:cBhvr>
                                      <p:tavLst>
                                        <p:tav tm="0">
                                          <p:val>
                                            <p:strVal val="#ppt_x"/>
                                          </p:val>
                                        </p:tav>
                                        <p:tav tm="100000">
                                          <p:val>
                                            <p:strVal val="#ppt_x"/>
                                          </p:val>
                                        </p:tav>
                                      </p:tavLst>
                                    </p:anim>
                                    <p:anim calcmode="lin" valueType="num">
                                      <p:cBhvr additive="base">
                                        <p:cTn id="81" dur="500" fill="hold"/>
                                        <p:tgtEl>
                                          <p:spTgt spid="14"/>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ppt_x"/>
                                          </p:val>
                                        </p:tav>
                                        <p:tav tm="100000">
                                          <p:val>
                                            <p:strVal val="#ppt_x"/>
                                          </p:val>
                                        </p:tav>
                                      </p:tavLst>
                                    </p:anim>
                                    <p:anim calcmode="lin" valueType="num">
                                      <p:cBhvr additive="base">
                                        <p:cTn id="85" dur="500" fill="hold"/>
                                        <p:tgtEl>
                                          <p:spTgt spid="27"/>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anim calcmode="lin" valueType="num">
                                      <p:cBhvr additive="base">
                                        <p:cTn id="88" dur="500" fill="hold"/>
                                        <p:tgtEl>
                                          <p:spTgt spid="28"/>
                                        </p:tgtEl>
                                        <p:attrNameLst>
                                          <p:attrName>ppt_x</p:attrName>
                                        </p:attrNameLst>
                                      </p:cBhvr>
                                      <p:tavLst>
                                        <p:tav tm="0">
                                          <p:val>
                                            <p:strVal val="#ppt_x"/>
                                          </p:val>
                                        </p:tav>
                                        <p:tav tm="100000">
                                          <p:val>
                                            <p:strVal val="#ppt_x"/>
                                          </p:val>
                                        </p:tav>
                                      </p:tavLst>
                                    </p:anim>
                                    <p:anim calcmode="lin" valueType="num">
                                      <p:cBhvr additive="base">
                                        <p:cTn id="8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2"/>
                                        </p:tgtEl>
                                        <p:attrNameLst>
                                          <p:attrName>style.visibility</p:attrName>
                                        </p:attrNameLst>
                                      </p:cBhvr>
                                      <p:to>
                                        <p:strVal val="visible"/>
                                      </p:to>
                                    </p:set>
                                    <p:anim calcmode="lin" valueType="num">
                                      <p:cBhvr additive="base">
                                        <p:cTn id="94" dur="500" fill="hold"/>
                                        <p:tgtEl>
                                          <p:spTgt spid="2"/>
                                        </p:tgtEl>
                                        <p:attrNameLst>
                                          <p:attrName>ppt_x</p:attrName>
                                        </p:attrNameLst>
                                      </p:cBhvr>
                                      <p:tavLst>
                                        <p:tav tm="0">
                                          <p:val>
                                            <p:strVal val="#ppt_x"/>
                                          </p:val>
                                        </p:tav>
                                        <p:tav tm="100000">
                                          <p:val>
                                            <p:strVal val="#ppt_x"/>
                                          </p:val>
                                        </p:tav>
                                      </p:tavLst>
                                    </p:anim>
                                    <p:anim calcmode="lin" valueType="num">
                                      <p:cBhvr additive="base">
                                        <p:cTn id="95" dur="500" fill="hold"/>
                                        <p:tgtEl>
                                          <p:spTgt spid="2"/>
                                        </p:tgtEl>
                                        <p:attrNameLst>
                                          <p:attrName>ppt_y</p:attrName>
                                        </p:attrNameLst>
                                      </p:cBhvr>
                                      <p:tavLst>
                                        <p:tav tm="0">
                                          <p:val>
                                            <p:strVal val="1+#ppt_h/2"/>
                                          </p:val>
                                        </p:tav>
                                        <p:tav tm="100000">
                                          <p:val>
                                            <p:strVal val="#ppt_y"/>
                                          </p:val>
                                        </p:tav>
                                      </p:tavLst>
                                    </p:anim>
                                  </p:childTnLst>
                                </p:cTn>
                              </p:par>
                            </p:childTnLst>
                          </p:cTn>
                        </p:par>
                        <p:par>
                          <p:cTn id="96" fill="hold">
                            <p:stCondLst>
                              <p:cond delay="500"/>
                            </p:stCondLst>
                            <p:childTnLst>
                              <p:par>
                                <p:cTn id="97" presetID="2" presetClass="entr" presetSubtype="4" fill="hold" nodeType="afterEffect">
                                  <p:stCondLst>
                                    <p:cond delay="0"/>
                                  </p:stCondLst>
                                  <p:childTnLst>
                                    <p:set>
                                      <p:cBhvr>
                                        <p:cTn id="98" dur="1" fill="hold">
                                          <p:stCondLst>
                                            <p:cond delay="0"/>
                                          </p:stCondLst>
                                        </p:cTn>
                                        <p:tgtEl>
                                          <p:spTgt spid="5"/>
                                        </p:tgtEl>
                                        <p:attrNameLst>
                                          <p:attrName>style.visibility</p:attrName>
                                        </p:attrNameLst>
                                      </p:cBhvr>
                                      <p:to>
                                        <p:strVal val="visible"/>
                                      </p:to>
                                    </p:set>
                                    <p:anim calcmode="lin" valueType="num">
                                      <p:cBhvr additive="base">
                                        <p:cTn id="99" dur="500" fill="hold"/>
                                        <p:tgtEl>
                                          <p:spTgt spid="5"/>
                                        </p:tgtEl>
                                        <p:attrNameLst>
                                          <p:attrName>ppt_x</p:attrName>
                                        </p:attrNameLst>
                                      </p:cBhvr>
                                      <p:tavLst>
                                        <p:tav tm="0">
                                          <p:val>
                                            <p:strVal val="#ppt_x"/>
                                          </p:val>
                                        </p:tav>
                                        <p:tav tm="100000">
                                          <p:val>
                                            <p:strVal val="#ppt_x"/>
                                          </p:val>
                                        </p:tav>
                                      </p:tavLst>
                                    </p:anim>
                                    <p:anim calcmode="lin" valueType="num">
                                      <p:cBhvr additive="base">
                                        <p:cTn id="100" dur="500" fill="hold"/>
                                        <p:tgtEl>
                                          <p:spTgt spid="5"/>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additive="base">
                                        <p:cTn id="103" dur="500" fill="hold"/>
                                        <p:tgtEl>
                                          <p:spTgt spid="25"/>
                                        </p:tgtEl>
                                        <p:attrNameLst>
                                          <p:attrName>ppt_x</p:attrName>
                                        </p:attrNameLst>
                                      </p:cBhvr>
                                      <p:tavLst>
                                        <p:tav tm="0">
                                          <p:val>
                                            <p:strVal val="#ppt_x"/>
                                          </p:val>
                                        </p:tav>
                                        <p:tav tm="100000">
                                          <p:val>
                                            <p:strVal val="#ppt_x"/>
                                          </p:val>
                                        </p:tav>
                                      </p:tavLst>
                                    </p:anim>
                                    <p:anim calcmode="lin" valueType="num">
                                      <p:cBhvr additive="base">
                                        <p:cTn id="10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2"/>
                                        </p:tgtEl>
                                        <p:attrNameLst>
                                          <p:attrName>style.visibility</p:attrName>
                                        </p:attrNameLst>
                                      </p:cBhvr>
                                      <p:to>
                                        <p:strVal val="visible"/>
                                      </p:to>
                                    </p:set>
                                    <p:anim calcmode="lin" valueType="num">
                                      <p:cBhvr additive="base">
                                        <p:cTn id="109" dur="500" fill="hold"/>
                                        <p:tgtEl>
                                          <p:spTgt spid="22"/>
                                        </p:tgtEl>
                                        <p:attrNameLst>
                                          <p:attrName>ppt_x</p:attrName>
                                        </p:attrNameLst>
                                      </p:cBhvr>
                                      <p:tavLst>
                                        <p:tav tm="0">
                                          <p:val>
                                            <p:strVal val="#ppt_x"/>
                                          </p:val>
                                        </p:tav>
                                        <p:tav tm="100000">
                                          <p:val>
                                            <p:strVal val="#ppt_x"/>
                                          </p:val>
                                        </p:tav>
                                      </p:tavLst>
                                    </p:anim>
                                    <p:anim calcmode="lin" valueType="num">
                                      <p:cBhvr additive="base">
                                        <p:cTn id="110" dur="500" fill="hold"/>
                                        <p:tgtEl>
                                          <p:spTgt spid="22"/>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500" fill="hold"/>
                                        <p:tgtEl>
                                          <p:spTgt spid="26"/>
                                        </p:tgtEl>
                                        <p:attrNameLst>
                                          <p:attrName>ppt_x</p:attrName>
                                        </p:attrNameLst>
                                      </p:cBhvr>
                                      <p:tavLst>
                                        <p:tav tm="0">
                                          <p:val>
                                            <p:strVal val="#ppt_x"/>
                                          </p:val>
                                        </p:tav>
                                        <p:tav tm="100000">
                                          <p:val>
                                            <p:strVal val="#ppt_x"/>
                                          </p:val>
                                        </p:tav>
                                      </p:tavLst>
                                    </p:anim>
                                    <p:anim calcmode="lin" valueType="num">
                                      <p:cBhvr additive="base">
                                        <p:cTn id="1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4" fill="hold" nodeType="clickEffect">
                                  <p:stCondLst>
                                    <p:cond delay="0"/>
                                  </p:stCondLst>
                                  <p:childTnLst>
                                    <p:set>
                                      <p:cBhvr>
                                        <p:cTn id="118" dur="1" fill="hold">
                                          <p:stCondLst>
                                            <p:cond delay="0"/>
                                          </p:stCondLst>
                                        </p:cTn>
                                        <p:tgtEl>
                                          <p:spTgt spid="30"/>
                                        </p:tgtEl>
                                        <p:attrNameLst>
                                          <p:attrName>style.visibility</p:attrName>
                                        </p:attrNameLst>
                                      </p:cBhvr>
                                      <p:to>
                                        <p:strVal val="visible"/>
                                      </p:to>
                                    </p:set>
                                    <p:anim calcmode="lin" valueType="num">
                                      <p:cBhvr additive="base">
                                        <p:cTn id="119" dur="500" fill="hold"/>
                                        <p:tgtEl>
                                          <p:spTgt spid="30"/>
                                        </p:tgtEl>
                                        <p:attrNameLst>
                                          <p:attrName>ppt_x</p:attrName>
                                        </p:attrNameLst>
                                      </p:cBhvr>
                                      <p:tavLst>
                                        <p:tav tm="0">
                                          <p:val>
                                            <p:strVal val="#ppt_x"/>
                                          </p:val>
                                        </p:tav>
                                        <p:tav tm="100000">
                                          <p:val>
                                            <p:strVal val="#ppt_x"/>
                                          </p:val>
                                        </p:tav>
                                      </p:tavLst>
                                    </p:anim>
                                    <p:anim calcmode="lin" valueType="num">
                                      <p:cBhvr additive="base">
                                        <p:cTn id="120" dur="500" fill="hold"/>
                                        <p:tgtEl>
                                          <p:spTgt spid="30"/>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calcmode="lin" valueType="num">
                                      <p:cBhvr additive="base">
                                        <p:cTn id="123" dur="500" fill="hold"/>
                                        <p:tgtEl>
                                          <p:spTgt spid="31"/>
                                        </p:tgtEl>
                                        <p:attrNameLst>
                                          <p:attrName>ppt_x</p:attrName>
                                        </p:attrNameLst>
                                      </p:cBhvr>
                                      <p:tavLst>
                                        <p:tav tm="0">
                                          <p:val>
                                            <p:strVal val="#ppt_x"/>
                                          </p:val>
                                        </p:tav>
                                        <p:tav tm="100000">
                                          <p:val>
                                            <p:strVal val="#ppt_x"/>
                                          </p:val>
                                        </p:tav>
                                      </p:tavLst>
                                    </p:anim>
                                    <p:anim calcmode="lin" valueType="num">
                                      <p:cBhvr additive="base">
                                        <p:cTn id="12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nodeType="clickEffect">
                                  <p:stCondLst>
                                    <p:cond delay="0"/>
                                  </p:stCondLst>
                                  <p:childTnLst>
                                    <p:set>
                                      <p:cBhvr>
                                        <p:cTn id="128" dur="1" fill="hold">
                                          <p:stCondLst>
                                            <p:cond delay="0"/>
                                          </p:stCondLst>
                                        </p:cTn>
                                        <p:tgtEl>
                                          <p:spTgt spid="55"/>
                                        </p:tgtEl>
                                        <p:attrNameLst>
                                          <p:attrName>style.visibility</p:attrName>
                                        </p:attrNameLst>
                                      </p:cBhvr>
                                      <p:to>
                                        <p:strVal val="visible"/>
                                      </p:to>
                                    </p:set>
                                    <p:anim calcmode="lin" valueType="num">
                                      <p:cBhvr additive="base">
                                        <p:cTn id="129" dur="500" fill="hold"/>
                                        <p:tgtEl>
                                          <p:spTgt spid="55"/>
                                        </p:tgtEl>
                                        <p:attrNameLst>
                                          <p:attrName>ppt_x</p:attrName>
                                        </p:attrNameLst>
                                      </p:cBhvr>
                                      <p:tavLst>
                                        <p:tav tm="0">
                                          <p:val>
                                            <p:strVal val="#ppt_x"/>
                                          </p:val>
                                        </p:tav>
                                        <p:tav tm="100000">
                                          <p:val>
                                            <p:strVal val="#ppt_x"/>
                                          </p:val>
                                        </p:tav>
                                      </p:tavLst>
                                    </p:anim>
                                    <p:anim calcmode="lin" valueType="num">
                                      <p:cBhvr additive="base">
                                        <p:cTn id="130" dur="500" fill="hold"/>
                                        <p:tgtEl>
                                          <p:spTgt spid="55"/>
                                        </p:tgtEl>
                                        <p:attrNameLst>
                                          <p:attrName>ppt_y</p:attrName>
                                        </p:attrNameLst>
                                      </p:cBhvr>
                                      <p:tavLst>
                                        <p:tav tm="0">
                                          <p:val>
                                            <p:strVal val="1+#ppt_h/2"/>
                                          </p:val>
                                        </p:tav>
                                        <p:tav tm="100000">
                                          <p:val>
                                            <p:strVal val="#ppt_y"/>
                                          </p:val>
                                        </p:tav>
                                      </p:tavLst>
                                    </p:anim>
                                  </p:childTnLst>
                                </p:cTn>
                              </p:par>
                            </p:childTnLst>
                          </p:cTn>
                        </p:par>
                        <p:par>
                          <p:cTn id="131" fill="hold">
                            <p:stCondLst>
                              <p:cond delay="500"/>
                            </p:stCondLst>
                            <p:childTnLst>
                              <p:par>
                                <p:cTn id="132" presetID="2" presetClass="entr" presetSubtype="4" fill="hold" nodeType="afterEffect">
                                  <p:stCondLst>
                                    <p:cond delay="0"/>
                                  </p:stCondLst>
                                  <p:childTnLst>
                                    <p:set>
                                      <p:cBhvr>
                                        <p:cTn id="133" dur="1" fill="hold">
                                          <p:stCondLst>
                                            <p:cond delay="0"/>
                                          </p:stCondLst>
                                        </p:cTn>
                                        <p:tgtEl>
                                          <p:spTgt spid="57"/>
                                        </p:tgtEl>
                                        <p:attrNameLst>
                                          <p:attrName>style.visibility</p:attrName>
                                        </p:attrNameLst>
                                      </p:cBhvr>
                                      <p:to>
                                        <p:strVal val="visible"/>
                                      </p:to>
                                    </p:set>
                                    <p:anim calcmode="lin" valueType="num">
                                      <p:cBhvr additive="base">
                                        <p:cTn id="134" dur="500" fill="hold"/>
                                        <p:tgtEl>
                                          <p:spTgt spid="57"/>
                                        </p:tgtEl>
                                        <p:attrNameLst>
                                          <p:attrName>ppt_x</p:attrName>
                                        </p:attrNameLst>
                                      </p:cBhvr>
                                      <p:tavLst>
                                        <p:tav tm="0">
                                          <p:val>
                                            <p:strVal val="#ppt_x"/>
                                          </p:val>
                                        </p:tav>
                                        <p:tav tm="100000">
                                          <p:val>
                                            <p:strVal val="#ppt_x"/>
                                          </p:val>
                                        </p:tav>
                                      </p:tavLst>
                                    </p:anim>
                                    <p:anim calcmode="lin" valueType="num">
                                      <p:cBhvr additive="base">
                                        <p:cTn id="135" dur="500" fill="hold"/>
                                        <p:tgtEl>
                                          <p:spTgt spid="57"/>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56"/>
                                        </p:tgtEl>
                                        <p:attrNameLst>
                                          <p:attrName>style.visibility</p:attrName>
                                        </p:attrNameLst>
                                      </p:cBhvr>
                                      <p:to>
                                        <p:strVal val="visible"/>
                                      </p:to>
                                    </p:set>
                                    <p:anim calcmode="lin" valueType="num">
                                      <p:cBhvr additive="base">
                                        <p:cTn id="138" dur="500" fill="hold"/>
                                        <p:tgtEl>
                                          <p:spTgt spid="56"/>
                                        </p:tgtEl>
                                        <p:attrNameLst>
                                          <p:attrName>ppt_x</p:attrName>
                                        </p:attrNameLst>
                                      </p:cBhvr>
                                      <p:tavLst>
                                        <p:tav tm="0">
                                          <p:val>
                                            <p:strVal val="#ppt_x"/>
                                          </p:val>
                                        </p:tav>
                                        <p:tav tm="100000">
                                          <p:val>
                                            <p:strVal val="#ppt_x"/>
                                          </p:val>
                                        </p:tav>
                                      </p:tavLst>
                                    </p:anim>
                                    <p:anim calcmode="lin" valueType="num">
                                      <p:cBhvr additive="base">
                                        <p:cTn id="139" dur="500" fill="hold"/>
                                        <p:tgtEl>
                                          <p:spTgt spid="56"/>
                                        </p:tgtEl>
                                        <p:attrNameLst>
                                          <p:attrName>ppt_y</p:attrName>
                                        </p:attrNameLst>
                                      </p:cBhvr>
                                      <p:tavLst>
                                        <p:tav tm="0">
                                          <p:val>
                                            <p:strVal val="1+#ppt_h/2"/>
                                          </p:val>
                                        </p:tav>
                                        <p:tav tm="100000">
                                          <p:val>
                                            <p:strVal val="#ppt_y"/>
                                          </p:val>
                                        </p:tav>
                                      </p:tavLst>
                                    </p:anim>
                                  </p:childTnLst>
                                </p:cTn>
                              </p:par>
                              <p:par>
                                <p:cTn id="140" presetID="2" presetClass="entr" presetSubtype="4" fill="hold" nodeType="withEffect">
                                  <p:stCondLst>
                                    <p:cond delay="0"/>
                                  </p:stCondLst>
                                  <p:childTnLst>
                                    <p:set>
                                      <p:cBhvr>
                                        <p:cTn id="141" dur="1" fill="hold">
                                          <p:stCondLst>
                                            <p:cond delay="0"/>
                                          </p:stCondLst>
                                        </p:cTn>
                                        <p:tgtEl>
                                          <p:spTgt spid="64"/>
                                        </p:tgtEl>
                                        <p:attrNameLst>
                                          <p:attrName>style.visibility</p:attrName>
                                        </p:attrNameLst>
                                      </p:cBhvr>
                                      <p:to>
                                        <p:strVal val="visible"/>
                                      </p:to>
                                    </p:set>
                                    <p:anim calcmode="lin" valueType="num">
                                      <p:cBhvr additive="base">
                                        <p:cTn id="142" dur="500" fill="hold"/>
                                        <p:tgtEl>
                                          <p:spTgt spid="64"/>
                                        </p:tgtEl>
                                        <p:attrNameLst>
                                          <p:attrName>ppt_x</p:attrName>
                                        </p:attrNameLst>
                                      </p:cBhvr>
                                      <p:tavLst>
                                        <p:tav tm="0">
                                          <p:val>
                                            <p:strVal val="#ppt_x"/>
                                          </p:val>
                                        </p:tav>
                                        <p:tav tm="100000">
                                          <p:val>
                                            <p:strVal val="#ppt_x"/>
                                          </p:val>
                                        </p:tav>
                                      </p:tavLst>
                                    </p:anim>
                                    <p:anim calcmode="lin" valueType="num">
                                      <p:cBhvr additive="base">
                                        <p:cTn id="14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2" presetClass="entr" presetSubtype="4" fill="hold" nodeType="clickEffect">
                                  <p:stCondLst>
                                    <p:cond delay="0"/>
                                  </p:stCondLst>
                                  <p:childTnLst>
                                    <p:set>
                                      <p:cBhvr>
                                        <p:cTn id="147" dur="1" fill="hold">
                                          <p:stCondLst>
                                            <p:cond delay="0"/>
                                          </p:stCondLst>
                                        </p:cTn>
                                        <p:tgtEl>
                                          <p:spTgt spid="51"/>
                                        </p:tgtEl>
                                        <p:attrNameLst>
                                          <p:attrName>style.visibility</p:attrName>
                                        </p:attrNameLst>
                                      </p:cBhvr>
                                      <p:to>
                                        <p:strVal val="visible"/>
                                      </p:to>
                                    </p:set>
                                    <p:anim calcmode="lin" valueType="num">
                                      <p:cBhvr additive="base">
                                        <p:cTn id="148" dur="500" fill="hold"/>
                                        <p:tgtEl>
                                          <p:spTgt spid="51"/>
                                        </p:tgtEl>
                                        <p:attrNameLst>
                                          <p:attrName>ppt_x</p:attrName>
                                        </p:attrNameLst>
                                      </p:cBhvr>
                                      <p:tavLst>
                                        <p:tav tm="0">
                                          <p:val>
                                            <p:strVal val="#ppt_x"/>
                                          </p:val>
                                        </p:tav>
                                        <p:tav tm="100000">
                                          <p:val>
                                            <p:strVal val="#ppt_x"/>
                                          </p:val>
                                        </p:tav>
                                      </p:tavLst>
                                    </p:anim>
                                    <p:anim calcmode="lin" valueType="num">
                                      <p:cBhvr additive="base">
                                        <p:cTn id="149" dur="500" fill="hold"/>
                                        <p:tgtEl>
                                          <p:spTgt spid="51"/>
                                        </p:tgtEl>
                                        <p:attrNameLst>
                                          <p:attrName>ppt_y</p:attrName>
                                        </p:attrNameLst>
                                      </p:cBhvr>
                                      <p:tavLst>
                                        <p:tav tm="0">
                                          <p:val>
                                            <p:strVal val="1+#ppt_h/2"/>
                                          </p:val>
                                        </p:tav>
                                        <p:tav tm="100000">
                                          <p:val>
                                            <p:strVal val="#ppt_y"/>
                                          </p:val>
                                        </p:tav>
                                      </p:tavLst>
                                    </p:anim>
                                  </p:childTnLst>
                                </p:cTn>
                              </p:par>
                            </p:childTnLst>
                          </p:cTn>
                        </p:par>
                        <p:par>
                          <p:cTn id="150" fill="hold">
                            <p:stCondLst>
                              <p:cond delay="500"/>
                            </p:stCondLst>
                            <p:childTnLst>
                              <p:par>
                                <p:cTn id="151" presetID="2" presetClass="entr" presetSubtype="4" fill="hold" nodeType="afterEffect">
                                  <p:stCondLst>
                                    <p:cond delay="0"/>
                                  </p:stCondLst>
                                  <p:childTnLst>
                                    <p:set>
                                      <p:cBhvr>
                                        <p:cTn id="152" dur="1" fill="hold">
                                          <p:stCondLst>
                                            <p:cond delay="0"/>
                                          </p:stCondLst>
                                        </p:cTn>
                                        <p:tgtEl>
                                          <p:spTgt spid="67"/>
                                        </p:tgtEl>
                                        <p:attrNameLst>
                                          <p:attrName>style.visibility</p:attrName>
                                        </p:attrNameLst>
                                      </p:cBhvr>
                                      <p:to>
                                        <p:strVal val="visible"/>
                                      </p:to>
                                    </p:set>
                                    <p:anim calcmode="lin" valueType="num">
                                      <p:cBhvr additive="base">
                                        <p:cTn id="153" dur="500" fill="hold"/>
                                        <p:tgtEl>
                                          <p:spTgt spid="67"/>
                                        </p:tgtEl>
                                        <p:attrNameLst>
                                          <p:attrName>ppt_x</p:attrName>
                                        </p:attrNameLst>
                                      </p:cBhvr>
                                      <p:tavLst>
                                        <p:tav tm="0">
                                          <p:val>
                                            <p:strVal val="#ppt_x"/>
                                          </p:val>
                                        </p:tav>
                                        <p:tav tm="100000">
                                          <p:val>
                                            <p:strVal val="#ppt_x"/>
                                          </p:val>
                                        </p:tav>
                                      </p:tavLst>
                                    </p:anim>
                                    <p:anim calcmode="lin" valueType="num">
                                      <p:cBhvr additive="base">
                                        <p:cTn id="15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4" fill="hold" nodeType="clickEffect">
                                  <p:stCondLst>
                                    <p:cond delay="0"/>
                                  </p:stCondLst>
                                  <p:childTnLst>
                                    <p:set>
                                      <p:cBhvr>
                                        <p:cTn id="158" dur="1" fill="hold">
                                          <p:stCondLst>
                                            <p:cond delay="0"/>
                                          </p:stCondLst>
                                        </p:cTn>
                                        <p:tgtEl>
                                          <p:spTgt spid="60"/>
                                        </p:tgtEl>
                                        <p:attrNameLst>
                                          <p:attrName>style.visibility</p:attrName>
                                        </p:attrNameLst>
                                      </p:cBhvr>
                                      <p:to>
                                        <p:strVal val="visible"/>
                                      </p:to>
                                    </p:set>
                                    <p:anim calcmode="lin" valueType="num">
                                      <p:cBhvr additive="base">
                                        <p:cTn id="159" dur="500" fill="hold"/>
                                        <p:tgtEl>
                                          <p:spTgt spid="60"/>
                                        </p:tgtEl>
                                        <p:attrNameLst>
                                          <p:attrName>ppt_x</p:attrName>
                                        </p:attrNameLst>
                                      </p:cBhvr>
                                      <p:tavLst>
                                        <p:tav tm="0">
                                          <p:val>
                                            <p:strVal val="#ppt_x"/>
                                          </p:val>
                                        </p:tav>
                                        <p:tav tm="100000">
                                          <p:val>
                                            <p:strVal val="#ppt_x"/>
                                          </p:val>
                                        </p:tav>
                                      </p:tavLst>
                                    </p:anim>
                                    <p:anim calcmode="lin" valueType="num">
                                      <p:cBhvr additive="base">
                                        <p:cTn id="160" dur="500" fill="hold"/>
                                        <p:tgtEl>
                                          <p:spTgt spid="60"/>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61"/>
                                        </p:tgtEl>
                                        <p:attrNameLst>
                                          <p:attrName>style.visibility</p:attrName>
                                        </p:attrNameLst>
                                      </p:cBhvr>
                                      <p:to>
                                        <p:strVal val="visible"/>
                                      </p:to>
                                    </p:set>
                                    <p:anim calcmode="lin" valueType="num">
                                      <p:cBhvr additive="base">
                                        <p:cTn id="163" dur="500" fill="hold"/>
                                        <p:tgtEl>
                                          <p:spTgt spid="61"/>
                                        </p:tgtEl>
                                        <p:attrNameLst>
                                          <p:attrName>ppt_x</p:attrName>
                                        </p:attrNameLst>
                                      </p:cBhvr>
                                      <p:tavLst>
                                        <p:tav tm="0">
                                          <p:val>
                                            <p:strVal val="#ppt_x"/>
                                          </p:val>
                                        </p:tav>
                                        <p:tav tm="100000">
                                          <p:val>
                                            <p:strVal val="#ppt_x"/>
                                          </p:val>
                                        </p:tav>
                                      </p:tavLst>
                                    </p:anim>
                                    <p:anim calcmode="lin" valueType="num">
                                      <p:cBhvr additive="base">
                                        <p:cTn id="164"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70"/>
                                        </p:tgtEl>
                                        <p:attrNameLst>
                                          <p:attrName>style.visibility</p:attrName>
                                        </p:attrNameLst>
                                      </p:cBhvr>
                                      <p:to>
                                        <p:strVal val="visible"/>
                                      </p:to>
                                    </p:set>
                                    <p:anim calcmode="lin" valueType="num">
                                      <p:cBhvr additive="base">
                                        <p:cTn id="169" dur="500" fill="hold"/>
                                        <p:tgtEl>
                                          <p:spTgt spid="70"/>
                                        </p:tgtEl>
                                        <p:attrNameLst>
                                          <p:attrName>ppt_x</p:attrName>
                                        </p:attrNameLst>
                                      </p:cBhvr>
                                      <p:tavLst>
                                        <p:tav tm="0">
                                          <p:val>
                                            <p:strVal val="#ppt_x"/>
                                          </p:val>
                                        </p:tav>
                                        <p:tav tm="100000">
                                          <p:val>
                                            <p:strVal val="#ppt_x"/>
                                          </p:val>
                                        </p:tav>
                                      </p:tavLst>
                                    </p:anim>
                                    <p:anim calcmode="lin" valueType="num">
                                      <p:cBhvr additive="base">
                                        <p:cTn id="17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P spid="18" grpId="0" animBg="1"/>
      <p:bldP spid="19" grpId="0" animBg="1"/>
      <p:bldP spid="25" grpId="0"/>
      <p:bldP spid="26" grpId="0"/>
      <p:bldP spid="28" grpId="0"/>
      <p:bldP spid="31" grpId="0"/>
      <p:bldP spid="34" grpId="0"/>
      <p:bldP spid="35" grpId="0"/>
      <p:bldP spid="46" grpId="0"/>
      <p:bldP spid="56" grpId="0" animBg="1"/>
      <p:bldP spid="61" grpId="0"/>
      <p:bldP spid="7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8A8CC4-64AF-83C9-5A2A-0C8AE4CF2905}"/>
              </a:ext>
            </a:extLst>
          </p:cNvPr>
          <p:cNvSpPr txBox="1"/>
          <p:nvPr/>
        </p:nvSpPr>
        <p:spPr>
          <a:xfrm>
            <a:off x="480350" y="736314"/>
            <a:ext cx="8466880" cy="400110"/>
          </a:xfrm>
          <a:prstGeom prst="rect">
            <a:avLst/>
          </a:prstGeom>
          <a:noFill/>
        </p:spPr>
        <p:txBody>
          <a:bodyPr wrap="square">
            <a:spAutoFit/>
          </a:bodyPr>
          <a:lstStyle/>
          <a:p>
            <a:pPr marL="285750" indent="-285750">
              <a:buFont typeface="Arial" panose="020B0604020202020204" pitchFamily="34" charset="0"/>
              <a:buChar char="•"/>
            </a:pPr>
            <a:r>
              <a:rPr lang="en-US" sz="2000" b="0" strike="noStrike" spc="-1" dirty="0">
                <a:solidFill>
                  <a:srgbClr val="000000"/>
                </a:solidFill>
                <a:latin typeface="Times New Roman"/>
              </a:rPr>
              <a:t>So, in the </a:t>
            </a:r>
            <a:r>
              <a:rPr lang="en-US" sz="2000" strike="noStrike" spc="-1" dirty="0">
                <a:solidFill>
                  <a:srgbClr val="000000"/>
                </a:solidFill>
                <a:latin typeface="Times New Roman"/>
              </a:rPr>
              <a:t>standard parameterization the edge matrices in general are</a:t>
            </a:r>
            <a:r>
              <a:rPr lang="en-US" sz="2000" b="0" strike="noStrike" spc="-1" dirty="0">
                <a:solidFill>
                  <a:srgbClr val="000000"/>
                </a:solidFill>
                <a:latin typeface="Times New Roman"/>
              </a:rPr>
              <a:t>:</a:t>
            </a:r>
            <a:endParaRPr lang="en-US" sz="2000" dirty="0"/>
          </a:p>
        </p:txBody>
      </p:sp>
      <p:pic>
        <p:nvPicPr>
          <p:cNvPr id="6" name="Picture 5">
            <a:extLst>
              <a:ext uri="{FF2B5EF4-FFF2-40B4-BE49-F238E27FC236}">
                <a16:creationId xmlns:a16="http://schemas.microsoft.com/office/drawing/2014/main" id="{A27DD501-2077-F320-278C-03618B8E521B}"/>
              </a:ext>
            </a:extLst>
          </p:cNvPr>
          <p:cNvPicPr>
            <a:picLocks noChangeAspect="1"/>
          </p:cNvPicPr>
          <p:nvPr/>
        </p:nvPicPr>
        <p:blipFill>
          <a:blip r:embed="rId2"/>
          <a:stretch>
            <a:fillRect/>
          </a:stretch>
        </p:blipFill>
        <p:spPr>
          <a:xfrm>
            <a:off x="1460016" y="1686506"/>
            <a:ext cx="2478318" cy="1579186"/>
          </a:xfrm>
          <a:prstGeom prst="rect">
            <a:avLst/>
          </a:prstGeom>
        </p:spPr>
      </p:pic>
      <p:pic>
        <p:nvPicPr>
          <p:cNvPr id="7" name="Picture 6">
            <a:extLst>
              <a:ext uri="{FF2B5EF4-FFF2-40B4-BE49-F238E27FC236}">
                <a16:creationId xmlns:a16="http://schemas.microsoft.com/office/drawing/2014/main" id="{490D5410-5E92-232C-524C-8EF27CF02F42}"/>
              </a:ext>
            </a:extLst>
          </p:cNvPr>
          <p:cNvPicPr>
            <a:picLocks noChangeAspect="1"/>
          </p:cNvPicPr>
          <p:nvPr/>
        </p:nvPicPr>
        <p:blipFill>
          <a:blip r:embed="rId3"/>
          <a:stretch>
            <a:fillRect/>
          </a:stretch>
        </p:blipFill>
        <p:spPr>
          <a:xfrm>
            <a:off x="4084398" y="1671018"/>
            <a:ext cx="2820293" cy="1579186"/>
          </a:xfrm>
          <a:prstGeom prst="rect">
            <a:avLst/>
          </a:prstGeom>
        </p:spPr>
      </p:pic>
      <p:pic>
        <p:nvPicPr>
          <p:cNvPr id="8" name="Picture 7">
            <a:extLst>
              <a:ext uri="{FF2B5EF4-FFF2-40B4-BE49-F238E27FC236}">
                <a16:creationId xmlns:a16="http://schemas.microsoft.com/office/drawing/2014/main" id="{E60054FE-E3C3-6E80-2B3B-696CD4979013}"/>
              </a:ext>
            </a:extLst>
          </p:cNvPr>
          <p:cNvPicPr>
            <a:picLocks noChangeAspect="1"/>
          </p:cNvPicPr>
          <p:nvPr/>
        </p:nvPicPr>
        <p:blipFill>
          <a:blip r:embed="rId4"/>
          <a:stretch>
            <a:fillRect/>
          </a:stretch>
        </p:blipFill>
        <p:spPr>
          <a:xfrm>
            <a:off x="334643" y="4259325"/>
            <a:ext cx="3514007" cy="1116600"/>
          </a:xfrm>
          <a:prstGeom prst="rect">
            <a:avLst/>
          </a:prstGeom>
        </p:spPr>
      </p:pic>
      <p:sp>
        <p:nvSpPr>
          <p:cNvPr id="10" name="TextBox 9">
            <a:extLst>
              <a:ext uri="{FF2B5EF4-FFF2-40B4-BE49-F238E27FC236}">
                <a16:creationId xmlns:a16="http://schemas.microsoft.com/office/drawing/2014/main" id="{87EDB8CC-D1E8-4232-F165-02B465FD3BA6}"/>
              </a:ext>
            </a:extLst>
          </p:cNvPr>
          <p:cNvSpPr txBox="1"/>
          <p:nvPr/>
        </p:nvSpPr>
        <p:spPr>
          <a:xfrm>
            <a:off x="7222602" y="2176217"/>
            <a:ext cx="110959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for  m &gt; n</a:t>
            </a:r>
          </a:p>
        </p:txBody>
      </p:sp>
      <p:pic>
        <p:nvPicPr>
          <p:cNvPr id="11" name="Picture 10">
            <a:extLst>
              <a:ext uri="{FF2B5EF4-FFF2-40B4-BE49-F238E27FC236}">
                <a16:creationId xmlns:a16="http://schemas.microsoft.com/office/drawing/2014/main" id="{62C4B7DF-ECA0-01FD-1490-7383CA43FA75}"/>
              </a:ext>
            </a:extLst>
          </p:cNvPr>
          <p:cNvPicPr>
            <a:picLocks noChangeAspect="1"/>
          </p:cNvPicPr>
          <p:nvPr/>
        </p:nvPicPr>
        <p:blipFill>
          <a:blip r:embed="rId5"/>
          <a:stretch>
            <a:fillRect/>
          </a:stretch>
        </p:blipFill>
        <p:spPr>
          <a:xfrm>
            <a:off x="3996159" y="4259325"/>
            <a:ext cx="3701005" cy="1110302"/>
          </a:xfrm>
          <a:prstGeom prst="rect">
            <a:avLst/>
          </a:prstGeom>
        </p:spPr>
      </p:pic>
      <p:sp>
        <p:nvSpPr>
          <p:cNvPr id="12" name="TextBox 11">
            <a:extLst>
              <a:ext uri="{FF2B5EF4-FFF2-40B4-BE49-F238E27FC236}">
                <a16:creationId xmlns:a16="http://schemas.microsoft.com/office/drawing/2014/main" id="{D2C706A4-A433-B618-D6DC-A60FEF22E7D3}"/>
              </a:ext>
            </a:extLst>
          </p:cNvPr>
          <p:cNvSpPr txBox="1"/>
          <p:nvPr/>
        </p:nvSpPr>
        <p:spPr>
          <a:xfrm>
            <a:off x="7826056" y="4676110"/>
            <a:ext cx="110959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for  m &lt; n</a:t>
            </a:r>
          </a:p>
        </p:txBody>
      </p:sp>
      <p:sp>
        <p:nvSpPr>
          <p:cNvPr id="13" name="CustomShape 3">
            <a:extLst>
              <a:ext uri="{FF2B5EF4-FFF2-40B4-BE49-F238E27FC236}">
                <a16:creationId xmlns:a16="http://schemas.microsoft.com/office/drawing/2014/main" id="{F0F3A3F9-5642-1178-9EF3-AE739D45DB8A}"/>
              </a:ext>
            </a:extLst>
          </p:cNvPr>
          <p:cNvSpPr/>
          <p:nvPr/>
        </p:nvSpPr>
        <p:spPr>
          <a:xfrm>
            <a:off x="1239414" y="112530"/>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1645851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0E852A51-79C6-EA84-1572-2FFFB81F2167}"/>
              </a:ext>
            </a:extLst>
          </p:cNvPr>
          <p:cNvSpPr/>
          <p:nvPr/>
        </p:nvSpPr>
        <p:spPr>
          <a:xfrm>
            <a:off x="35610" y="4431072"/>
            <a:ext cx="9079814" cy="1014209"/>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000" spc="-1" dirty="0">
                <a:solidFill>
                  <a:srgbClr val="FF6B00"/>
                </a:solidFill>
                <a:latin typeface="Courier New"/>
              </a:rPr>
              <a:t>library</a:t>
            </a:r>
            <a:r>
              <a:rPr lang="en-US" sz="2000" spc="-1" dirty="0">
                <a:solidFill>
                  <a:srgbClr val="FFFFFF"/>
                </a:solidFill>
                <a:latin typeface="Courier New"/>
              </a:rPr>
              <a:t>(CRFutil2)</a:t>
            </a:r>
          </a:p>
          <a:p>
            <a:pPr>
              <a:lnSpc>
                <a:spcPct val="100000"/>
              </a:lnSpc>
            </a:pPr>
            <a:endParaRPr lang="en-US" sz="2000" spc="-1" dirty="0">
              <a:solidFill>
                <a:srgbClr val="FFFFFF"/>
              </a:solidFill>
              <a:latin typeface="Courier New"/>
            </a:endParaRPr>
          </a:p>
          <a:p>
            <a:pPr>
              <a:lnSpc>
                <a:spcPct val="100000"/>
              </a:lnSpc>
            </a:pPr>
            <a:r>
              <a:rPr lang="en-US" sz="2000" spc="-1" dirty="0" err="1">
                <a:solidFill>
                  <a:srgbClr val="FFFFFF"/>
                </a:solidFill>
                <a:latin typeface="Courier New"/>
              </a:rPr>
              <a:t>get_script</a:t>
            </a:r>
            <a:r>
              <a:rPr lang="en-US" sz="2000" spc="-1" dirty="0">
                <a:solidFill>
                  <a:srgbClr val="FFFFFF"/>
                </a:solidFill>
                <a:latin typeface="Courier New"/>
              </a:rPr>
              <a:t>(</a:t>
            </a:r>
            <a:r>
              <a:rPr lang="en-US" sz="2000" spc="-1" dirty="0">
                <a:solidFill>
                  <a:srgbClr val="00B050"/>
                </a:solidFill>
                <a:latin typeface="Courier New"/>
              </a:rPr>
              <a:t>"scr1.R"</a:t>
            </a:r>
            <a:r>
              <a:rPr lang="en-US" sz="2000" spc="-1" dirty="0">
                <a:solidFill>
                  <a:srgbClr val="FFFFFF"/>
                </a:solidFill>
                <a:latin typeface="Courier New"/>
              </a:rPr>
              <a:t>) </a:t>
            </a:r>
            <a:r>
              <a:rPr lang="en-US" sz="2000" spc="-1" dirty="0">
                <a:solidFill>
                  <a:srgbClr val="FFFF00"/>
                </a:solidFill>
                <a:latin typeface="Courier New"/>
              </a:rPr>
              <a:t># Pull up the script. It's that easy!</a:t>
            </a:r>
          </a:p>
        </p:txBody>
      </p:sp>
      <p:sp>
        <p:nvSpPr>
          <p:cNvPr id="3" name="TextBox 2">
            <a:extLst>
              <a:ext uri="{FF2B5EF4-FFF2-40B4-BE49-F238E27FC236}">
                <a16:creationId xmlns:a16="http://schemas.microsoft.com/office/drawing/2014/main" id="{52015062-83FB-93F6-FE0A-48FC5E8B5C61}"/>
              </a:ext>
            </a:extLst>
          </p:cNvPr>
          <p:cNvSpPr txBox="1"/>
          <p:nvPr/>
        </p:nvSpPr>
        <p:spPr>
          <a:xfrm>
            <a:off x="246992" y="452630"/>
            <a:ext cx="8650013"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Also, there are </a:t>
            </a:r>
            <a:r>
              <a:rPr lang="en-US" sz="2400" i="1" u="sng" dirty="0">
                <a:latin typeface="Times New Roman" panose="02020603050405020304" pitchFamily="18" charset="0"/>
                <a:cs typeface="Times New Roman" panose="02020603050405020304" pitchFamily="18" charset="0"/>
              </a:rPr>
              <a:t>many</a:t>
            </a:r>
            <a:r>
              <a:rPr lang="en-US" sz="2400" dirty="0">
                <a:latin typeface="Times New Roman" panose="02020603050405020304" pitchFamily="18" charset="0"/>
                <a:cs typeface="Times New Roman" panose="02020603050405020304" pitchFamily="18" charset="0"/>
              </a:rPr>
              <a:t> R scripts in these Notes to demonstrate MRF related concepts.</a:t>
            </a:r>
          </a:p>
        </p:txBody>
      </p:sp>
      <p:sp>
        <p:nvSpPr>
          <p:cNvPr id="4" name="TextBox 3">
            <a:extLst>
              <a:ext uri="{FF2B5EF4-FFF2-40B4-BE49-F238E27FC236}">
                <a16:creationId xmlns:a16="http://schemas.microsoft.com/office/drawing/2014/main" id="{B2624728-634B-1DB2-ECED-87EEB823E271}"/>
              </a:ext>
            </a:extLst>
          </p:cNvPr>
          <p:cNvSpPr txBox="1"/>
          <p:nvPr/>
        </p:nvSpPr>
        <p:spPr>
          <a:xfrm>
            <a:off x="871754" y="1356997"/>
            <a:ext cx="7486433" cy="1107996"/>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Each script is labeled with a unique name starting with the letters scr. To pull them up use the </a:t>
            </a:r>
            <a:r>
              <a:rPr lang="en-US" sz="2200" b="1" dirty="0" err="1">
                <a:latin typeface="Courier New" panose="02070309020205020404" pitchFamily="49" charset="0"/>
                <a:cs typeface="Courier New" panose="02070309020205020404" pitchFamily="49" charset="0"/>
              </a:rPr>
              <a:t>get_script</a:t>
            </a:r>
            <a:r>
              <a:rPr lang="en-US" sz="2200" b="1" dirty="0">
                <a:latin typeface="Courier New" panose="02070309020205020404" pitchFamily="49" charset="0"/>
                <a:cs typeface="Courier New" panose="02070309020205020404" pitchFamily="49" charset="0"/>
              </a:rPr>
              <a:t>()</a:t>
            </a:r>
            <a:r>
              <a:rPr lang="en-US" sz="2200" dirty="0">
                <a:latin typeface="Times New Roman" panose="02020603050405020304" pitchFamily="18" charset="0"/>
                <a:cs typeface="Times New Roman" panose="02020603050405020304" pitchFamily="18" charset="0"/>
              </a:rPr>
              <a:t> function from the CRFutil2 library.</a:t>
            </a:r>
          </a:p>
        </p:txBody>
      </p:sp>
      <p:sp>
        <p:nvSpPr>
          <p:cNvPr id="5" name="TextBox 4">
            <a:extLst>
              <a:ext uri="{FF2B5EF4-FFF2-40B4-BE49-F238E27FC236}">
                <a16:creationId xmlns:a16="http://schemas.microsoft.com/office/drawing/2014/main" id="{3785AC96-1ED1-A48E-37BA-DC8BEE9B84E8}"/>
              </a:ext>
            </a:extLst>
          </p:cNvPr>
          <p:cNvSpPr txBox="1"/>
          <p:nvPr/>
        </p:nvSpPr>
        <p:spPr>
          <a:xfrm>
            <a:off x="64186" y="3002880"/>
            <a:ext cx="9079814" cy="523220"/>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As an example, pull up the first script we’ll encounter: scr1.R:</a:t>
            </a:r>
            <a:endParaRPr lang="en-US" sz="2800" dirty="0"/>
          </a:p>
        </p:txBody>
      </p:sp>
      <p:sp>
        <p:nvSpPr>
          <p:cNvPr id="6" name="TextBox 5">
            <a:extLst>
              <a:ext uri="{FF2B5EF4-FFF2-40B4-BE49-F238E27FC236}">
                <a16:creationId xmlns:a16="http://schemas.microsoft.com/office/drawing/2014/main" id="{884CAF1F-B6A6-99A2-08B8-A2BA66692499}"/>
              </a:ext>
            </a:extLst>
          </p:cNvPr>
          <p:cNvSpPr txBox="1"/>
          <p:nvPr/>
        </p:nvSpPr>
        <p:spPr>
          <a:xfrm>
            <a:off x="7734939" y="4494102"/>
            <a:ext cx="1152880"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2"/>
              </a:rPr>
              <a:t>scr_gsd.R</a:t>
            </a:r>
            <a:endParaRPr lang="en-US"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BFAAE05-5543-9C83-7163-623D8B80F358}"/>
              </a:ext>
            </a:extLst>
          </p:cNvPr>
          <p:cNvSpPr txBox="1"/>
          <p:nvPr/>
        </p:nvSpPr>
        <p:spPr>
          <a:xfrm>
            <a:off x="6307937" y="3770830"/>
            <a:ext cx="1921669"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u</a:t>
            </a:r>
            <a:r>
              <a:rPr lang="en-US" sz="1800" dirty="0">
                <a:latin typeface="Times New Roman" panose="02020603050405020304" pitchFamily="18" charset="0"/>
                <a:cs typeface="Times New Roman" panose="02020603050405020304" pitchFamily="18" charset="0"/>
              </a:rPr>
              <a:t>nique script label</a:t>
            </a:r>
            <a:endParaRPr lang="en-US" dirty="0"/>
          </a:p>
        </p:txBody>
      </p:sp>
      <p:cxnSp>
        <p:nvCxnSpPr>
          <p:cNvPr id="10" name="Straight Arrow Connector 9">
            <a:extLst>
              <a:ext uri="{FF2B5EF4-FFF2-40B4-BE49-F238E27FC236}">
                <a16:creationId xmlns:a16="http://schemas.microsoft.com/office/drawing/2014/main" id="{3A9F7B92-F065-7601-8E3A-34D349F4A1F4}"/>
              </a:ext>
            </a:extLst>
          </p:cNvPr>
          <p:cNvCxnSpPr>
            <a:cxnSpLocks/>
          </p:cNvCxnSpPr>
          <p:nvPr/>
        </p:nvCxnSpPr>
        <p:spPr>
          <a:xfrm>
            <a:off x="7472361" y="4068722"/>
            <a:ext cx="485776" cy="5232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895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6" grpId="0" animBg="1"/>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2FB9D9C-DFF5-83CE-6425-CB65B49B4C89}"/>
              </a:ext>
            </a:extLst>
          </p:cNvPr>
          <p:cNvSpPr txBox="1"/>
          <p:nvPr/>
        </p:nvSpPr>
        <p:spPr>
          <a:xfrm>
            <a:off x="480350" y="736314"/>
            <a:ext cx="8466880" cy="707886"/>
          </a:xfrm>
          <a:prstGeom prst="rect">
            <a:avLst/>
          </a:prstGeom>
          <a:noFill/>
        </p:spPr>
        <p:txBody>
          <a:bodyPr wrap="square">
            <a:spAutoFit/>
          </a:bodyPr>
          <a:lstStyle/>
          <a:p>
            <a:pPr marL="285750" indent="-285750">
              <a:buFont typeface="Arial" panose="020B0604020202020204" pitchFamily="34" charset="0"/>
              <a:buChar char="•"/>
            </a:pPr>
            <a:r>
              <a:rPr lang="en-US" sz="2000" b="0" strike="noStrike" spc="-1" dirty="0">
                <a:solidFill>
                  <a:srgbClr val="000000"/>
                </a:solidFill>
                <a:latin typeface="Times New Roman"/>
              </a:rPr>
              <a:t>In the slightly more </a:t>
            </a:r>
            <a:r>
              <a:rPr lang="en-US" sz="2000" b="1" strike="noStrike" spc="-1" dirty="0">
                <a:solidFill>
                  <a:srgbClr val="000000"/>
                </a:solidFill>
                <a:latin typeface="Times New Roman"/>
              </a:rPr>
              <a:t>flexible</a:t>
            </a:r>
            <a:r>
              <a:rPr lang="en-US" sz="2000" b="0" strike="noStrike" spc="-1" dirty="0">
                <a:solidFill>
                  <a:srgbClr val="000000"/>
                </a:solidFill>
                <a:latin typeface="Times New Roman"/>
              </a:rPr>
              <a:t> </a:t>
            </a:r>
            <a:r>
              <a:rPr lang="en-US" sz="2000" b="1" strike="noStrike" spc="-1" dirty="0">
                <a:solidFill>
                  <a:srgbClr val="000000"/>
                </a:solidFill>
                <a:latin typeface="Times New Roman"/>
              </a:rPr>
              <a:t>parameterization</a:t>
            </a:r>
            <a:r>
              <a:rPr lang="en-US" sz="2000" b="0" strike="noStrike" spc="-1" dirty="0">
                <a:solidFill>
                  <a:srgbClr val="000000"/>
                </a:solidFill>
                <a:latin typeface="Times New Roman"/>
              </a:rPr>
              <a:t> </a:t>
            </a:r>
            <a:r>
              <a:rPr lang="en-US" sz="2000" strike="noStrike" spc="-1" dirty="0">
                <a:solidFill>
                  <a:srgbClr val="000000"/>
                </a:solidFill>
                <a:latin typeface="Times New Roman"/>
              </a:rPr>
              <a:t>for</a:t>
            </a:r>
            <a:r>
              <a:rPr lang="en-US" sz="2000" b="1" strike="noStrike" spc="-1" dirty="0">
                <a:solidFill>
                  <a:srgbClr val="000000"/>
                </a:solidFill>
                <a:latin typeface="Times New Roman"/>
              </a:rPr>
              <a:t> </a:t>
            </a:r>
            <a:r>
              <a:rPr lang="en-US" sz="2000" b="1" strike="noStrike" spc="-1" dirty="0">
                <a:solidFill>
                  <a:srgbClr val="000000"/>
                </a:solidFill>
                <a:latin typeface="Symbol"/>
              </a:rPr>
              <a:t>        </a:t>
            </a:r>
            <a:r>
              <a:rPr lang="en-US" sz="2000" b="0" strike="noStrike" spc="-1" dirty="0">
                <a:solidFill>
                  <a:srgbClr val="000000"/>
                </a:solidFill>
                <a:latin typeface="Times New Roman"/>
              </a:rPr>
              <a:t>we allow the freedom for the diagonal elements of the edge matrices to not be equal:</a:t>
            </a:r>
            <a:endParaRPr lang="en-US" sz="2000" dirty="0"/>
          </a:p>
        </p:txBody>
      </p:sp>
      <p:pic>
        <p:nvPicPr>
          <p:cNvPr id="9" name="Picture 1">
            <a:extLst>
              <a:ext uri="{FF2B5EF4-FFF2-40B4-BE49-F238E27FC236}">
                <a16:creationId xmlns:a16="http://schemas.microsoft.com/office/drawing/2014/main" id="{75D63A17-FDAC-C6F5-F245-D67D53E4FBF3}"/>
              </a:ext>
            </a:extLst>
          </p:cNvPr>
          <p:cNvPicPr/>
          <p:nvPr/>
        </p:nvPicPr>
        <p:blipFill>
          <a:blip r:embed="rId2"/>
          <a:stretch/>
        </p:blipFill>
        <p:spPr>
          <a:xfrm>
            <a:off x="6098937" y="880487"/>
            <a:ext cx="414000" cy="232920"/>
          </a:xfrm>
          <a:prstGeom prst="rect">
            <a:avLst/>
          </a:prstGeom>
          <a:ln>
            <a:noFill/>
          </a:ln>
        </p:spPr>
      </p:pic>
      <p:pic>
        <p:nvPicPr>
          <p:cNvPr id="10" name="Picture 9">
            <a:extLst>
              <a:ext uri="{FF2B5EF4-FFF2-40B4-BE49-F238E27FC236}">
                <a16:creationId xmlns:a16="http://schemas.microsoft.com/office/drawing/2014/main" id="{6561E2C1-7174-26D0-0DC6-5E5B1A457F9E}"/>
              </a:ext>
            </a:extLst>
          </p:cNvPr>
          <p:cNvPicPr>
            <a:picLocks noChangeAspect="1"/>
          </p:cNvPicPr>
          <p:nvPr/>
        </p:nvPicPr>
        <p:blipFill>
          <a:blip r:embed="rId3"/>
          <a:stretch>
            <a:fillRect/>
          </a:stretch>
        </p:blipFill>
        <p:spPr>
          <a:xfrm>
            <a:off x="7283942" y="1113407"/>
            <a:ext cx="1426008" cy="286752"/>
          </a:xfrm>
          <a:prstGeom prst="rect">
            <a:avLst/>
          </a:prstGeom>
        </p:spPr>
      </p:pic>
      <p:sp>
        <p:nvSpPr>
          <p:cNvPr id="11" name="TextBox 10">
            <a:extLst>
              <a:ext uri="{FF2B5EF4-FFF2-40B4-BE49-F238E27FC236}">
                <a16:creationId xmlns:a16="http://schemas.microsoft.com/office/drawing/2014/main" id="{7102E502-3A91-DEFA-1B5C-2977F14FEBCB}"/>
              </a:ext>
            </a:extLst>
          </p:cNvPr>
          <p:cNvSpPr txBox="1"/>
          <p:nvPr/>
        </p:nvSpPr>
        <p:spPr>
          <a:xfrm>
            <a:off x="480350" y="5971216"/>
            <a:ext cx="8266415" cy="707886"/>
          </a:xfrm>
          <a:prstGeom prst="rect">
            <a:avLst/>
          </a:prstGeom>
          <a:noFill/>
        </p:spPr>
        <p:txBody>
          <a:bodyPr wrap="square">
            <a:spAutoFit/>
          </a:bodyPr>
          <a:lstStyle/>
          <a:p>
            <a:pPr marL="285750" indent="-285750">
              <a:buFont typeface="Arial" panose="020B0604020202020204" pitchFamily="34" charset="0"/>
              <a:buChar char="•"/>
            </a:pPr>
            <a:r>
              <a:rPr lang="en-US" sz="2000" spc="-1" dirty="0">
                <a:solidFill>
                  <a:srgbClr val="000000"/>
                </a:solidFill>
                <a:latin typeface="Times New Roman"/>
              </a:rPr>
              <a:t>N</a:t>
            </a:r>
            <a:r>
              <a:rPr lang="en-US" sz="2000" strike="noStrike" spc="-1" dirty="0">
                <a:solidFill>
                  <a:srgbClr val="000000"/>
                </a:solidFill>
                <a:latin typeface="Times New Roman"/>
              </a:rPr>
              <a:t>ode parameters </a:t>
            </a:r>
            <a:r>
              <a:rPr lang="en-US" sz="2000" b="0" strike="noStrike" spc="-1" dirty="0">
                <a:solidFill>
                  <a:srgbClr val="000000"/>
                </a:solidFill>
                <a:latin typeface="Times New Roman"/>
              </a:rPr>
              <a:t>in the </a:t>
            </a:r>
            <a:r>
              <a:rPr lang="en-US" sz="2000" strike="noStrike" spc="-1" dirty="0">
                <a:solidFill>
                  <a:srgbClr val="000000"/>
                </a:solidFill>
                <a:latin typeface="Times New Roman"/>
              </a:rPr>
              <a:t>flexible parameterization</a:t>
            </a:r>
            <a:r>
              <a:rPr lang="en-US" sz="2000" b="0" strike="noStrike" spc="-1" dirty="0">
                <a:solidFill>
                  <a:srgbClr val="000000"/>
                </a:solidFill>
                <a:latin typeface="Times New Roman"/>
              </a:rPr>
              <a:t> are the same as in the standard parameterization.</a:t>
            </a:r>
            <a:endParaRPr lang="en-US" sz="2000" dirty="0"/>
          </a:p>
        </p:txBody>
      </p:sp>
      <p:pic>
        <p:nvPicPr>
          <p:cNvPr id="12" name="Picture 11">
            <a:extLst>
              <a:ext uri="{FF2B5EF4-FFF2-40B4-BE49-F238E27FC236}">
                <a16:creationId xmlns:a16="http://schemas.microsoft.com/office/drawing/2014/main" id="{8A61D016-761A-06D2-E893-C4F6199CED45}"/>
              </a:ext>
            </a:extLst>
          </p:cNvPr>
          <p:cNvPicPr>
            <a:picLocks noChangeAspect="1"/>
          </p:cNvPicPr>
          <p:nvPr/>
        </p:nvPicPr>
        <p:blipFill>
          <a:blip r:embed="rId4"/>
          <a:stretch>
            <a:fillRect/>
          </a:stretch>
        </p:blipFill>
        <p:spPr>
          <a:xfrm>
            <a:off x="364601" y="4133014"/>
            <a:ext cx="3514007" cy="1116600"/>
          </a:xfrm>
          <a:prstGeom prst="rect">
            <a:avLst/>
          </a:prstGeom>
        </p:spPr>
      </p:pic>
      <p:pic>
        <p:nvPicPr>
          <p:cNvPr id="13" name="Picture 12">
            <a:extLst>
              <a:ext uri="{FF2B5EF4-FFF2-40B4-BE49-F238E27FC236}">
                <a16:creationId xmlns:a16="http://schemas.microsoft.com/office/drawing/2014/main" id="{F58B95A7-BDA4-6051-4815-E89D10760EBD}"/>
              </a:ext>
            </a:extLst>
          </p:cNvPr>
          <p:cNvPicPr>
            <a:picLocks noChangeAspect="1"/>
          </p:cNvPicPr>
          <p:nvPr/>
        </p:nvPicPr>
        <p:blipFill>
          <a:blip r:embed="rId5"/>
          <a:stretch>
            <a:fillRect/>
          </a:stretch>
        </p:blipFill>
        <p:spPr>
          <a:xfrm>
            <a:off x="1990603" y="1777252"/>
            <a:ext cx="2478318" cy="1579186"/>
          </a:xfrm>
          <a:prstGeom prst="rect">
            <a:avLst/>
          </a:prstGeom>
        </p:spPr>
      </p:pic>
      <p:pic>
        <p:nvPicPr>
          <p:cNvPr id="14" name="Picture 13">
            <a:extLst>
              <a:ext uri="{FF2B5EF4-FFF2-40B4-BE49-F238E27FC236}">
                <a16:creationId xmlns:a16="http://schemas.microsoft.com/office/drawing/2014/main" id="{EA11295A-0011-8160-C17B-9D082B7E3EC8}"/>
              </a:ext>
            </a:extLst>
          </p:cNvPr>
          <p:cNvPicPr>
            <a:picLocks noChangeAspect="1"/>
          </p:cNvPicPr>
          <p:nvPr/>
        </p:nvPicPr>
        <p:blipFill>
          <a:blip r:embed="rId6"/>
          <a:stretch>
            <a:fillRect/>
          </a:stretch>
        </p:blipFill>
        <p:spPr>
          <a:xfrm>
            <a:off x="4590408" y="1777252"/>
            <a:ext cx="2820613" cy="1579365"/>
          </a:xfrm>
          <a:prstGeom prst="rect">
            <a:avLst/>
          </a:prstGeom>
        </p:spPr>
      </p:pic>
      <p:pic>
        <p:nvPicPr>
          <p:cNvPr id="15" name="Picture 14">
            <a:extLst>
              <a:ext uri="{FF2B5EF4-FFF2-40B4-BE49-F238E27FC236}">
                <a16:creationId xmlns:a16="http://schemas.microsoft.com/office/drawing/2014/main" id="{58B3BA9A-76A5-6220-C5B9-6D6148D08299}"/>
              </a:ext>
            </a:extLst>
          </p:cNvPr>
          <p:cNvPicPr>
            <a:picLocks noChangeAspect="1"/>
          </p:cNvPicPr>
          <p:nvPr/>
        </p:nvPicPr>
        <p:blipFill>
          <a:blip r:embed="rId7"/>
          <a:stretch>
            <a:fillRect/>
          </a:stretch>
        </p:blipFill>
        <p:spPr>
          <a:xfrm>
            <a:off x="4070873" y="4114369"/>
            <a:ext cx="3869357" cy="1146820"/>
          </a:xfrm>
          <a:prstGeom prst="rect">
            <a:avLst/>
          </a:prstGeom>
        </p:spPr>
      </p:pic>
      <p:sp>
        <p:nvSpPr>
          <p:cNvPr id="16" name="TextBox 15">
            <a:extLst>
              <a:ext uri="{FF2B5EF4-FFF2-40B4-BE49-F238E27FC236}">
                <a16:creationId xmlns:a16="http://schemas.microsoft.com/office/drawing/2014/main" id="{984DDF86-EEFA-772C-2926-8B2BDBDA270D}"/>
              </a:ext>
            </a:extLst>
          </p:cNvPr>
          <p:cNvSpPr txBox="1"/>
          <p:nvPr/>
        </p:nvSpPr>
        <p:spPr>
          <a:xfrm>
            <a:off x="7511970" y="2176217"/>
            <a:ext cx="110959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for  m &gt; n</a:t>
            </a:r>
          </a:p>
        </p:txBody>
      </p:sp>
      <p:sp>
        <p:nvSpPr>
          <p:cNvPr id="17" name="TextBox 16">
            <a:extLst>
              <a:ext uri="{FF2B5EF4-FFF2-40B4-BE49-F238E27FC236}">
                <a16:creationId xmlns:a16="http://schemas.microsoft.com/office/drawing/2014/main" id="{5C205F2C-79FD-005D-6EB8-323D866732ED}"/>
              </a:ext>
            </a:extLst>
          </p:cNvPr>
          <p:cNvSpPr txBox="1"/>
          <p:nvPr/>
        </p:nvSpPr>
        <p:spPr>
          <a:xfrm>
            <a:off x="7953378" y="4676110"/>
            <a:ext cx="1109599"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for  m &lt; n</a:t>
            </a:r>
          </a:p>
        </p:txBody>
      </p:sp>
      <p:sp>
        <p:nvSpPr>
          <p:cNvPr id="18" name="CustomShape 3">
            <a:extLst>
              <a:ext uri="{FF2B5EF4-FFF2-40B4-BE49-F238E27FC236}">
                <a16:creationId xmlns:a16="http://schemas.microsoft.com/office/drawing/2014/main" id="{6ED704AC-CCFC-7581-3FBE-5464A999AAD5}"/>
              </a:ext>
            </a:extLst>
          </p:cNvPr>
          <p:cNvSpPr/>
          <p:nvPr/>
        </p:nvSpPr>
        <p:spPr>
          <a:xfrm>
            <a:off x="1239414" y="77807"/>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3596957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CustomShape 2"/>
          <p:cNvSpPr/>
          <p:nvPr/>
        </p:nvSpPr>
        <p:spPr>
          <a:xfrm>
            <a:off x="355734" y="706606"/>
            <a:ext cx="5477030" cy="804454"/>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spc="-1" dirty="0">
                <a:solidFill>
                  <a:srgbClr val="000000"/>
                </a:solidFill>
                <a:latin typeface="Times New Roman"/>
              </a:rPr>
              <a:t>The </a:t>
            </a:r>
            <a:r>
              <a:rPr lang="en-US" sz="2200" b="1" strike="noStrike" spc="-1" dirty="0">
                <a:solidFill>
                  <a:srgbClr val="000000"/>
                </a:solidFill>
                <a:latin typeface="Times New Roman"/>
              </a:rPr>
              <a:t>standard parameterization</a:t>
            </a:r>
            <a:r>
              <a:rPr lang="en-US" sz="2200" b="0" strike="noStrike" spc="-1" dirty="0">
                <a:solidFill>
                  <a:srgbClr val="000000"/>
                </a:solidFill>
                <a:latin typeface="Times New Roman"/>
              </a:rPr>
              <a:t> for an </a:t>
            </a:r>
            <a:r>
              <a:rPr lang="en-US" sz="2200" b="0" strike="noStrike" spc="-1" dirty="0" err="1">
                <a:solidFill>
                  <a:srgbClr val="000000"/>
                </a:solidFill>
                <a:latin typeface="Times New Roman"/>
              </a:rPr>
              <a:t>Ising</a:t>
            </a:r>
            <a:r>
              <a:rPr lang="en-US" sz="2200" spc="-1" dirty="0">
                <a:solidFill>
                  <a:srgbClr val="000000"/>
                </a:solidFill>
                <a:latin typeface="Times New Roman"/>
              </a:rPr>
              <a:t>-like model then looks like:</a:t>
            </a:r>
            <a:endParaRPr lang="en-US" sz="2200" b="0" strike="noStrike" spc="-1" dirty="0">
              <a:latin typeface="Arial"/>
            </a:endParaRPr>
          </a:p>
        </p:txBody>
      </p:sp>
      <p:pic>
        <p:nvPicPr>
          <p:cNvPr id="7" name="Picture 6">
            <a:extLst>
              <a:ext uri="{FF2B5EF4-FFF2-40B4-BE49-F238E27FC236}">
                <a16:creationId xmlns:a16="http://schemas.microsoft.com/office/drawing/2014/main" id="{02459C23-D848-19E3-1FB0-73A6682EEE1B}"/>
              </a:ext>
            </a:extLst>
          </p:cNvPr>
          <p:cNvPicPr>
            <a:picLocks noChangeAspect="1"/>
          </p:cNvPicPr>
          <p:nvPr/>
        </p:nvPicPr>
        <p:blipFill>
          <a:blip r:embed="rId2"/>
          <a:stretch>
            <a:fillRect/>
          </a:stretch>
        </p:blipFill>
        <p:spPr>
          <a:xfrm>
            <a:off x="5342668" y="911917"/>
            <a:ext cx="1512596" cy="837553"/>
          </a:xfrm>
          <a:prstGeom prst="rect">
            <a:avLst/>
          </a:prstGeom>
        </p:spPr>
      </p:pic>
      <p:pic>
        <p:nvPicPr>
          <p:cNvPr id="9" name="Picture 8">
            <a:extLst>
              <a:ext uri="{FF2B5EF4-FFF2-40B4-BE49-F238E27FC236}">
                <a16:creationId xmlns:a16="http://schemas.microsoft.com/office/drawing/2014/main" id="{5B5C010A-ED9C-9F7D-2F6B-3D8E67919ED4}"/>
              </a:ext>
            </a:extLst>
          </p:cNvPr>
          <p:cNvPicPr>
            <a:picLocks noChangeAspect="1"/>
          </p:cNvPicPr>
          <p:nvPr/>
        </p:nvPicPr>
        <p:blipFill>
          <a:blip r:embed="rId3"/>
          <a:stretch>
            <a:fillRect/>
          </a:stretch>
        </p:blipFill>
        <p:spPr>
          <a:xfrm>
            <a:off x="491904" y="3767762"/>
            <a:ext cx="8185838" cy="542810"/>
          </a:xfrm>
          <a:prstGeom prst="rect">
            <a:avLst/>
          </a:prstGeom>
        </p:spPr>
      </p:pic>
      <p:pic>
        <p:nvPicPr>
          <p:cNvPr id="10" name="Picture 9">
            <a:extLst>
              <a:ext uri="{FF2B5EF4-FFF2-40B4-BE49-F238E27FC236}">
                <a16:creationId xmlns:a16="http://schemas.microsoft.com/office/drawing/2014/main" id="{C474A037-00E4-4CF6-857A-139AB1CB4B87}"/>
              </a:ext>
            </a:extLst>
          </p:cNvPr>
          <p:cNvPicPr>
            <a:picLocks noChangeAspect="1"/>
          </p:cNvPicPr>
          <p:nvPr/>
        </p:nvPicPr>
        <p:blipFill>
          <a:blip r:embed="rId4"/>
          <a:stretch>
            <a:fillRect/>
          </a:stretch>
        </p:blipFill>
        <p:spPr>
          <a:xfrm>
            <a:off x="3011750" y="2445976"/>
            <a:ext cx="3146146" cy="554079"/>
          </a:xfrm>
          <a:prstGeom prst="rect">
            <a:avLst/>
          </a:prstGeom>
        </p:spPr>
      </p:pic>
      <p:sp>
        <p:nvSpPr>
          <p:cNvPr id="12" name="TextBox 11">
            <a:extLst>
              <a:ext uri="{FF2B5EF4-FFF2-40B4-BE49-F238E27FC236}">
                <a16:creationId xmlns:a16="http://schemas.microsoft.com/office/drawing/2014/main" id="{AD3A333B-3A7F-39E5-14B4-F811427C6CF0}"/>
              </a:ext>
            </a:extLst>
          </p:cNvPr>
          <p:cNvSpPr txBox="1"/>
          <p:nvPr/>
        </p:nvSpPr>
        <p:spPr>
          <a:xfrm>
            <a:off x="670310" y="1848269"/>
            <a:ext cx="6260663" cy="400110"/>
          </a:xfrm>
          <a:prstGeom prst="rect">
            <a:avLst/>
          </a:prstGeom>
          <a:noFill/>
        </p:spPr>
        <p:txBody>
          <a:bodyPr wrap="square">
            <a:spAutoFit/>
          </a:bodyPr>
          <a:lstStyle/>
          <a:p>
            <a:pPr marL="285750" indent="-285750">
              <a:buFont typeface="Arial" panose="020B0604020202020204" pitchFamily="34" charset="0"/>
              <a:buChar char="•"/>
            </a:pPr>
            <a:r>
              <a:rPr lang="en-US" sz="2000" spc="-1" dirty="0">
                <a:solidFill>
                  <a:srgbClr val="000000"/>
                </a:solidFill>
                <a:latin typeface="Times New Roman"/>
              </a:rPr>
              <a:t>For node parameters</a:t>
            </a:r>
            <a:r>
              <a:rPr lang="en-US" sz="2000" b="0" strike="noStrike" spc="-1" dirty="0">
                <a:solidFill>
                  <a:srgbClr val="000000"/>
                </a:solidFill>
                <a:latin typeface="Times New Roman"/>
              </a:rPr>
              <a:t>:</a:t>
            </a:r>
            <a:endParaRPr lang="en-US" sz="2000" dirty="0"/>
          </a:p>
        </p:txBody>
      </p:sp>
      <p:sp>
        <p:nvSpPr>
          <p:cNvPr id="13" name="TextBox 12">
            <a:extLst>
              <a:ext uri="{FF2B5EF4-FFF2-40B4-BE49-F238E27FC236}">
                <a16:creationId xmlns:a16="http://schemas.microsoft.com/office/drawing/2014/main" id="{F71F6A71-4928-7B8B-C962-6BC8EACBCF9C}"/>
              </a:ext>
            </a:extLst>
          </p:cNvPr>
          <p:cNvSpPr txBox="1"/>
          <p:nvPr/>
        </p:nvSpPr>
        <p:spPr>
          <a:xfrm>
            <a:off x="670310" y="3215953"/>
            <a:ext cx="6260663" cy="400110"/>
          </a:xfrm>
          <a:prstGeom prst="rect">
            <a:avLst/>
          </a:prstGeom>
          <a:noFill/>
        </p:spPr>
        <p:txBody>
          <a:bodyPr wrap="square">
            <a:spAutoFit/>
          </a:bodyPr>
          <a:lstStyle/>
          <a:p>
            <a:pPr marL="285750" indent="-285750">
              <a:buFont typeface="Arial" panose="020B0604020202020204" pitchFamily="34" charset="0"/>
              <a:buChar char="•"/>
            </a:pPr>
            <a:r>
              <a:rPr lang="en-US" sz="2000" b="0" strike="noStrike" spc="-1" dirty="0">
                <a:solidFill>
                  <a:srgbClr val="000000"/>
                </a:solidFill>
                <a:latin typeface="Times New Roman"/>
              </a:rPr>
              <a:t>For edge parameters:</a:t>
            </a:r>
            <a:endParaRPr lang="en-US" sz="2000" dirty="0"/>
          </a:p>
        </p:txBody>
      </p:sp>
      <p:sp>
        <p:nvSpPr>
          <p:cNvPr id="6" name="CustomShape 5">
            <a:extLst>
              <a:ext uri="{FF2B5EF4-FFF2-40B4-BE49-F238E27FC236}">
                <a16:creationId xmlns:a16="http://schemas.microsoft.com/office/drawing/2014/main" id="{ADB996D4-E530-8E6E-1E91-E043518AA8E3}"/>
              </a:ext>
            </a:extLst>
          </p:cNvPr>
          <p:cNvSpPr/>
          <p:nvPr/>
        </p:nvSpPr>
        <p:spPr>
          <a:xfrm>
            <a:off x="1898280" y="6374176"/>
            <a:ext cx="612072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Times New Roman"/>
              </a:rPr>
              <a:t>Note again the </a:t>
            </a:r>
            <a:r>
              <a:rPr lang="en-US" sz="1800" b="0" strike="noStrike" spc="-1" dirty="0" err="1">
                <a:solidFill>
                  <a:srgbClr val="000000"/>
                </a:solidFill>
                <a:latin typeface="Symbol"/>
              </a:rPr>
              <a:t>t</a:t>
            </a:r>
            <a:r>
              <a:rPr lang="en-US" sz="1800" b="0" i="1" strike="noStrike" spc="-1" baseline="-25000" dirty="0" err="1">
                <a:solidFill>
                  <a:srgbClr val="000000"/>
                </a:solidFill>
                <a:latin typeface="Times New Roman"/>
              </a:rPr>
              <a:t>i</a:t>
            </a:r>
            <a:r>
              <a:rPr lang="en-US" sz="1800" b="0" strike="noStrike" spc="-1" dirty="0">
                <a:solidFill>
                  <a:srgbClr val="000000"/>
                </a:solidFill>
                <a:latin typeface="Times New Roman"/>
              </a:rPr>
              <a:t> and </a:t>
            </a:r>
            <a:r>
              <a:rPr lang="en-US" sz="1800" b="0" strike="noStrike" spc="-1" dirty="0" err="1">
                <a:solidFill>
                  <a:srgbClr val="000000"/>
                </a:solidFill>
                <a:latin typeface="Symbol"/>
              </a:rPr>
              <a:t>w</a:t>
            </a:r>
            <a:r>
              <a:rPr lang="en-US" sz="1800" b="0" i="1" strike="noStrike" spc="-1" baseline="-25000" dirty="0" err="1">
                <a:solidFill>
                  <a:srgbClr val="000000"/>
                </a:solidFill>
                <a:latin typeface="Times New Roman"/>
              </a:rPr>
              <a:t>ij</a:t>
            </a:r>
            <a:r>
              <a:rPr lang="en-US" sz="1800" b="0" strike="noStrike" spc="-1" dirty="0">
                <a:solidFill>
                  <a:srgbClr val="000000"/>
                </a:solidFill>
                <a:latin typeface="Times New Roman"/>
              </a:rPr>
              <a:t> are determined </a:t>
            </a:r>
            <a:r>
              <a:rPr lang="en-US" sz="1800" b="0" i="1" u="sng" strike="noStrike" spc="-1" dirty="0">
                <a:solidFill>
                  <a:srgbClr val="000000"/>
                </a:solidFill>
                <a:uFillTx/>
                <a:latin typeface="Times New Roman"/>
              </a:rPr>
              <a:t>relative</a:t>
            </a:r>
            <a:r>
              <a:rPr lang="en-US" sz="1800" b="0" strike="noStrike" spc="-1" dirty="0">
                <a:solidFill>
                  <a:srgbClr val="000000"/>
                </a:solidFill>
                <a:latin typeface="Times New Roman"/>
              </a:rPr>
              <a:t> to the 0-terms</a:t>
            </a:r>
            <a:endParaRPr lang="en-US" sz="1800" b="0" strike="noStrike" spc="-1" dirty="0">
              <a:latin typeface="Arial"/>
            </a:endParaRPr>
          </a:p>
        </p:txBody>
      </p:sp>
      <p:sp>
        <p:nvSpPr>
          <p:cNvPr id="8" name="CustomShape 6">
            <a:extLst>
              <a:ext uri="{FF2B5EF4-FFF2-40B4-BE49-F238E27FC236}">
                <a16:creationId xmlns:a16="http://schemas.microsoft.com/office/drawing/2014/main" id="{76A50631-EE9B-2DEE-BED2-E4EB2227E7C1}"/>
              </a:ext>
            </a:extLst>
          </p:cNvPr>
          <p:cNvSpPr/>
          <p:nvPr/>
        </p:nvSpPr>
        <p:spPr>
          <a:xfrm>
            <a:off x="355734" y="4623438"/>
            <a:ext cx="779976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In the </a:t>
            </a:r>
            <a:r>
              <a:rPr lang="en-US" sz="2200" b="1" strike="noStrike" spc="-1" dirty="0">
                <a:solidFill>
                  <a:srgbClr val="000000"/>
                </a:solidFill>
                <a:latin typeface="Times New Roman"/>
              </a:rPr>
              <a:t>flexible</a:t>
            </a:r>
            <a:r>
              <a:rPr lang="en-US" sz="2200" b="0" strike="noStrike" spc="-1" dirty="0">
                <a:solidFill>
                  <a:srgbClr val="000000"/>
                </a:solidFill>
                <a:latin typeface="Times New Roman"/>
              </a:rPr>
              <a:t> </a:t>
            </a:r>
            <a:r>
              <a:rPr lang="en-US" sz="2200" b="1" strike="noStrike" spc="-1" dirty="0">
                <a:solidFill>
                  <a:srgbClr val="000000"/>
                </a:solidFill>
                <a:latin typeface="Times New Roman"/>
              </a:rPr>
              <a:t>parameterization</a:t>
            </a:r>
            <a:r>
              <a:rPr lang="en-US" sz="2200" spc="-1" dirty="0">
                <a:solidFill>
                  <a:srgbClr val="000000"/>
                </a:solidFill>
                <a:latin typeface="Times New Roman"/>
              </a:rPr>
              <a:t>,</a:t>
            </a:r>
            <a:r>
              <a:rPr lang="en-US" sz="2200" b="0" strike="noStrike" spc="-1" dirty="0">
                <a:solidFill>
                  <a:srgbClr val="000000"/>
                </a:solidFill>
                <a:latin typeface="Times New Roman"/>
              </a:rPr>
              <a:t> </a:t>
            </a:r>
            <a:r>
              <a:rPr lang="en-US" sz="2200" strike="noStrike" spc="-1" dirty="0">
                <a:solidFill>
                  <a:srgbClr val="000000"/>
                </a:solidFill>
                <a:latin typeface="Times New Roman"/>
              </a:rPr>
              <a:t>for</a:t>
            </a:r>
            <a:r>
              <a:rPr lang="en-US" sz="2200" b="1" strike="noStrike" spc="-1" dirty="0">
                <a:solidFill>
                  <a:srgbClr val="000000"/>
                </a:solidFill>
                <a:latin typeface="Times New Roman"/>
              </a:rPr>
              <a:t> </a:t>
            </a:r>
            <a:r>
              <a:rPr lang="en-US" sz="2200" b="1" strike="noStrike" spc="-1" dirty="0">
                <a:solidFill>
                  <a:srgbClr val="000000"/>
                </a:solidFill>
                <a:latin typeface="Symbol"/>
              </a:rPr>
              <a:t>        </a:t>
            </a:r>
            <a:r>
              <a:rPr lang="en-US" sz="2200" b="0" strike="noStrike" spc="-1" dirty="0">
                <a:solidFill>
                  <a:srgbClr val="000000"/>
                </a:solidFill>
                <a:latin typeface="Times New Roman"/>
              </a:rPr>
              <a:t>where we allow the freedom for </a:t>
            </a:r>
            <a:r>
              <a:rPr lang="en-US" sz="2200" b="0" strike="noStrike" spc="-1" dirty="0">
                <a:solidFill>
                  <a:srgbClr val="000000"/>
                </a:solidFill>
                <a:latin typeface="Symbol"/>
              </a:rPr>
              <a:t>w</a:t>
            </a:r>
            <a:r>
              <a:rPr lang="en-US" sz="2200" b="0" i="1" strike="noStrike" spc="-1" baseline="-25000" dirty="0">
                <a:solidFill>
                  <a:srgbClr val="000000"/>
                </a:solidFill>
                <a:latin typeface="Times New Roman"/>
              </a:rPr>
              <a:t>ij</a:t>
            </a:r>
            <a:r>
              <a:rPr lang="en-US" sz="2200" b="0" strike="noStrike" spc="-1" baseline="-25000" dirty="0">
                <a:solidFill>
                  <a:srgbClr val="000000"/>
                </a:solidFill>
                <a:latin typeface="Times New Roman"/>
              </a:rPr>
              <a:t>11</a:t>
            </a:r>
            <a:r>
              <a:rPr lang="en-US" sz="2200" b="0" strike="noStrike" spc="-1" dirty="0">
                <a:solidFill>
                  <a:srgbClr val="000000"/>
                </a:solidFill>
                <a:latin typeface="Times New Roman"/>
              </a:rPr>
              <a:t> ≠ </a:t>
            </a:r>
            <a:r>
              <a:rPr lang="en-US" sz="2200" b="0" strike="noStrike" spc="-1" dirty="0">
                <a:solidFill>
                  <a:srgbClr val="000000"/>
                </a:solidFill>
                <a:latin typeface="Symbol"/>
              </a:rPr>
              <a:t>w</a:t>
            </a:r>
            <a:r>
              <a:rPr lang="en-US" sz="2200" b="0" i="1" strike="noStrike" spc="-1" baseline="-25000" dirty="0">
                <a:solidFill>
                  <a:srgbClr val="000000"/>
                </a:solidFill>
                <a:latin typeface="Times New Roman"/>
              </a:rPr>
              <a:t>ij</a:t>
            </a:r>
            <a:r>
              <a:rPr lang="en-US" sz="2200" b="0" strike="noStrike" spc="-1" baseline="-25000" dirty="0">
                <a:solidFill>
                  <a:srgbClr val="000000"/>
                </a:solidFill>
                <a:latin typeface="Times New Roman"/>
              </a:rPr>
              <a:t>22</a:t>
            </a:r>
            <a:r>
              <a:rPr lang="en-US" sz="2200" b="0" strike="noStrike" spc="-1" dirty="0">
                <a:solidFill>
                  <a:srgbClr val="000000"/>
                </a:solidFill>
                <a:latin typeface="Times New Roman"/>
              </a:rPr>
              <a:t>:</a:t>
            </a:r>
            <a:endParaRPr lang="en-US" sz="2200" b="0" strike="noStrike" spc="-1" dirty="0">
              <a:latin typeface="Arial"/>
            </a:endParaRPr>
          </a:p>
        </p:txBody>
      </p:sp>
      <p:pic>
        <p:nvPicPr>
          <p:cNvPr id="14" name="Picture 1">
            <a:extLst>
              <a:ext uri="{FF2B5EF4-FFF2-40B4-BE49-F238E27FC236}">
                <a16:creationId xmlns:a16="http://schemas.microsoft.com/office/drawing/2014/main" id="{966D7F60-E1DC-D314-6DFE-95541D90B34F}"/>
              </a:ext>
            </a:extLst>
          </p:cNvPr>
          <p:cNvPicPr/>
          <p:nvPr/>
        </p:nvPicPr>
        <p:blipFill>
          <a:blip r:embed="rId5"/>
          <a:stretch/>
        </p:blipFill>
        <p:spPr>
          <a:xfrm>
            <a:off x="5149819" y="4810804"/>
            <a:ext cx="414000" cy="232920"/>
          </a:xfrm>
          <a:prstGeom prst="rect">
            <a:avLst/>
          </a:prstGeom>
          <a:ln>
            <a:noFill/>
          </a:ln>
        </p:spPr>
      </p:pic>
      <p:pic>
        <p:nvPicPr>
          <p:cNvPr id="16" name="Picture 15">
            <a:extLst>
              <a:ext uri="{FF2B5EF4-FFF2-40B4-BE49-F238E27FC236}">
                <a16:creationId xmlns:a16="http://schemas.microsoft.com/office/drawing/2014/main" id="{90B0598A-B82F-1EC7-236A-0A14A6EBA5FF}"/>
              </a:ext>
            </a:extLst>
          </p:cNvPr>
          <p:cNvPicPr>
            <a:picLocks noChangeAspect="1"/>
          </p:cNvPicPr>
          <p:nvPr/>
        </p:nvPicPr>
        <p:blipFill>
          <a:blip r:embed="rId6"/>
          <a:stretch>
            <a:fillRect/>
          </a:stretch>
        </p:blipFill>
        <p:spPr>
          <a:xfrm>
            <a:off x="2833572" y="5617411"/>
            <a:ext cx="3476853" cy="544040"/>
          </a:xfrm>
          <a:prstGeom prst="rect">
            <a:avLst/>
          </a:prstGeom>
        </p:spPr>
      </p:pic>
      <p:sp>
        <p:nvSpPr>
          <p:cNvPr id="2" name="CustomShape 3">
            <a:extLst>
              <a:ext uri="{FF2B5EF4-FFF2-40B4-BE49-F238E27FC236}">
                <a16:creationId xmlns:a16="http://schemas.microsoft.com/office/drawing/2014/main" id="{61C009C3-2157-4767-0BDD-05819B19A872}"/>
              </a:ext>
            </a:extLst>
          </p:cNvPr>
          <p:cNvSpPr/>
          <p:nvPr/>
        </p:nvSpPr>
        <p:spPr>
          <a:xfrm>
            <a:off x="1239414" y="77807"/>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235314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6"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14E315F4-284F-520C-77B6-90AD668A9596}"/>
              </a:ext>
            </a:extLst>
          </p:cNvPr>
          <p:cNvSpPr/>
          <p:nvPr/>
        </p:nvSpPr>
        <p:spPr>
          <a:xfrm>
            <a:off x="292273" y="1011412"/>
            <a:ext cx="8016978" cy="694432"/>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spcBef>
                <a:spcPts val="439"/>
              </a:spcBef>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Another popular parameterization is </a:t>
            </a:r>
            <a:r>
              <a:rPr lang="en-US" sz="2000" i="1" spc="-1" dirty="0">
                <a:solidFill>
                  <a:srgbClr val="000000"/>
                </a:solidFill>
                <a:latin typeface="Times New Roman" panose="02020603050405020304" pitchFamily="18" charset="0"/>
                <a:cs typeface="Times New Roman" panose="02020603050405020304" pitchFamily="18" charset="0"/>
              </a:rPr>
              <a:t>actual</a:t>
            </a:r>
            <a:r>
              <a:rPr lang="en-US" sz="2000" spc="-1" dirty="0">
                <a:solidFill>
                  <a:srgbClr val="000000"/>
                </a:solidFill>
                <a:latin typeface="Times New Roman" panose="02020603050405020304" pitchFamily="18" charset="0"/>
                <a:cs typeface="Times New Roman" panose="02020603050405020304" pitchFamily="18" charset="0"/>
              </a:rPr>
              <a:t> </a:t>
            </a:r>
            <a:r>
              <a:rPr lang="en-US" sz="2000" b="1" spc="-1" dirty="0" err="1">
                <a:solidFill>
                  <a:srgbClr val="000000"/>
                </a:solidFill>
                <a:latin typeface="Times New Roman" panose="02020603050405020304" pitchFamily="18" charset="0"/>
                <a:cs typeface="Times New Roman" panose="02020603050405020304" pitchFamily="18" charset="0"/>
              </a:rPr>
              <a:t>Ising</a:t>
            </a:r>
            <a:r>
              <a:rPr lang="en-US" sz="2000" b="1" spc="-1" dirty="0">
                <a:solidFill>
                  <a:srgbClr val="000000"/>
                </a:solidFill>
                <a:latin typeface="Times New Roman" panose="02020603050405020304" pitchFamily="18" charset="0"/>
                <a:cs typeface="Times New Roman" panose="02020603050405020304" pitchFamily="18" charset="0"/>
              </a:rPr>
              <a:t> parameterization</a:t>
            </a:r>
            <a:r>
              <a:rPr lang="en-US" sz="2000" spc="-1" dirty="0">
                <a:solidFill>
                  <a:srgbClr val="000000"/>
                </a:solidFill>
                <a:latin typeface="Times New Roman" panose="02020603050405020304" pitchFamily="18" charset="0"/>
                <a:cs typeface="Times New Roman" panose="02020603050405020304" pitchFamily="18" charset="0"/>
              </a:rPr>
              <a:t>, but it’s equivalent to the standard parameterization:</a:t>
            </a:r>
            <a:endParaRPr lang="en-US" sz="20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675C66E8-A749-2DA1-E92B-FC4E6F47ECFF}"/>
              </a:ext>
            </a:extLst>
          </p:cNvPr>
          <p:cNvPicPr>
            <a:picLocks noChangeAspect="1"/>
          </p:cNvPicPr>
          <p:nvPr/>
        </p:nvPicPr>
        <p:blipFill>
          <a:blip r:embed="rId2"/>
          <a:stretch>
            <a:fillRect/>
          </a:stretch>
        </p:blipFill>
        <p:spPr>
          <a:xfrm>
            <a:off x="4789707" y="6229452"/>
            <a:ext cx="2702202" cy="455604"/>
          </a:xfrm>
          <a:prstGeom prst="rect">
            <a:avLst/>
          </a:prstGeom>
        </p:spPr>
      </p:pic>
      <p:pic>
        <p:nvPicPr>
          <p:cNvPr id="20" name="Picture 19">
            <a:extLst>
              <a:ext uri="{FF2B5EF4-FFF2-40B4-BE49-F238E27FC236}">
                <a16:creationId xmlns:a16="http://schemas.microsoft.com/office/drawing/2014/main" id="{1E28E255-F3FF-E745-7EA1-A20397F64A7F}"/>
              </a:ext>
            </a:extLst>
          </p:cNvPr>
          <p:cNvPicPr>
            <a:picLocks noChangeAspect="1"/>
          </p:cNvPicPr>
          <p:nvPr/>
        </p:nvPicPr>
        <p:blipFill>
          <a:blip r:embed="rId3"/>
          <a:stretch>
            <a:fillRect/>
          </a:stretch>
        </p:blipFill>
        <p:spPr>
          <a:xfrm>
            <a:off x="2238553" y="4578983"/>
            <a:ext cx="5023487" cy="504670"/>
          </a:xfrm>
          <a:prstGeom prst="rect">
            <a:avLst/>
          </a:prstGeom>
        </p:spPr>
      </p:pic>
      <p:pic>
        <p:nvPicPr>
          <p:cNvPr id="23" name="Picture 22">
            <a:extLst>
              <a:ext uri="{FF2B5EF4-FFF2-40B4-BE49-F238E27FC236}">
                <a16:creationId xmlns:a16="http://schemas.microsoft.com/office/drawing/2014/main" id="{7FE13759-51EF-4B4E-53F1-872EBF0020F8}"/>
              </a:ext>
            </a:extLst>
          </p:cNvPr>
          <p:cNvPicPr>
            <a:picLocks noChangeAspect="1"/>
          </p:cNvPicPr>
          <p:nvPr/>
        </p:nvPicPr>
        <p:blipFill>
          <a:blip r:embed="rId4"/>
          <a:stretch>
            <a:fillRect/>
          </a:stretch>
        </p:blipFill>
        <p:spPr>
          <a:xfrm>
            <a:off x="3167741" y="3332694"/>
            <a:ext cx="2943348" cy="472456"/>
          </a:xfrm>
          <a:prstGeom prst="rect">
            <a:avLst/>
          </a:prstGeom>
        </p:spPr>
      </p:pic>
      <p:pic>
        <p:nvPicPr>
          <p:cNvPr id="24" name="Picture 23">
            <a:extLst>
              <a:ext uri="{FF2B5EF4-FFF2-40B4-BE49-F238E27FC236}">
                <a16:creationId xmlns:a16="http://schemas.microsoft.com/office/drawing/2014/main" id="{7FB417EC-AD79-32AB-C326-8287F85254F0}"/>
              </a:ext>
            </a:extLst>
          </p:cNvPr>
          <p:cNvPicPr>
            <a:picLocks noChangeAspect="1"/>
          </p:cNvPicPr>
          <p:nvPr/>
        </p:nvPicPr>
        <p:blipFill>
          <a:blip r:embed="rId5"/>
          <a:stretch>
            <a:fillRect/>
          </a:stretch>
        </p:blipFill>
        <p:spPr>
          <a:xfrm>
            <a:off x="2415492" y="6229452"/>
            <a:ext cx="1833072" cy="470435"/>
          </a:xfrm>
          <a:prstGeom prst="rect">
            <a:avLst/>
          </a:prstGeom>
        </p:spPr>
      </p:pic>
      <p:pic>
        <p:nvPicPr>
          <p:cNvPr id="25" name="Picture 24">
            <a:extLst>
              <a:ext uri="{FF2B5EF4-FFF2-40B4-BE49-F238E27FC236}">
                <a16:creationId xmlns:a16="http://schemas.microsoft.com/office/drawing/2014/main" id="{03A15589-5293-0A7D-29D1-C0DEFE9D5A7C}"/>
              </a:ext>
            </a:extLst>
          </p:cNvPr>
          <p:cNvPicPr>
            <a:picLocks noChangeAspect="1"/>
          </p:cNvPicPr>
          <p:nvPr/>
        </p:nvPicPr>
        <p:blipFill>
          <a:blip r:embed="rId6"/>
          <a:stretch>
            <a:fillRect/>
          </a:stretch>
        </p:blipFill>
        <p:spPr>
          <a:xfrm>
            <a:off x="3484432" y="1834565"/>
            <a:ext cx="2000959" cy="812890"/>
          </a:xfrm>
          <a:prstGeom prst="rect">
            <a:avLst/>
          </a:prstGeom>
        </p:spPr>
      </p:pic>
      <p:sp>
        <p:nvSpPr>
          <p:cNvPr id="26" name="TextBox 25">
            <a:extLst>
              <a:ext uri="{FF2B5EF4-FFF2-40B4-BE49-F238E27FC236}">
                <a16:creationId xmlns:a16="http://schemas.microsoft.com/office/drawing/2014/main" id="{ED8A3DBD-AEAB-3F28-A0F7-23D74D4E87D2}"/>
              </a:ext>
            </a:extLst>
          </p:cNvPr>
          <p:cNvSpPr txBox="1"/>
          <p:nvPr/>
        </p:nvSpPr>
        <p:spPr>
          <a:xfrm>
            <a:off x="572700" y="2760397"/>
            <a:ext cx="6260663" cy="400110"/>
          </a:xfrm>
          <a:prstGeom prst="rect">
            <a:avLst/>
          </a:prstGeom>
          <a:noFill/>
        </p:spPr>
        <p:txBody>
          <a:bodyPr wrap="square">
            <a:spAutoFit/>
          </a:bodyPr>
          <a:lstStyle/>
          <a:p>
            <a:pPr marL="285750" indent="-285750">
              <a:buFont typeface="Arial" panose="020B0604020202020204" pitchFamily="34" charset="0"/>
              <a:buChar char="•"/>
            </a:pPr>
            <a:r>
              <a:rPr lang="en-US" sz="2000" b="0" strike="noStrike" spc="-1" dirty="0">
                <a:solidFill>
                  <a:srgbClr val="000000"/>
                </a:solidFill>
                <a:latin typeface="Times New Roman"/>
              </a:rPr>
              <a:t>For node parameters in the </a:t>
            </a:r>
            <a:r>
              <a:rPr lang="en-US" sz="2000" b="0" strike="noStrike" spc="-1" dirty="0" err="1">
                <a:solidFill>
                  <a:srgbClr val="000000"/>
                </a:solidFill>
                <a:latin typeface="Times New Roman"/>
              </a:rPr>
              <a:t>Ising</a:t>
            </a:r>
            <a:r>
              <a:rPr lang="en-US" sz="2000" b="0" strike="noStrike" spc="-1" dirty="0">
                <a:solidFill>
                  <a:srgbClr val="000000"/>
                </a:solidFill>
                <a:latin typeface="Times New Roman"/>
              </a:rPr>
              <a:t> parameterization:</a:t>
            </a:r>
            <a:endParaRPr lang="en-US" sz="2000" dirty="0"/>
          </a:p>
        </p:txBody>
      </p:sp>
      <p:sp>
        <p:nvSpPr>
          <p:cNvPr id="27" name="TextBox 26">
            <a:extLst>
              <a:ext uri="{FF2B5EF4-FFF2-40B4-BE49-F238E27FC236}">
                <a16:creationId xmlns:a16="http://schemas.microsoft.com/office/drawing/2014/main" id="{996E95BB-456E-16E4-885C-EECA0FD6A110}"/>
              </a:ext>
            </a:extLst>
          </p:cNvPr>
          <p:cNvSpPr txBox="1"/>
          <p:nvPr/>
        </p:nvSpPr>
        <p:spPr>
          <a:xfrm>
            <a:off x="572697" y="3904444"/>
            <a:ext cx="6260663" cy="400110"/>
          </a:xfrm>
          <a:prstGeom prst="rect">
            <a:avLst/>
          </a:prstGeom>
          <a:noFill/>
        </p:spPr>
        <p:txBody>
          <a:bodyPr wrap="square">
            <a:spAutoFit/>
          </a:bodyPr>
          <a:lstStyle/>
          <a:p>
            <a:pPr marL="285750" indent="-285750">
              <a:buFont typeface="Arial" panose="020B0604020202020204" pitchFamily="34" charset="0"/>
              <a:buChar char="•"/>
            </a:pPr>
            <a:r>
              <a:rPr lang="en-US" sz="2000" b="0" strike="noStrike" spc="-1" dirty="0">
                <a:solidFill>
                  <a:srgbClr val="000000"/>
                </a:solidFill>
                <a:latin typeface="Times New Roman"/>
              </a:rPr>
              <a:t>For edge parameters in the </a:t>
            </a:r>
            <a:r>
              <a:rPr lang="en-US" sz="2000" b="0" strike="noStrike" spc="-1" dirty="0" err="1">
                <a:solidFill>
                  <a:srgbClr val="000000"/>
                </a:solidFill>
                <a:latin typeface="Times New Roman"/>
              </a:rPr>
              <a:t>Ising</a:t>
            </a:r>
            <a:r>
              <a:rPr lang="en-US" sz="2000" b="0" strike="noStrike" spc="-1" dirty="0">
                <a:solidFill>
                  <a:srgbClr val="000000"/>
                </a:solidFill>
                <a:latin typeface="Times New Roman"/>
              </a:rPr>
              <a:t> parameterization:</a:t>
            </a:r>
            <a:endParaRPr lang="en-US" sz="2000" dirty="0"/>
          </a:p>
        </p:txBody>
      </p:sp>
      <p:sp>
        <p:nvSpPr>
          <p:cNvPr id="28" name="CustomShape 6">
            <a:extLst>
              <a:ext uri="{FF2B5EF4-FFF2-40B4-BE49-F238E27FC236}">
                <a16:creationId xmlns:a16="http://schemas.microsoft.com/office/drawing/2014/main" id="{5BCA3F60-03D6-4626-1F0E-E3085CECA14E}"/>
              </a:ext>
            </a:extLst>
          </p:cNvPr>
          <p:cNvSpPr/>
          <p:nvPr/>
        </p:nvSpPr>
        <p:spPr>
          <a:xfrm>
            <a:off x="572696" y="5310540"/>
            <a:ext cx="8484215" cy="769412"/>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000" b="0" strike="noStrike" spc="-1" dirty="0">
                <a:solidFill>
                  <a:srgbClr val="000000"/>
                </a:solidFill>
                <a:latin typeface="Times New Roman"/>
              </a:rPr>
              <a:t>If all the node parameters are the same and all the edge parameters are the same, we recover </a:t>
            </a:r>
            <a:r>
              <a:rPr lang="en-US" sz="2000" b="0" strike="noStrike" spc="-1" dirty="0" err="1">
                <a:solidFill>
                  <a:srgbClr val="000000"/>
                </a:solidFill>
                <a:latin typeface="Times New Roman"/>
              </a:rPr>
              <a:t>Ising’s</a:t>
            </a:r>
            <a:r>
              <a:rPr lang="en-US" sz="2000" b="0" strike="noStrike" spc="-1" dirty="0">
                <a:solidFill>
                  <a:srgbClr val="000000"/>
                </a:solidFill>
                <a:latin typeface="Times New Roman"/>
              </a:rPr>
              <a:t> original parameterization from statistical mechanics: </a:t>
            </a:r>
            <a:endParaRPr lang="en-US" sz="2000" b="0" strike="noStrike" spc="-1" dirty="0">
              <a:latin typeface="Arial"/>
            </a:endParaRPr>
          </a:p>
        </p:txBody>
      </p:sp>
      <p:sp>
        <p:nvSpPr>
          <p:cNvPr id="2" name="CustomShape 3">
            <a:extLst>
              <a:ext uri="{FF2B5EF4-FFF2-40B4-BE49-F238E27FC236}">
                <a16:creationId xmlns:a16="http://schemas.microsoft.com/office/drawing/2014/main" id="{B6B10F61-AA7B-5392-A7FA-ADA8F7617690}"/>
              </a:ext>
            </a:extLst>
          </p:cNvPr>
          <p:cNvSpPr/>
          <p:nvPr/>
        </p:nvSpPr>
        <p:spPr>
          <a:xfrm>
            <a:off x="1239414" y="22827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2963094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2">
            <a:extLst>
              <a:ext uri="{FF2B5EF4-FFF2-40B4-BE49-F238E27FC236}">
                <a16:creationId xmlns:a16="http://schemas.microsoft.com/office/drawing/2014/main" id="{DEBE6CC7-92D0-9AFB-356A-A977EB56CDF9}"/>
              </a:ext>
            </a:extLst>
          </p:cNvPr>
          <p:cNvSpPr/>
          <p:nvPr/>
        </p:nvSpPr>
        <p:spPr>
          <a:xfrm>
            <a:off x="355734" y="957107"/>
            <a:ext cx="8197957" cy="860854"/>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spc="-1" dirty="0">
                <a:solidFill>
                  <a:srgbClr val="000000"/>
                </a:solidFill>
                <a:latin typeface="Times New Roman"/>
              </a:rPr>
              <a:t>A concrete example of a Potts-like model in the </a:t>
            </a:r>
            <a:r>
              <a:rPr lang="en-US" sz="2200" b="1" strike="noStrike" spc="-1" dirty="0">
                <a:solidFill>
                  <a:srgbClr val="000000"/>
                </a:solidFill>
                <a:latin typeface="Times New Roman"/>
              </a:rPr>
              <a:t>standard parameterization</a:t>
            </a:r>
            <a:r>
              <a:rPr lang="en-US" sz="2200" b="0" strike="noStrike" spc="-1" dirty="0">
                <a:solidFill>
                  <a:srgbClr val="000000"/>
                </a:solidFill>
                <a:latin typeface="Times New Roman"/>
              </a:rPr>
              <a:t> </a:t>
            </a:r>
            <a:r>
              <a:rPr lang="en-US" sz="2200" spc="-1" dirty="0">
                <a:solidFill>
                  <a:srgbClr val="000000"/>
                </a:solidFill>
                <a:latin typeface="Times New Roman"/>
              </a:rPr>
              <a:t>looks like:</a:t>
            </a:r>
            <a:endParaRPr lang="en-US" sz="2200" b="0" strike="noStrike" spc="-1" dirty="0">
              <a:latin typeface="Arial"/>
            </a:endParaRPr>
          </a:p>
        </p:txBody>
      </p:sp>
      <p:sp>
        <p:nvSpPr>
          <p:cNvPr id="8" name="CustomShape 6">
            <a:extLst>
              <a:ext uri="{FF2B5EF4-FFF2-40B4-BE49-F238E27FC236}">
                <a16:creationId xmlns:a16="http://schemas.microsoft.com/office/drawing/2014/main" id="{2DDA759A-53F6-EE4A-7654-EFAFADDAF608}"/>
              </a:ext>
            </a:extLst>
          </p:cNvPr>
          <p:cNvSpPr/>
          <p:nvPr/>
        </p:nvSpPr>
        <p:spPr>
          <a:xfrm>
            <a:off x="355734" y="4623438"/>
            <a:ext cx="7799760" cy="9277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In the </a:t>
            </a:r>
            <a:r>
              <a:rPr lang="en-US" sz="2200" b="1" strike="noStrike" spc="-1" dirty="0">
                <a:solidFill>
                  <a:srgbClr val="000000"/>
                </a:solidFill>
                <a:latin typeface="Times New Roman"/>
              </a:rPr>
              <a:t>flexible</a:t>
            </a:r>
            <a:r>
              <a:rPr lang="en-US" sz="2200" b="0" strike="noStrike" spc="-1" dirty="0">
                <a:solidFill>
                  <a:srgbClr val="000000"/>
                </a:solidFill>
                <a:latin typeface="Times New Roman"/>
              </a:rPr>
              <a:t> </a:t>
            </a:r>
            <a:r>
              <a:rPr lang="en-US" sz="2200" b="1" strike="noStrike" spc="-1" dirty="0">
                <a:solidFill>
                  <a:srgbClr val="000000"/>
                </a:solidFill>
                <a:latin typeface="Times New Roman"/>
              </a:rPr>
              <a:t>parameterization</a:t>
            </a:r>
            <a:r>
              <a:rPr lang="en-US" sz="2200" spc="-1" dirty="0">
                <a:solidFill>
                  <a:srgbClr val="000000"/>
                </a:solidFill>
                <a:latin typeface="Times New Roman"/>
              </a:rPr>
              <a:t>,</a:t>
            </a:r>
            <a:r>
              <a:rPr lang="en-US" sz="2200" b="0" strike="noStrike" spc="-1" dirty="0">
                <a:solidFill>
                  <a:srgbClr val="000000"/>
                </a:solidFill>
                <a:latin typeface="Times New Roman"/>
              </a:rPr>
              <a:t> </a:t>
            </a:r>
            <a:r>
              <a:rPr lang="en-US" sz="2200" strike="noStrike" spc="-1" dirty="0">
                <a:solidFill>
                  <a:srgbClr val="000000"/>
                </a:solidFill>
                <a:latin typeface="Times New Roman"/>
              </a:rPr>
              <a:t>for</a:t>
            </a:r>
            <a:r>
              <a:rPr lang="en-US" sz="2200" b="1" strike="noStrike" spc="-1" dirty="0">
                <a:solidFill>
                  <a:srgbClr val="000000"/>
                </a:solidFill>
                <a:latin typeface="Times New Roman"/>
              </a:rPr>
              <a:t> </a:t>
            </a:r>
            <a:r>
              <a:rPr lang="en-US" sz="2200" b="1" strike="noStrike" spc="-1" dirty="0">
                <a:solidFill>
                  <a:srgbClr val="000000"/>
                </a:solidFill>
                <a:latin typeface="Symbol"/>
              </a:rPr>
              <a:t>        </a:t>
            </a:r>
            <a:r>
              <a:rPr lang="en-US" sz="2200" b="0" strike="noStrike" spc="-1" dirty="0">
                <a:solidFill>
                  <a:srgbClr val="000000"/>
                </a:solidFill>
                <a:latin typeface="Times New Roman"/>
              </a:rPr>
              <a:t>where we allow the freedom for </a:t>
            </a:r>
            <a:r>
              <a:rPr lang="en-US" sz="2200" b="0" strike="noStrike" spc="-1" dirty="0">
                <a:solidFill>
                  <a:srgbClr val="000000"/>
                </a:solidFill>
                <a:latin typeface="Symbol"/>
              </a:rPr>
              <a:t>w</a:t>
            </a:r>
            <a:r>
              <a:rPr lang="en-US" sz="2200" b="0" i="1" strike="noStrike" spc="-1" baseline="-25000" dirty="0">
                <a:solidFill>
                  <a:srgbClr val="000000"/>
                </a:solidFill>
                <a:latin typeface="Times New Roman"/>
              </a:rPr>
              <a:t>ij</a:t>
            </a:r>
            <a:r>
              <a:rPr lang="en-US" sz="2200" b="0" strike="noStrike" spc="-1" baseline="-25000" dirty="0">
                <a:solidFill>
                  <a:srgbClr val="000000"/>
                </a:solidFill>
                <a:latin typeface="Times New Roman"/>
              </a:rPr>
              <a:t>11</a:t>
            </a:r>
            <a:r>
              <a:rPr lang="en-US" sz="2200" b="0" strike="noStrike" spc="-1" dirty="0">
                <a:solidFill>
                  <a:srgbClr val="000000"/>
                </a:solidFill>
                <a:latin typeface="Times New Roman"/>
              </a:rPr>
              <a:t> ≠ </a:t>
            </a:r>
            <a:r>
              <a:rPr lang="en-US" sz="2200" b="0" strike="noStrike" spc="-1" dirty="0">
                <a:solidFill>
                  <a:srgbClr val="000000"/>
                </a:solidFill>
                <a:latin typeface="Symbol"/>
              </a:rPr>
              <a:t>w</a:t>
            </a:r>
            <a:r>
              <a:rPr lang="en-US" sz="2200" b="0" i="1" strike="noStrike" spc="-1" baseline="-25000" dirty="0">
                <a:solidFill>
                  <a:srgbClr val="000000"/>
                </a:solidFill>
                <a:latin typeface="Times New Roman"/>
              </a:rPr>
              <a:t>ij</a:t>
            </a:r>
            <a:r>
              <a:rPr lang="en-US" sz="2200" b="0" strike="noStrike" spc="-1" baseline="-25000" dirty="0">
                <a:solidFill>
                  <a:srgbClr val="000000"/>
                </a:solidFill>
                <a:latin typeface="Times New Roman"/>
              </a:rPr>
              <a:t>22</a:t>
            </a:r>
            <a:r>
              <a:rPr lang="en-US" sz="2200" spc="-1" dirty="0">
                <a:solidFill>
                  <a:srgbClr val="000000"/>
                </a:solidFill>
                <a:latin typeface="Times New Roman"/>
              </a:rPr>
              <a:t> ≠ </a:t>
            </a:r>
            <a:r>
              <a:rPr lang="en-US" sz="2200" spc="-1" dirty="0">
                <a:solidFill>
                  <a:srgbClr val="000000"/>
                </a:solidFill>
                <a:latin typeface="Symbol"/>
              </a:rPr>
              <a:t>w</a:t>
            </a:r>
            <a:r>
              <a:rPr lang="en-US" sz="2200" i="1" spc="-1" baseline="-25000" dirty="0">
                <a:solidFill>
                  <a:srgbClr val="000000"/>
                </a:solidFill>
                <a:latin typeface="Times New Roman"/>
              </a:rPr>
              <a:t>ij</a:t>
            </a:r>
            <a:r>
              <a:rPr lang="en-US" sz="2200" spc="-1" baseline="-25000" dirty="0">
                <a:solidFill>
                  <a:srgbClr val="000000"/>
                </a:solidFill>
                <a:latin typeface="Times New Roman"/>
              </a:rPr>
              <a:t>33</a:t>
            </a:r>
            <a:r>
              <a:rPr lang="en-US" sz="2200" spc="-1" dirty="0">
                <a:solidFill>
                  <a:srgbClr val="000000"/>
                </a:solidFill>
                <a:latin typeface="Times New Roman"/>
              </a:rPr>
              <a:t>:</a:t>
            </a:r>
            <a:endParaRPr lang="en-US" sz="2200" b="0" strike="noStrike" spc="-1" dirty="0">
              <a:latin typeface="Arial"/>
            </a:endParaRPr>
          </a:p>
        </p:txBody>
      </p:sp>
      <p:pic>
        <p:nvPicPr>
          <p:cNvPr id="9" name="Picture 1">
            <a:extLst>
              <a:ext uri="{FF2B5EF4-FFF2-40B4-BE49-F238E27FC236}">
                <a16:creationId xmlns:a16="http://schemas.microsoft.com/office/drawing/2014/main" id="{2ACD08B8-F415-F3DA-3E3A-66B4639AA79E}"/>
              </a:ext>
            </a:extLst>
          </p:cNvPr>
          <p:cNvPicPr/>
          <p:nvPr/>
        </p:nvPicPr>
        <p:blipFill>
          <a:blip r:embed="rId2"/>
          <a:stretch/>
        </p:blipFill>
        <p:spPr>
          <a:xfrm>
            <a:off x="5115094" y="4810804"/>
            <a:ext cx="414000" cy="232920"/>
          </a:xfrm>
          <a:prstGeom prst="rect">
            <a:avLst/>
          </a:prstGeom>
          <a:ln>
            <a:noFill/>
          </a:ln>
        </p:spPr>
      </p:pic>
      <p:pic>
        <p:nvPicPr>
          <p:cNvPr id="14" name="Picture 13">
            <a:extLst>
              <a:ext uri="{FF2B5EF4-FFF2-40B4-BE49-F238E27FC236}">
                <a16:creationId xmlns:a16="http://schemas.microsoft.com/office/drawing/2014/main" id="{3642C20E-84B6-10E8-BF96-A72E174AAFAD}"/>
              </a:ext>
            </a:extLst>
          </p:cNvPr>
          <p:cNvPicPr>
            <a:picLocks noChangeAspect="1"/>
          </p:cNvPicPr>
          <p:nvPr/>
        </p:nvPicPr>
        <p:blipFill>
          <a:blip r:embed="rId3"/>
          <a:stretch>
            <a:fillRect/>
          </a:stretch>
        </p:blipFill>
        <p:spPr>
          <a:xfrm>
            <a:off x="3460012" y="1970513"/>
            <a:ext cx="1989399" cy="850729"/>
          </a:xfrm>
          <a:prstGeom prst="rect">
            <a:avLst/>
          </a:prstGeom>
        </p:spPr>
      </p:pic>
      <p:pic>
        <p:nvPicPr>
          <p:cNvPr id="17" name="Picture 16">
            <a:extLst>
              <a:ext uri="{FF2B5EF4-FFF2-40B4-BE49-F238E27FC236}">
                <a16:creationId xmlns:a16="http://schemas.microsoft.com/office/drawing/2014/main" id="{A64C41C1-1463-EEB3-95F5-05843535E3E0}"/>
              </a:ext>
            </a:extLst>
          </p:cNvPr>
          <p:cNvPicPr>
            <a:picLocks noChangeAspect="1"/>
          </p:cNvPicPr>
          <p:nvPr/>
        </p:nvPicPr>
        <p:blipFill>
          <a:blip r:embed="rId4"/>
          <a:stretch>
            <a:fillRect/>
          </a:stretch>
        </p:blipFill>
        <p:spPr>
          <a:xfrm>
            <a:off x="973434" y="3482774"/>
            <a:ext cx="7772400" cy="876886"/>
          </a:xfrm>
          <a:prstGeom prst="rect">
            <a:avLst/>
          </a:prstGeom>
        </p:spPr>
      </p:pic>
      <p:pic>
        <p:nvPicPr>
          <p:cNvPr id="18" name="Picture 17">
            <a:extLst>
              <a:ext uri="{FF2B5EF4-FFF2-40B4-BE49-F238E27FC236}">
                <a16:creationId xmlns:a16="http://schemas.microsoft.com/office/drawing/2014/main" id="{2C90DDFA-FB67-1EDA-D564-D982244EAD74}"/>
              </a:ext>
            </a:extLst>
          </p:cNvPr>
          <p:cNvPicPr>
            <a:picLocks noChangeAspect="1"/>
          </p:cNvPicPr>
          <p:nvPr/>
        </p:nvPicPr>
        <p:blipFill>
          <a:blip r:embed="rId5"/>
          <a:stretch>
            <a:fillRect/>
          </a:stretch>
        </p:blipFill>
        <p:spPr>
          <a:xfrm>
            <a:off x="973434" y="5616616"/>
            <a:ext cx="7772400" cy="876886"/>
          </a:xfrm>
          <a:prstGeom prst="rect">
            <a:avLst/>
          </a:prstGeom>
        </p:spPr>
      </p:pic>
      <p:sp>
        <p:nvSpPr>
          <p:cNvPr id="19" name="CustomShape 3">
            <a:extLst>
              <a:ext uri="{FF2B5EF4-FFF2-40B4-BE49-F238E27FC236}">
                <a16:creationId xmlns:a16="http://schemas.microsoft.com/office/drawing/2014/main" id="{F51A7960-5571-AF07-FDEC-A606DE33AE81}"/>
              </a:ext>
            </a:extLst>
          </p:cNvPr>
          <p:cNvSpPr/>
          <p:nvPr/>
        </p:nvSpPr>
        <p:spPr>
          <a:xfrm>
            <a:off x="1239414" y="22827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2893219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14E315F4-284F-520C-77B6-90AD668A9596}"/>
              </a:ext>
            </a:extLst>
          </p:cNvPr>
          <p:cNvSpPr/>
          <p:nvPr/>
        </p:nvSpPr>
        <p:spPr>
          <a:xfrm>
            <a:off x="563510" y="893508"/>
            <a:ext cx="8016978" cy="694432"/>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spcBef>
                <a:spcPts val="439"/>
              </a:spcBef>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In summary, using a two node </a:t>
            </a:r>
            <a:r>
              <a:rPr lang="en-US" sz="2000" spc="-1" dirty="0" err="1">
                <a:solidFill>
                  <a:srgbClr val="000000"/>
                </a:solidFill>
                <a:latin typeface="Times New Roman" panose="02020603050405020304" pitchFamily="18" charset="0"/>
                <a:cs typeface="Times New Roman" panose="02020603050405020304" pitchFamily="18" charset="0"/>
              </a:rPr>
              <a:t>Ising</a:t>
            </a:r>
            <a:r>
              <a:rPr lang="en-US" sz="2000" spc="-1" dirty="0">
                <a:solidFill>
                  <a:srgbClr val="000000"/>
                </a:solidFill>
                <a:latin typeface="Times New Roman" panose="02020603050405020304" pitchFamily="18" charset="0"/>
                <a:cs typeface="Times New Roman" panose="02020603050405020304" pitchFamily="18" charset="0"/>
              </a:rPr>
              <a:t>-like model as a reference, under these parameterizations </a:t>
            </a:r>
            <a:r>
              <a:rPr lang="en-US" sz="2000" spc="-1" dirty="0" err="1">
                <a:solidFill>
                  <a:srgbClr val="000000"/>
                </a:solidFill>
                <a:latin typeface="Times New Roman" panose="02020603050405020304" pitchFamily="18" charset="0"/>
                <a:cs typeface="Times New Roman" panose="02020603050405020304" pitchFamily="18" charset="0"/>
              </a:rPr>
              <a:t>Pr</a:t>
            </a:r>
            <a:r>
              <a:rPr lang="en-US" sz="2000" spc="-1" dirty="0">
                <a:solidFill>
                  <a:srgbClr val="000000"/>
                </a:solidFill>
                <a:latin typeface="Times New Roman" panose="02020603050405020304" pitchFamily="18" charset="0"/>
                <a:cs typeface="Times New Roman" panose="02020603050405020304" pitchFamily="18" charset="0"/>
              </a:rPr>
              <a:t>(</a:t>
            </a:r>
            <a:r>
              <a:rPr lang="en-US" sz="2000" b="1" spc="-1" dirty="0">
                <a:solidFill>
                  <a:srgbClr val="000000"/>
                </a:solidFill>
                <a:latin typeface="Times New Roman" panose="02020603050405020304" pitchFamily="18" charset="0"/>
                <a:cs typeface="Times New Roman" panose="02020603050405020304" pitchFamily="18" charset="0"/>
              </a:rPr>
              <a:t>X</a:t>
            </a:r>
            <a:r>
              <a:rPr lang="en-US" sz="2000" spc="-1" dirty="0">
                <a:solidFill>
                  <a:srgbClr val="000000"/>
                </a:solidFill>
                <a:latin typeface="Times New Roman" panose="02020603050405020304" pitchFamily="18" charset="0"/>
                <a:cs typeface="Times New Roman" panose="02020603050405020304" pitchFamily="18" charset="0"/>
              </a:rPr>
              <a:t>) can be:</a:t>
            </a:r>
            <a:endParaRPr lang="en-US" sz="2000" b="0" strike="noStrike" spc="-1" dirty="0">
              <a:solidFill>
                <a:srgbClr val="00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1116A34-6036-2830-4710-5CCC4403E7BA}"/>
              </a:ext>
            </a:extLst>
          </p:cNvPr>
          <p:cNvSpPr txBox="1"/>
          <p:nvPr/>
        </p:nvSpPr>
        <p:spPr>
          <a:xfrm>
            <a:off x="0" y="6565796"/>
            <a:ext cx="2547257" cy="369332"/>
          </a:xfrm>
          <a:prstGeom prst="rect">
            <a:avLst/>
          </a:prstGeom>
          <a:noFill/>
        </p:spPr>
        <p:txBody>
          <a:bodyPr wrap="square">
            <a:spAutoFit/>
          </a:bodyPr>
          <a:lstStyle/>
          <a:p>
            <a:r>
              <a:rPr lang="en-US" spc="-1" dirty="0">
                <a:solidFill>
                  <a:srgbClr val="000000"/>
                </a:solidFill>
                <a:latin typeface="Times New Roman" panose="02020603050405020304" pitchFamily="18" charset="0"/>
                <a:cs typeface="Times New Roman" panose="02020603050405020304" pitchFamily="18" charset="0"/>
              </a:rPr>
              <a:t>∘</a:t>
            </a:r>
            <a:r>
              <a:rPr lang="en-US" sz="1400" spc="-1" dirty="0">
                <a:solidFill>
                  <a:srgbClr val="000000"/>
                </a:solidFill>
                <a:latin typeface="Times New Roman" panose="02020603050405020304" pitchFamily="18" charset="0"/>
                <a:cs typeface="Times New Roman" panose="02020603050405020304" pitchFamily="18" charset="0"/>
              </a:rPr>
              <a:t> </a:t>
            </a:r>
            <a:r>
              <a:rPr lang="en-US" sz="1200" spc="-1" dirty="0">
                <a:solidFill>
                  <a:srgbClr val="000000"/>
                </a:solidFill>
                <a:latin typeface="Times New Roman" panose="02020603050405020304" pitchFamily="18" charset="0"/>
                <a:cs typeface="Times New Roman" panose="02020603050405020304" pitchFamily="18" charset="0"/>
              </a:rPr>
              <a:t>is multiplication between potentials</a:t>
            </a:r>
            <a:endParaRPr lang="en-US" sz="1200" dirty="0"/>
          </a:p>
        </p:txBody>
      </p:sp>
      <p:pic>
        <p:nvPicPr>
          <p:cNvPr id="14" name="Picture 13">
            <a:extLst>
              <a:ext uri="{FF2B5EF4-FFF2-40B4-BE49-F238E27FC236}">
                <a16:creationId xmlns:a16="http://schemas.microsoft.com/office/drawing/2014/main" id="{C611B285-2FEC-73DC-94E8-371164AB0BBC}"/>
              </a:ext>
            </a:extLst>
          </p:cNvPr>
          <p:cNvPicPr>
            <a:picLocks noChangeAspect="1"/>
          </p:cNvPicPr>
          <p:nvPr/>
        </p:nvPicPr>
        <p:blipFill>
          <a:blip r:embed="rId2"/>
          <a:stretch>
            <a:fillRect/>
          </a:stretch>
        </p:blipFill>
        <p:spPr>
          <a:xfrm>
            <a:off x="1336642" y="1913656"/>
            <a:ext cx="2771270" cy="433559"/>
          </a:xfrm>
          <a:prstGeom prst="rect">
            <a:avLst/>
          </a:prstGeom>
        </p:spPr>
      </p:pic>
      <p:pic>
        <p:nvPicPr>
          <p:cNvPr id="21" name="Picture 20">
            <a:extLst>
              <a:ext uri="{FF2B5EF4-FFF2-40B4-BE49-F238E27FC236}">
                <a16:creationId xmlns:a16="http://schemas.microsoft.com/office/drawing/2014/main" id="{F5203A44-6D75-DF98-4E6B-0902108D4040}"/>
              </a:ext>
            </a:extLst>
          </p:cNvPr>
          <p:cNvPicPr>
            <a:picLocks noChangeAspect="1"/>
          </p:cNvPicPr>
          <p:nvPr/>
        </p:nvPicPr>
        <p:blipFill>
          <a:blip r:embed="rId3"/>
          <a:stretch>
            <a:fillRect/>
          </a:stretch>
        </p:blipFill>
        <p:spPr>
          <a:xfrm>
            <a:off x="1965973" y="2649370"/>
            <a:ext cx="5801199" cy="512910"/>
          </a:xfrm>
          <a:prstGeom prst="rect">
            <a:avLst/>
          </a:prstGeom>
        </p:spPr>
      </p:pic>
      <p:sp>
        <p:nvSpPr>
          <p:cNvPr id="3" name="TextBox 2">
            <a:extLst>
              <a:ext uri="{FF2B5EF4-FFF2-40B4-BE49-F238E27FC236}">
                <a16:creationId xmlns:a16="http://schemas.microsoft.com/office/drawing/2014/main" id="{0E491E00-598D-7DFA-851B-A2D33BC511B0}"/>
              </a:ext>
            </a:extLst>
          </p:cNvPr>
          <p:cNvSpPr txBox="1"/>
          <p:nvPr/>
        </p:nvSpPr>
        <p:spPr>
          <a:xfrm>
            <a:off x="6044380" y="3598261"/>
            <a:ext cx="2305051" cy="338554"/>
          </a:xfrm>
          <a:prstGeom prst="rect">
            <a:avLst/>
          </a:prstGeom>
          <a:noFill/>
        </p:spPr>
        <p:txBody>
          <a:bodyPr wrap="square">
            <a:spAutoFit/>
          </a:bodyPr>
          <a:lstStyle/>
          <a:p>
            <a:r>
              <a:rPr lang="en-US" sz="1600" spc="-1" dirty="0">
                <a:solidFill>
                  <a:srgbClr val="000000"/>
                </a:solidFill>
                <a:latin typeface="Times New Roman" panose="02020603050405020304" pitchFamily="18" charset="0"/>
                <a:cs typeface="Times New Roman" panose="02020603050405020304" pitchFamily="18" charset="0"/>
              </a:rPr>
              <a:t>general parameterization </a:t>
            </a:r>
            <a:endParaRPr lang="en-US" sz="1600" dirty="0"/>
          </a:p>
        </p:txBody>
      </p:sp>
      <p:sp>
        <p:nvSpPr>
          <p:cNvPr id="10" name="TextBox 9">
            <a:extLst>
              <a:ext uri="{FF2B5EF4-FFF2-40B4-BE49-F238E27FC236}">
                <a16:creationId xmlns:a16="http://schemas.microsoft.com/office/drawing/2014/main" id="{F54F970F-CDB1-C226-9A8A-803A7790629F}"/>
              </a:ext>
            </a:extLst>
          </p:cNvPr>
          <p:cNvSpPr txBox="1"/>
          <p:nvPr/>
        </p:nvSpPr>
        <p:spPr>
          <a:xfrm>
            <a:off x="6044379" y="4499288"/>
            <a:ext cx="2305051" cy="338554"/>
          </a:xfrm>
          <a:prstGeom prst="rect">
            <a:avLst/>
          </a:prstGeom>
          <a:noFill/>
        </p:spPr>
        <p:txBody>
          <a:bodyPr wrap="square">
            <a:spAutoFit/>
          </a:bodyPr>
          <a:lstStyle/>
          <a:p>
            <a:r>
              <a:rPr lang="en-US" sz="1600" spc="-1" dirty="0">
                <a:solidFill>
                  <a:srgbClr val="000000"/>
                </a:solidFill>
                <a:latin typeface="Times New Roman" panose="02020603050405020304" pitchFamily="18" charset="0"/>
                <a:cs typeface="Times New Roman" panose="02020603050405020304" pitchFamily="18" charset="0"/>
              </a:rPr>
              <a:t>standard parameterization </a:t>
            </a:r>
            <a:endParaRPr lang="en-US" sz="1600" dirty="0"/>
          </a:p>
        </p:txBody>
      </p:sp>
      <p:sp>
        <p:nvSpPr>
          <p:cNvPr id="12" name="TextBox 11">
            <a:extLst>
              <a:ext uri="{FF2B5EF4-FFF2-40B4-BE49-F238E27FC236}">
                <a16:creationId xmlns:a16="http://schemas.microsoft.com/office/drawing/2014/main" id="{72A6857B-66F2-FA3C-9CDD-E328FFF2CBB1}"/>
              </a:ext>
            </a:extLst>
          </p:cNvPr>
          <p:cNvSpPr txBox="1"/>
          <p:nvPr/>
        </p:nvSpPr>
        <p:spPr>
          <a:xfrm>
            <a:off x="6023879" y="5380841"/>
            <a:ext cx="2305051" cy="338554"/>
          </a:xfrm>
          <a:prstGeom prst="rect">
            <a:avLst/>
          </a:prstGeom>
          <a:noFill/>
        </p:spPr>
        <p:txBody>
          <a:bodyPr wrap="square">
            <a:spAutoFit/>
          </a:bodyPr>
          <a:lstStyle/>
          <a:p>
            <a:r>
              <a:rPr lang="en-US" sz="1600" spc="-1" dirty="0">
                <a:solidFill>
                  <a:srgbClr val="000000"/>
                </a:solidFill>
                <a:latin typeface="Times New Roman" panose="02020603050405020304" pitchFamily="18" charset="0"/>
                <a:cs typeface="Times New Roman" panose="02020603050405020304" pitchFamily="18" charset="0"/>
              </a:rPr>
              <a:t>flexible parameterization </a:t>
            </a:r>
            <a:endParaRPr lang="en-US" sz="1600" dirty="0"/>
          </a:p>
        </p:txBody>
      </p:sp>
      <p:pic>
        <p:nvPicPr>
          <p:cNvPr id="2" name="Picture 1">
            <a:extLst>
              <a:ext uri="{FF2B5EF4-FFF2-40B4-BE49-F238E27FC236}">
                <a16:creationId xmlns:a16="http://schemas.microsoft.com/office/drawing/2014/main" id="{C83DF069-1905-9030-0140-5F30A4C84F0C}"/>
              </a:ext>
            </a:extLst>
          </p:cNvPr>
          <p:cNvPicPr>
            <a:picLocks noChangeAspect="1"/>
          </p:cNvPicPr>
          <p:nvPr/>
        </p:nvPicPr>
        <p:blipFill>
          <a:blip r:embed="rId4"/>
          <a:stretch>
            <a:fillRect/>
          </a:stretch>
        </p:blipFill>
        <p:spPr>
          <a:xfrm>
            <a:off x="1965973" y="3542062"/>
            <a:ext cx="3950000" cy="512910"/>
          </a:xfrm>
          <a:prstGeom prst="rect">
            <a:avLst/>
          </a:prstGeom>
        </p:spPr>
      </p:pic>
      <p:pic>
        <p:nvPicPr>
          <p:cNvPr id="5" name="Picture 4">
            <a:extLst>
              <a:ext uri="{FF2B5EF4-FFF2-40B4-BE49-F238E27FC236}">
                <a16:creationId xmlns:a16="http://schemas.microsoft.com/office/drawing/2014/main" id="{5BE35376-9C8B-36EC-DFE8-469DA33A21A8}"/>
              </a:ext>
            </a:extLst>
          </p:cNvPr>
          <p:cNvPicPr>
            <a:picLocks noChangeAspect="1"/>
          </p:cNvPicPr>
          <p:nvPr/>
        </p:nvPicPr>
        <p:blipFill>
          <a:blip r:embed="rId5"/>
          <a:stretch>
            <a:fillRect/>
          </a:stretch>
        </p:blipFill>
        <p:spPr>
          <a:xfrm>
            <a:off x="1965973" y="4380925"/>
            <a:ext cx="3758878" cy="507799"/>
          </a:xfrm>
          <a:prstGeom prst="rect">
            <a:avLst/>
          </a:prstGeom>
        </p:spPr>
      </p:pic>
      <p:pic>
        <p:nvPicPr>
          <p:cNvPr id="13" name="Picture 12">
            <a:extLst>
              <a:ext uri="{FF2B5EF4-FFF2-40B4-BE49-F238E27FC236}">
                <a16:creationId xmlns:a16="http://schemas.microsoft.com/office/drawing/2014/main" id="{2760EE98-B1E7-124E-4352-A49BC1B3D245}"/>
              </a:ext>
            </a:extLst>
          </p:cNvPr>
          <p:cNvPicPr>
            <a:picLocks noChangeAspect="1"/>
          </p:cNvPicPr>
          <p:nvPr/>
        </p:nvPicPr>
        <p:blipFill>
          <a:blip r:embed="rId6"/>
          <a:stretch>
            <a:fillRect/>
          </a:stretch>
        </p:blipFill>
        <p:spPr>
          <a:xfrm>
            <a:off x="1941701" y="5249774"/>
            <a:ext cx="3758878" cy="488093"/>
          </a:xfrm>
          <a:prstGeom prst="rect">
            <a:avLst/>
          </a:prstGeom>
        </p:spPr>
      </p:pic>
      <p:sp>
        <p:nvSpPr>
          <p:cNvPr id="15" name="CustomShape 3">
            <a:extLst>
              <a:ext uri="{FF2B5EF4-FFF2-40B4-BE49-F238E27FC236}">
                <a16:creationId xmlns:a16="http://schemas.microsoft.com/office/drawing/2014/main" id="{99845C5F-8CF0-3579-057D-5B8F0E1A218B}"/>
              </a:ext>
            </a:extLst>
          </p:cNvPr>
          <p:cNvSpPr/>
          <p:nvPr/>
        </p:nvSpPr>
        <p:spPr>
          <a:xfrm>
            <a:off x="1239414" y="22827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377469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a:extLst>
              <a:ext uri="{FF2B5EF4-FFF2-40B4-BE49-F238E27FC236}">
                <a16:creationId xmlns:a16="http://schemas.microsoft.com/office/drawing/2014/main" id="{EBA485F0-6990-EED0-DC60-65FEC6398A3F}"/>
              </a:ext>
            </a:extLst>
          </p:cNvPr>
          <p:cNvSpPr/>
          <p:nvPr/>
        </p:nvSpPr>
        <p:spPr>
          <a:xfrm>
            <a:off x="563510" y="893511"/>
            <a:ext cx="8016978" cy="694432"/>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spcBef>
                <a:spcPts val="439"/>
              </a:spcBef>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In summary, using a two node Potts-like model as a reference, under these parameterizations </a:t>
            </a:r>
            <a:r>
              <a:rPr lang="en-US" sz="2000" spc="-1" dirty="0" err="1">
                <a:solidFill>
                  <a:srgbClr val="000000"/>
                </a:solidFill>
                <a:latin typeface="Times New Roman" panose="02020603050405020304" pitchFamily="18" charset="0"/>
                <a:cs typeface="Times New Roman" panose="02020603050405020304" pitchFamily="18" charset="0"/>
              </a:rPr>
              <a:t>Pr</a:t>
            </a:r>
            <a:r>
              <a:rPr lang="en-US" sz="2000" spc="-1" dirty="0">
                <a:solidFill>
                  <a:srgbClr val="000000"/>
                </a:solidFill>
                <a:latin typeface="Times New Roman" panose="02020603050405020304" pitchFamily="18" charset="0"/>
                <a:cs typeface="Times New Roman" panose="02020603050405020304" pitchFamily="18" charset="0"/>
              </a:rPr>
              <a:t>(</a:t>
            </a:r>
            <a:r>
              <a:rPr lang="en-US" sz="2000" b="1" spc="-1" dirty="0">
                <a:solidFill>
                  <a:srgbClr val="000000"/>
                </a:solidFill>
                <a:latin typeface="Times New Roman" panose="02020603050405020304" pitchFamily="18" charset="0"/>
                <a:cs typeface="Times New Roman" panose="02020603050405020304" pitchFamily="18" charset="0"/>
              </a:rPr>
              <a:t>X</a:t>
            </a:r>
            <a:r>
              <a:rPr lang="en-US" sz="2000" spc="-1" dirty="0">
                <a:solidFill>
                  <a:srgbClr val="000000"/>
                </a:solidFill>
                <a:latin typeface="Times New Roman" panose="02020603050405020304" pitchFamily="18" charset="0"/>
                <a:cs typeface="Times New Roman" panose="02020603050405020304" pitchFamily="18" charset="0"/>
              </a:rPr>
              <a:t>) can be:</a:t>
            </a:r>
            <a:endParaRPr lang="en-US" sz="20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2E4279F-BE92-9716-2A05-F21059AA9A62}"/>
              </a:ext>
            </a:extLst>
          </p:cNvPr>
          <p:cNvPicPr>
            <a:picLocks noChangeAspect="1"/>
          </p:cNvPicPr>
          <p:nvPr/>
        </p:nvPicPr>
        <p:blipFill>
          <a:blip r:embed="rId2"/>
          <a:stretch>
            <a:fillRect/>
          </a:stretch>
        </p:blipFill>
        <p:spPr>
          <a:xfrm>
            <a:off x="128153" y="1603915"/>
            <a:ext cx="2771270" cy="433559"/>
          </a:xfrm>
          <a:prstGeom prst="rect">
            <a:avLst/>
          </a:prstGeom>
        </p:spPr>
      </p:pic>
      <p:sp>
        <p:nvSpPr>
          <p:cNvPr id="9" name="TextBox 8">
            <a:extLst>
              <a:ext uri="{FF2B5EF4-FFF2-40B4-BE49-F238E27FC236}">
                <a16:creationId xmlns:a16="http://schemas.microsoft.com/office/drawing/2014/main" id="{DE412300-1AE8-0A76-2757-82253276277D}"/>
              </a:ext>
            </a:extLst>
          </p:cNvPr>
          <p:cNvSpPr txBox="1"/>
          <p:nvPr/>
        </p:nvSpPr>
        <p:spPr>
          <a:xfrm>
            <a:off x="6808311" y="3505662"/>
            <a:ext cx="2305051" cy="338554"/>
          </a:xfrm>
          <a:prstGeom prst="rect">
            <a:avLst/>
          </a:prstGeom>
          <a:noFill/>
        </p:spPr>
        <p:txBody>
          <a:bodyPr wrap="square">
            <a:spAutoFit/>
          </a:bodyPr>
          <a:lstStyle/>
          <a:p>
            <a:r>
              <a:rPr lang="en-US" sz="1600" spc="-1" dirty="0">
                <a:solidFill>
                  <a:srgbClr val="000000"/>
                </a:solidFill>
                <a:latin typeface="Times New Roman" panose="02020603050405020304" pitchFamily="18" charset="0"/>
                <a:cs typeface="Times New Roman" panose="02020603050405020304" pitchFamily="18" charset="0"/>
              </a:rPr>
              <a:t>general parameterization </a:t>
            </a:r>
            <a:endParaRPr lang="en-US" sz="1600" dirty="0"/>
          </a:p>
        </p:txBody>
      </p:sp>
      <p:sp>
        <p:nvSpPr>
          <p:cNvPr id="10" name="TextBox 9">
            <a:extLst>
              <a:ext uri="{FF2B5EF4-FFF2-40B4-BE49-F238E27FC236}">
                <a16:creationId xmlns:a16="http://schemas.microsoft.com/office/drawing/2014/main" id="{A0224DBB-E21E-735D-4329-EAC6BE59BE1F}"/>
              </a:ext>
            </a:extLst>
          </p:cNvPr>
          <p:cNvSpPr txBox="1"/>
          <p:nvPr/>
        </p:nvSpPr>
        <p:spPr>
          <a:xfrm>
            <a:off x="6808310" y="4718753"/>
            <a:ext cx="2305051" cy="338554"/>
          </a:xfrm>
          <a:prstGeom prst="rect">
            <a:avLst/>
          </a:prstGeom>
          <a:noFill/>
        </p:spPr>
        <p:txBody>
          <a:bodyPr wrap="square">
            <a:spAutoFit/>
          </a:bodyPr>
          <a:lstStyle/>
          <a:p>
            <a:r>
              <a:rPr lang="en-US" sz="1600" spc="-1" dirty="0">
                <a:solidFill>
                  <a:srgbClr val="000000"/>
                </a:solidFill>
                <a:latin typeface="Times New Roman" panose="02020603050405020304" pitchFamily="18" charset="0"/>
                <a:cs typeface="Times New Roman" panose="02020603050405020304" pitchFamily="18" charset="0"/>
              </a:rPr>
              <a:t>standard parameterization </a:t>
            </a:r>
            <a:endParaRPr lang="en-US" sz="1600" dirty="0"/>
          </a:p>
        </p:txBody>
      </p:sp>
      <p:sp>
        <p:nvSpPr>
          <p:cNvPr id="11" name="TextBox 10">
            <a:extLst>
              <a:ext uri="{FF2B5EF4-FFF2-40B4-BE49-F238E27FC236}">
                <a16:creationId xmlns:a16="http://schemas.microsoft.com/office/drawing/2014/main" id="{76707F69-AADB-1A20-6588-6ED0E7825F19}"/>
              </a:ext>
            </a:extLst>
          </p:cNvPr>
          <p:cNvSpPr txBox="1"/>
          <p:nvPr/>
        </p:nvSpPr>
        <p:spPr>
          <a:xfrm>
            <a:off x="6787810" y="6017451"/>
            <a:ext cx="2305051" cy="338554"/>
          </a:xfrm>
          <a:prstGeom prst="rect">
            <a:avLst/>
          </a:prstGeom>
          <a:noFill/>
        </p:spPr>
        <p:txBody>
          <a:bodyPr wrap="square">
            <a:spAutoFit/>
          </a:bodyPr>
          <a:lstStyle/>
          <a:p>
            <a:r>
              <a:rPr lang="en-US" sz="1600" spc="-1" dirty="0">
                <a:solidFill>
                  <a:srgbClr val="000000"/>
                </a:solidFill>
                <a:latin typeface="Times New Roman" panose="02020603050405020304" pitchFamily="18" charset="0"/>
                <a:cs typeface="Times New Roman" panose="02020603050405020304" pitchFamily="18" charset="0"/>
              </a:rPr>
              <a:t>flexible parameterization </a:t>
            </a:r>
            <a:endParaRPr lang="en-US" sz="1600" dirty="0"/>
          </a:p>
        </p:txBody>
      </p:sp>
      <p:pic>
        <p:nvPicPr>
          <p:cNvPr id="14" name="Picture 13">
            <a:extLst>
              <a:ext uri="{FF2B5EF4-FFF2-40B4-BE49-F238E27FC236}">
                <a16:creationId xmlns:a16="http://schemas.microsoft.com/office/drawing/2014/main" id="{08F8B72C-EAC3-CAFF-721F-47FDACC0998A}"/>
              </a:ext>
            </a:extLst>
          </p:cNvPr>
          <p:cNvPicPr>
            <a:picLocks noChangeAspect="1"/>
          </p:cNvPicPr>
          <p:nvPr/>
        </p:nvPicPr>
        <p:blipFill>
          <a:blip r:embed="rId3"/>
          <a:stretch>
            <a:fillRect/>
          </a:stretch>
        </p:blipFill>
        <p:spPr>
          <a:xfrm>
            <a:off x="800990" y="2095012"/>
            <a:ext cx="8313116" cy="960699"/>
          </a:xfrm>
          <a:prstGeom prst="rect">
            <a:avLst/>
          </a:prstGeom>
        </p:spPr>
      </p:pic>
      <p:pic>
        <p:nvPicPr>
          <p:cNvPr id="16" name="Picture 15">
            <a:extLst>
              <a:ext uri="{FF2B5EF4-FFF2-40B4-BE49-F238E27FC236}">
                <a16:creationId xmlns:a16="http://schemas.microsoft.com/office/drawing/2014/main" id="{F941E876-0F80-88E4-EAAC-05CBE8E6E897}"/>
              </a:ext>
            </a:extLst>
          </p:cNvPr>
          <p:cNvPicPr>
            <a:picLocks noChangeAspect="1"/>
          </p:cNvPicPr>
          <p:nvPr/>
        </p:nvPicPr>
        <p:blipFill>
          <a:blip r:embed="rId4"/>
          <a:stretch>
            <a:fillRect/>
          </a:stretch>
        </p:blipFill>
        <p:spPr>
          <a:xfrm>
            <a:off x="800990" y="3143122"/>
            <a:ext cx="5784449" cy="1083558"/>
          </a:xfrm>
          <a:prstGeom prst="rect">
            <a:avLst/>
          </a:prstGeom>
        </p:spPr>
      </p:pic>
      <p:pic>
        <p:nvPicPr>
          <p:cNvPr id="17" name="Picture 16">
            <a:extLst>
              <a:ext uri="{FF2B5EF4-FFF2-40B4-BE49-F238E27FC236}">
                <a16:creationId xmlns:a16="http://schemas.microsoft.com/office/drawing/2014/main" id="{99C7567D-ADCC-33E7-60FE-03B108B0DF0A}"/>
              </a:ext>
            </a:extLst>
          </p:cNvPr>
          <p:cNvPicPr>
            <a:picLocks noChangeAspect="1"/>
          </p:cNvPicPr>
          <p:nvPr/>
        </p:nvPicPr>
        <p:blipFill>
          <a:blip r:embed="rId5"/>
          <a:stretch>
            <a:fillRect/>
          </a:stretch>
        </p:blipFill>
        <p:spPr>
          <a:xfrm>
            <a:off x="800990" y="4330116"/>
            <a:ext cx="5628946" cy="1092678"/>
          </a:xfrm>
          <a:prstGeom prst="rect">
            <a:avLst/>
          </a:prstGeom>
        </p:spPr>
      </p:pic>
      <p:pic>
        <p:nvPicPr>
          <p:cNvPr id="18" name="Picture 17">
            <a:extLst>
              <a:ext uri="{FF2B5EF4-FFF2-40B4-BE49-F238E27FC236}">
                <a16:creationId xmlns:a16="http://schemas.microsoft.com/office/drawing/2014/main" id="{C5BD3E91-DA1B-49B7-A6C6-70ED9FEF8EF3}"/>
              </a:ext>
            </a:extLst>
          </p:cNvPr>
          <p:cNvPicPr>
            <a:picLocks noChangeAspect="1"/>
          </p:cNvPicPr>
          <p:nvPr/>
        </p:nvPicPr>
        <p:blipFill>
          <a:blip r:embed="rId6"/>
          <a:stretch>
            <a:fillRect/>
          </a:stretch>
        </p:blipFill>
        <p:spPr>
          <a:xfrm>
            <a:off x="789969" y="5624735"/>
            <a:ext cx="5639967" cy="1094817"/>
          </a:xfrm>
          <a:prstGeom prst="rect">
            <a:avLst/>
          </a:prstGeom>
        </p:spPr>
      </p:pic>
      <p:sp>
        <p:nvSpPr>
          <p:cNvPr id="20" name="CustomShape 3">
            <a:extLst>
              <a:ext uri="{FF2B5EF4-FFF2-40B4-BE49-F238E27FC236}">
                <a16:creationId xmlns:a16="http://schemas.microsoft.com/office/drawing/2014/main" id="{371B9F06-D06F-EB7C-E65C-0DB651CDFE33}"/>
              </a:ext>
            </a:extLst>
          </p:cNvPr>
          <p:cNvSpPr/>
          <p:nvPr/>
        </p:nvSpPr>
        <p:spPr>
          <a:xfrm>
            <a:off x="1239414" y="22827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spTree>
    <p:extLst>
      <p:ext uri="{BB962C8B-B14F-4D97-AF65-F5344CB8AC3E}">
        <p14:creationId xmlns:p14="http://schemas.microsoft.com/office/powerpoint/2010/main" val="56265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8DD68-F2E9-075D-9E0F-CBDE318512CD}"/>
              </a:ext>
            </a:extLst>
          </p:cNvPr>
          <p:cNvPicPr>
            <a:picLocks noChangeAspect="1"/>
          </p:cNvPicPr>
          <p:nvPr/>
        </p:nvPicPr>
        <p:blipFill>
          <a:blip r:embed="rId2"/>
          <a:stretch>
            <a:fillRect/>
          </a:stretch>
        </p:blipFill>
        <p:spPr>
          <a:xfrm>
            <a:off x="808088" y="2307079"/>
            <a:ext cx="7772400" cy="816824"/>
          </a:xfrm>
          <a:prstGeom prst="rect">
            <a:avLst/>
          </a:prstGeom>
        </p:spPr>
      </p:pic>
      <p:sp>
        <p:nvSpPr>
          <p:cNvPr id="6" name="CustomShape 1">
            <a:extLst>
              <a:ext uri="{FF2B5EF4-FFF2-40B4-BE49-F238E27FC236}">
                <a16:creationId xmlns:a16="http://schemas.microsoft.com/office/drawing/2014/main" id="{E81BC22E-7F37-E66E-93A1-BBAA74A245E9}"/>
              </a:ext>
            </a:extLst>
          </p:cNvPr>
          <p:cNvSpPr/>
          <p:nvPr/>
        </p:nvSpPr>
        <p:spPr>
          <a:xfrm>
            <a:off x="563510" y="893511"/>
            <a:ext cx="8016978" cy="694432"/>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spcBef>
                <a:spcPts val="439"/>
              </a:spcBef>
              <a:buClr>
                <a:srgbClr val="000000"/>
              </a:buClr>
              <a:buFont typeface="Arial"/>
              <a:buChar char="•"/>
            </a:pPr>
            <a:r>
              <a:rPr lang="en-US" sz="2000" spc="-1" dirty="0">
                <a:solidFill>
                  <a:srgbClr val="000000"/>
                </a:solidFill>
                <a:latin typeface="Times New Roman" panose="02020603050405020304" pitchFamily="18" charset="0"/>
                <a:cs typeface="Times New Roman" panose="02020603050405020304" pitchFamily="18" charset="0"/>
              </a:rPr>
              <a:t>In summary, using a two node Potts-like model with unequal node state space dimensions as a reference, </a:t>
            </a:r>
            <a:r>
              <a:rPr lang="en-US" sz="2000" spc="-1" dirty="0" err="1">
                <a:solidFill>
                  <a:srgbClr val="000000"/>
                </a:solidFill>
                <a:latin typeface="Times New Roman" panose="02020603050405020304" pitchFamily="18" charset="0"/>
                <a:cs typeface="Times New Roman" panose="02020603050405020304" pitchFamily="18" charset="0"/>
              </a:rPr>
              <a:t>Pr</a:t>
            </a:r>
            <a:r>
              <a:rPr lang="en-US" sz="2000" spc="-1" dirty="0">
                <a:solidFill>
                  <a:srgbClr val="000000"/>
                </a:solidFill>
                <a:latin typeface="Times New Roman" panose="02020603050405020304" pitchFamily="18" charset="0"/>
                <a:cs typeface="Times New Roman" panose="02020603050405020304" pitchFamily="18" charset="0"/>
              </a:rPr>
              <a:t>(</a:t>
            </a:r>
            <a:r>
              <a:rPr lang="en-US" sz="2000" b="1" spc="-1" dirty="0">
                <a:solidFill>
                  <a:srgbClr val="000000"/>
                </a:solidFill>
                <a:latin typeface="Times New Roman" panose="02020603050405020304" pitchFamily="18" charset="0"/>
                <a:cs typeface="Times New Roman" panose="02020603050405020304" pitchFamily="18" charset="0"/>
              </a:rPr>
              <a:t>X</a:t>
            </a:r>
            <a:r>
              <a:rPr lang="en-US" sz="2000" spc="-1" dirty="0">
                <a:solidFill>
                  <a:srgbClr val="000000"/>
                </a:solidFill>
                <a:latin typeface="Times New Roman" panose="02020603050405020304" pitchFamily="18" charset="0"/>
                <a:cs typeface="Times New Roman" panose="02020603050405020304" pitchFamily="18" charset="0"/>
              </a:rPr>
              <a:t>) can be:</a:t>
            </a:r>
            <a:endParaRPr lang="en-US" sz="2000" b="0" strike="noStrike" spc="-1"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92BBF98-C19E-8B30-DD00-CF3157DB652F}"/>
              </a:ext>
            </a:extLst>
          </p:cNvPr>
          <p:cNvPicPr>
            <a:picLocks noChangeAspect="1"/>
          </p:cNvPicPr>
          <p:nvPr/>
        </p:nvPicPr>
        <p:blipFill>
          <a:blip r:embed="rId3"/>
          <a:stretch>
            <a:fillRect/>
          </a:stretch>
        </p:blipFill>
        <p:spPr>
          <a:xfrm>
            <a:off x="128153" y="1731240"/>
            <a:ext cx="2771270" cy="433559"/>
          </a:xfrm>
          <a:prstGeom prst="rect">
            <a:avLst/>
          </a:prstGeom>
        </p:spPr>
      </p:pic>
      <p:sp>
        <p:nvSpPr>
          <p:cNvPr id="9" name="TextBox 8">
            <a:extLst>
              <a:ext uri="{FF2B5EF4-FFF2-40B4-BE49-F238E27FC236}">
                <a16:creationId xmlns:a16="http://schemas.microsoft.com/office/drawing/2014/main" id="{5BECE285-363E-1F73-939D-B3B01F9066D1}"/>
              </a:ext>
            </a:extLst>
          </p:cNvPr>
          <p:cNvSpPr txBox="1"/>
          <p:nvPr/>
        </p:nvSpPr>
        <p:spPr>
          <a:xfrm>
            <a:off x="6808311" y="3563537"/>
            <a:ext cx="2305051" cy="338554"/>
          </a:xfrm>
          <a:prstGeom prst="rect">
            <a:avLst/>
          </a:prstGeom>
          <a:noFill/>
        </p:spPr>
        <p:txBody>
          <a:bodyPr wrap="square">
            <a:spAutoFit/>
          </a:bodyPr>
          <a:lstStyle/>
          <a:p>
            <a:r>
              <a:rPr lang="en-US" sz="1600" spc="-1" dirty="0">
                <a:solidFill>
                  <a:srgbClr val="000000"/>
                </a:solidFill>
                <a:latin typeface="Times New Roman" panose="02020603050405020304" pitchFamily="18" charset="0"/>
                <a:cs typeface="Times New Roman" panose="02020603050405020304" pitchFamily="18" charset="0"/>
              </a:rPr>
              <a:t>general parameterization </a:t>
            </a:r>
            <a:endParaRPr lang="en-US" sz="1600" dirty="0"/>
          </a:p>
        </p:txBody>
      </p:sp>
      <p:sp>
        <p:nvSpPr>
          <p:cNvPr id="10" name="TextBox 9">
            <a:extLst>
              <a:ext uri="{FF2B5EF4-FFF2-40B4-BE49-F238E27FC236}">
                <a16:creationId xmlns:a16="http://schemas.microsoft.com/office/drawing/2014/main" id="{D9671DDB-D304-5EBF-1617-367D004AC954}"/>
              </a:ext>
            </a:extLst>
          </p:cNvPr>
          <p:cNvSpPr txBox="1"/>
          <p:nvPr/>
        </p:nvSpPr>
        <p:spPr>
          <a:xfrm>
            <a:off x="6808310" y="4637734"/>
            <a:ext cx="2305051" cy="338554"/>
          </a:xfrm>
          <a:prstGeom prst="rect">
            <a:avLst/>
          </a:prstGeom>
          <a:noFill/>
        </p:spPr>
        <p:txBody>
          <a:bodyPr wrap="square">
            <a:spAutoFit/>
          </a:bodyPr>
          <a:lstStyle/>
          <a:p>
            <a:r>
              <a:rPr lang="en-US" sz="1600" spc="-1" dirty="0">
                <a:solidFill>
                  <a:srgbClr val="000000"/>
                </a:solidFill>
                <a:latin typeface="Times New Roman" panose="02020603050405020304" pitchFamily="18" charset="0"/>
                <a:cs typeface="Times New Roman" panose="02020603050405020304" pitchFamily="18" charset="0"/>
              </a:rPr>
              <a:t>standard parameterization </a:t>
            </a:r>
            <a:endParaRPr lang="en-US" sz="1600" dirty="0"/>
          </a:p>
        </p:txBody>
      </p:sp>
      <p:sp>
        <p:nvSpPr>
          <p:cNvPr id="11" name="TextBox 10">
            <a:extLst>
              <a:ext uri="{FF2B5EF4-FFF2-40B4-BE49-F238E27FC236}">
                <a16:creationId xmlns:a16="http://schemas.microsoft.com/office/drawing/2014/main" id="{7DCC85FB-9B8F-02DF-E679-02490D90FB30}"/>
              </a:ext>
            </a:extLst>
          </p:cNvPr>
          <p:cNvSpPr txBox="1"/>
          <p:nvPr/>
        </p:nvSpPr>
        <p:spPr>
          <a:xfrm>
            <a:off x="6787810" y="5751234"/>
            <a:ext cx="2305051" cy="338554"/>
          </a:xfrm>
          <a:prstGeom prst="rect">
            <a:avLst/>
          </a:prstGeom>
          <a:noFill/>
        </p:spPr>
        <p:txBody>
          <a:bodyPr wrap="square">
            <a:spAutoFit/>
          </a:bodyPr>
          <a:lstStyle/>
          <a:p>
            <a:r>
              <a:rPr lang="en-US" sz="1600" spc="-1" dirty="0">
                <a:solidFill>
                  <a:srgbClr val="000000"/>
                </a:solidFill>
                <a:latin typeface="Times New Roman" panose="02020603050405020304" pitchFamily="18" charset="0"/>
                <a:cs typeface="Times New Roman" panose="02020603050405020304" pitchFamily="18" charset="0"/>
              </a:rPr>
              <a:t>flexible parameterization </a:t>
            </a:r>
            <a:endParaRPr lang="en-US" sz="1600" dirty="0"/>
          </a:p>
        </p:txBody>
      </p:sp>
      <p:sp>
        <p:nvSpPr>
          <p:cNvPr id="12" name="CustomShape 3">
            <a:extLst>
              <a:ext uri="{FF2B5EF4-FFF2-40B4-BE49-F238E27FC236}">
                <a16:creationId xmlns:a16="http://schemas.microsoft.com/office/drawing/2014/main" id="{20DBAE6E-89DB-69F4-8B7F-451E77F27307}"/>
              </a:ext>
            </a:extLst>
          </p:cNvPr>
          <p:cNvSpPr/>
          <p:nvPr/>
        </p:nvSpPr>
        <p:spPr>
          <a:xfrm>
            <a:off x="1239414" y="228278"/>
            <a:ext cx="6864892" cy="622157"/>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600" spc="-1" dirty="0">
                <a:solidFill>
                  <a:srgbClr val="000000"/>
                </a:solidFill>
                <a:latin typeface="Times New Roman"/>
              </a:rPr>
              <a:t>Some Notes About Parameterization</a:t>
            </a:r>
            <a:endParaRPr lang="en-US" sz="3600" spc="-1" dirty="0">
              <a:solidFill>
                <a:prstClr val="black"/>
              </a:solidFill>
              <a:latin typeface="Arial"/>
            </a:endParaRPr>
          </a:p>
        </p:txBody>
      </p:sp>
      <p:pic>
        <p:nvPicPr>
          <p:cNvPr id="13" name="Picture 12">
            <a:extLst>
              <a:ext uri="{FF2B5EF4-FFF2-40B4-BE49-F238E27FC236}">
                <a16:creationId xmlns:a16="http://schemas.microsoft.com/office/drawing/2014/main" id="{6E85DFC4-1E4F-2B1C-9624-17A281BB42B5}"/>
              </a:ext>
            </a:extLst>
          </p:cNvPr>
          <p:cNvPicPr>
            <a:picLocks noChangeAspect="1"/>
          </p:cNvPicPr>
          <p:nvPr/>
        </p:nvPicPr>
        <p:blipFill>
          <a:blip r:embed="rId4"/>
          <a:stretch>
            <a:fillRect/>
          </a:stretch>
        </p:blipFill>
        <p:spPr>
          <a:xfrm>
            <a:off x="808088" y="3303802"/>
            <a:ext cx="5541380" cy="848233"/>
          </a:xfrm>
          <a:prstGeom prst="rect">
            <a:avLst/>
          </a:prstGeom>
        </p:spPr>
      </p:pic>
      <p:pic>
        <p:nvPicPr>
          <p:cNvPr id="14" name="Picture 13">
            <a:extLst>
              <a:ext uri="{FF2B5EF4-FFF2-40B4-BE49-F238E27FC236}">
                <a16:creationId xmlns:a16="http://schemas.microsoft.com/office/drawing/2014/main" id="{D145CDC7-BA5F-8B0B-9577-A8254FC73EBB}"/>
              </a:ext>
            </a:extLst>
          </p:cNvPr>
          <p:cNvPicPr>
            <a:picLocks noChangeAspect="1"/>
          </p:cNvPicPr>
          <p:nvPr/>
        </p:nvPicPr>
        <p:blipFill>
          <a:blip r:embed="rId5"/>
          <a:stretch>
            <a:fillRect/>
          </a:stretch>
        </p:blipFill>
        <p:spPr>
          <a:xfrm>
            <a:off x="808088" y="4378234"/>
            <a:ext cx="5154494" cy="823037"/>
          </a:xfrm>
          <a:prstGeom prst="rect">
            <a:avLst/>
          </a:prstGeom>
        </p:spPr>
      </p:pic>
      <p:pic>
        <p:nvPicPr>
          <p:cNvPr id="15" name="Picture 14">
            <a:extLst>
              <a:ext uri="{FF2B5EF4-FFF2-40B4-BE49-F238E27FC236}">
                <a16:creationId xmlns:a16="http://schemas.microsoft.com/office/drawing/2014/main" id="{F5347508-370D-2ED2-3222-E2AED413D979}"/>
              </a:ext>
            </a:extLst>
          </p:cNvPr>
          <p:cNvPicPr>
            <a:picLocks noChangeAspect="1"/>
          </p:cNvPicPr>
          <p:nvPr/>
        </p:nvPicPr>
        <p:blipFill>
          <a:blip r:embed="rId6"/>
          <a:stretch>
            <a:fillRect/>
          </a:stretch>
        </p:blipFill>
        <p:spPr>
          <a:xfrm>
            <a:off x="808088" y="5427470"/>
            <a:ext cx="5276782" cy="842563"/>
          </a:xfrm>
          <a:prstGeom prst="rect">
            <a:avLst/>
          </a:prstGeom>
        </p:spPr>
      </p:pic>
    </p:spTree>
    <p:extLst>
      <p:ext uri="{BB962C8B-B14F-4D97-AF65-F5344CB8AC3E}">
        <p14:creationId xmlns:p14="http://schemas.microsoft.com/office/powerpoint/2010/main" val="181903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CustomShape 1"/>
          <p:cNvSpPr/>
          <p:nvPr/>
        </p:nvSpPr>
        <p:spPr>
          <a:xfrm>
            <a:off x="665640" y="727066"/>
            <a:ext cx="7799760" cy="11224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To estimate parameters given data, the standard of practice is to find the Maximum Likelihood Estimate (MLE)  or Maximum Pseudo-Likelihood Estimate (MPL).</a:t>
            </a:r>
            <a:endParaRPr lang="en-US" sz="2200" b="0" strike="noStrike" spc="-1" dirty="0">
              <a:latin typeface="Arial"/>
            </a:endParaRPr>
          </a:p>
        </p:txBody>
      </p:sp>
      <p:sp>
        <p:nvSpPr>
          <p:cNvPr id="409" name="CustomShape 2"/>
          <p:cNvSpPr/>
          <p:nvPr/>
        </p:nvSpPr>
        <p:spPr>
          <a:xfrm>
            <a:off x="678240" y="1918800"/>
            <a:ext cx="7799760" cy="8643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As an example of an MRF likelihood consider the triangle model in the standard parameterization:</a:t>
            </a:r>
            <a:endParaRPr lang="en-US" sz="2200" b="0" strike="noStrike" spc="-1" dirty="0">
              <a:latin typeface="Arial"/>
            </a:endParaRPr>
          </a:p>
        </p:txBody>
      </p:sp>
      <p:sp>
        <p:nvSpPr>
          <p:cNvPr id="411" name="CustomShape 4"/>
          <p:cNvSpPr/>
          <p:nvPr/>
        </p:nvSpPr>
        <p:spPr>
          <a:xfrm>
            <a:off x="4034074" y="3775680"/>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12" name="CustomShape 5"/>
          <p:cNvSpPr/>
          <p:nvPr/>
        </p:nvSpPr>
        <p:spPr>
          <a:xfrm>
            <a:off x="4152922" y="3685492"/>
            <a:ext cx="64584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dirty="0">
                <a:solidFill>
                  <a:srgbClr val="000000"/>
                </a:solidFill>
                <a:latin typeface="Times New Roman"/>
              </a:rPr>
              <a:t>B</a:t>
            </a:r>
            <a:endParaRPr lang="en-US" sz="6000" b="0" strike="noStrike" spc="-1" dirty="0">
              <a:latin typeface="Arial"/>
            </a:endParaRPr>
          </a:p>
        </p:txBody>
      </p:sp>
      <p:sp>
        <p:nvSpPr>
          <p:cNvPr id="414" name="CustomShape 7"/>
          <p:cNvSpPr/>
          <p:nvPr/>
        </p:nvSpPr>
        <p:spPr>
          <a:xfrm>
            <a:off x="5157274" y="5378040"/>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15" name="CustomShape 8"/>
          <p:cNvSpPr/>
          <p:nvPr/>
        </p:nvSpPr>
        <p:spPr>
          <a:xfrm>
            <a:off x="5212762" y="5313412"/>
            <a:ext cx="6886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a:solidFill>
                  <a:srgbClr val="000000"/>
                </a:solidFill>
                <a:latin typeface="Times New Roman"/>
              </a:rPr>
              <a:t>C</a:t>
            </a:r>
            <a:endParaRPr lang="en-US" sz="6000" b="0" strike="noStrike" spc="-1">
              <a:latin typeface="Arial"/>
            </a:endParaRPr>
          </a:p>
        </p:txBody>
      </p:sp>
      <p:sp>
        <p:nvSpPr>
          <p:cNvPr id="417" name="CustomShape 10"/>
          <p:cNvSpPr/>
          <p:nvPr/>
        </p:nvSpPr>
        <p:spPr>
          <a:xfrm>
            <a:off x="2774434" y="5380560"/>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18" name="CustomShape 11"/>
          <p:cNvSpPr/>
          <p:nvPr/>
        </p:nvSpPr>
        <p:spPr>
          <a:xfrm>
            <a:off x="2893642" y="5290372"/>
            <a:ext cx="64584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dirty="0">
                <a:solidFill>
                  <a:srgbClr val="000000"/>
                </a:solidFill>
                <a:latin typeface="Times New Roman"/>
              </a:rPr>
              <a:t>A</a:t>
            </a:r>
            <a:endParaRPr lang="en-US" sz="6000" b="0" strike="noStrike" spc="-1" dirty="0">
              <a:latin typeface="Arial"/>
            </a:endParaRPr>
          </a:p>
        </p:txBody>
      </p:sp>
      <p:sp>
        <p:nvSpPr>
          <p:cNvPr id="419" name="Line 12"/>
          <p:cNvSpPr/>
          <p:nvPr/>
        </p:nvSpPr>
        <p:spPr>
          <a:xfrm>
            <a:off x="3699720" y="5835240"/>
            <a:ext cx="1468080" cy="36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pic>
        <p:nvPicPr>
          <p:cNvPr id="420" name="Picture 14"/>
          <p:cNvPicPr/>
          <p:nvPr/>
        </p:nvPicPr>
        <p:blipFill>
          <a:blip r:embed="rId2"/>
          <a:stretch/>
        </p:blipFill>
        <p:spPr>
          <a:xfrm>
            <a:off x="4725144" y="2628516"/>
            <a:ext cx="4298760" cy="332280"/>
          </a:xfrm>
          <a:prstGeom prst="rect">
            <a:avLst/>
          </a:prstGeom>
          <a:ln>
            <a:noFill/>
          </a:ln>
        </p:spPr>
      </p:pic>
      <p:sp>
        <p:nvSpPr>
          <p:cNvPr id="421" name="Line 13"/>
          <p:cNvSpPr/>
          <p:nvPr/>
        </p:nvSpPr>
        <p:spPr>
          <a:xfrm flipH="1" flipV="1">
            <a:off x="4933440" y="4405320"/>
            <a:ext cx="693000" cy="96084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422" name="Line 14"/>
          <p:cNvSpPr/>
          <p:nvPr/>
        </p:nvSpPr>
        <p:spPr>
          <a:xfrm flipV="1">
            <a:off x="3391200" y="4432320"/>
            <a:ext cx="693000" cy="96048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pic>
        <p:nvPicPr>
          <p:cNvPr id="423" name="Picture 1"/>
          <p:cNvPicPr/>
          <p:nvPr/>
        </p:nvPicPr>
        <p:blipFill>
          <a:blip r:embed="rId3"/>
          <a:stretch/>
        </p:blipFill>
        <p:spPr>
          <a:xfrm>
            <a:off x="3699720" y="3097440"/>
            <a:ext cx="1073520" cy="565920"/>
          </a:xfrm>
          <a:prstGeom prst="rect">
            <a:avLst/>
          </a:prstGeom>
          <a:ln>
            <a:noFill/>
          </a:ln>
        </p:spPr>
      </p:pic>
      <p:pic>
        <p:nvPicPr>
          <p:cNvPr id="424" name="Picture 24"/>
          <p:cNvPicPr/>
          <p:nvPr/>
        </p:nvPicPr>
        <p:blipFill>
          <a:blip r:embed="rId4"/>
          <a:stretch/>
        </p:blipFill>
        <p:spPr>
          <a:xfrm>
            <a:off x="1491840" y="4525920"/>
            <a:ext cx="1842120" cy="496080"/>
          </a:xfrm>
          <a:prstGeom prst="rect">
            <a:avLst/>
          </a:prstGeom>
          <a:ln>
            <a:noFill/>
          </a:ln>
        </p:spPr>
      </p:pic>
      <p:pic>
        <p:nvPicPr>
          <p:cNvPr id="425" name="Picture 25"/>
          <p:cNvPicPr/>
          <p:nvPr/>
        </p:nvPicPr>
        <p:blipFill>
          <a:blip r:embed="rId5"/>
          <a:stretch/>
        </p:blipFill>
        <p:spPr>
          <a:xfrm>
            <a:off x="5511960" y="4545000"/>
            <a:ext cx="1874160" cy="501480"/>
          </a:xfrm>
          <a:prstGeom prst="rect">
            <a:avLst/>
          </a:prstGeom>
          <a:ln>
            <a:noFill/>
          </a:ln>
        </p:spPr>
      </p:pic>
      <p:pic>
        <p:nvPicPr>
          <p:cNvPr id="426" name="Picture 26"/>
          <p:cNvPicPr/>
          <p:nvPr/>
        </p:nvPicPr>
        <p:blipFill>
          <a:blip r:embed="rId6"/>
          <a:stretch/>
        </p:blipFill>
        <p:spPr>
          <a:xfrm>
            <a:off x="3416760" y="6234480"/>
            <a:ext cx="1720440" cy="465840"/>
          </a:xfrm>
          <a:prstGeom prst="rect">
            <a:avLst/>
          </a:prstGeom>
          <a:ln>
            <a:noFill/>
          </a:ln>
        </p:spPr>
      </p:pic>
      <p:pic>
        <p:nvPicPr>
          <p:cNvPr id="427" name="Picture 27"/>
          <p:cNvPicPr/>
          <p:nvPr/>
        </p:nvPicPr>
        <p:blipFill>
          <a:blip r:embed="rId7"/>
          <a:stretch/>
        </p:blipFill>
        <p:spPr>
          <a:xfrm>
            <a:off x="1612800" y="5873400"/>
            <a:ext cx="1041120" cy="559080"/>
          </a:xfrm>
          <a:prstGeom prst="rect">
            <a:avLst/>
          </a:prstGeom>
          <a:ln>
            <a:noFill/>
          </a:ln>
        </p:spPr>
      </p:pic>
      <p:pic>
        <p:nvPicPr>
          <p:cNvPr id="428" name="Picture 28"/>
          <p:cNvPicPr/>
          <p:nvPr/>
        </p:nvPicPr>
        <p:blipFill>
          <a:blip r:embed="rId8"/>
          <a:stretch/>
        </p:blipFill>
        <p:spPr>
          <a:xfrm>
            <a:off x="6177240" y="5937840"/>
            <a:ext cx="1006200" cy="533520"/>
          </a:xfrm>
          <a:prstGeom prst="rect">
            <a:avLst/>
          </a:prstGeom>
          <a:ln>
            <a:noFill/>
          </a:ln>
        </p:spPr>
      </p:pic>
      <p:sp>
        <p:nvSpPr>
          <p:cNvPr id="2" name="CustomShape 3">
            <a:extLst>
              <a:ext uri="{FF2B5EF4-FFF2-40B4-BE49-F238E27FC236}">
                <a16:creationId xmlns:a16="http://schemas.microsoft.com/office/drawing/2014/main" id="{CEBD2C04-5534-9AE4-AFE8-F2C037FCA810}"/>
              </a:ext>
            </a:extLst>
          </p:cNvPr>
          <p:cNvSpPr/>
          <p:nvPr/>
        </p:nvSpPr>
        <p:spPr>
          <a:xfrm>
            <a:off x="393232" y="98444"/>
            <a:ext cx="8144344" cy="591379"/>
          </a:xfrm>
          <a:prstGeom prst="rect">
            <a:avLst/>
          </a:prstGeom>
          <a:noFill/>
          <a:ln>
            <a:noFill/>
          </a:ln>
        </p:spPr>
        <p:style>
          <a:lnRef idx="0">
            <a:scrgbClr r="0" g="0" b="0"/>
          </a:lnRef>
          <a:fillRef idx="0">
            <a:scrgbClr r="0" g="0" b="0"/>
          </a:fillRef>
          <a:effectRef idx="0">
            <a:scrgbClr r="0" g="0" b="0"/>
          </a:effectRef>
          <a:fontRef idx="minor"/>
        </p:style>
        <p:txBody>
          <a:bodyPr wrap="none" lIns="67500" tIns="33750" rIns="67500" bIns="33750">
            <a:spAutoFit/>
          </a:bodyPr>
          <a:lstStyle/>
          <a:p>
            <a:pPr defTabSz="685800"/>
            <a:r>
              <a:rPr lang="en-US" sz="3400" spc="-1" dirty="0">
                <a:solidFill>
                  <a:srgbClr val="000000"/>
                </a:solidFill>
                <a:latin typeface="Times New Roman"/>
              </a:rPr>
              <a:t>MRF Likelihood and the Feature Formulation</a:t>
            </a:r>
            <a:endParaRPr lang="en-US" sz="3400" spc="-1" dirty="0">
              <a:solidFill>
                <a:prstClr val="black"/>
              </a:solidFill>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
                                        </p:tgtEl>
                                        <p:attrNameLst>
                                          <p:attrName>style.visibility</p:attrName>
                                        </p:attrNameLst>
                                      </p:cBhvr>
                                      <p:to>
                                        <p:strVal val="visible"/>
                                      </p:to>
                                    </p:set>
                                    <p:anim calcmode="lin" valueType="num">
                                      <p:cBhvr additive="repl">
                                        <p:cTn id="7" dur="500" fill="hold"/>
                                        <p:tgtEl>
                                          <p:spTgt spid="409"/>
                                        </p:tgtEl>
                                        <p:attrNameLst>
                                          <p:attrName>ppt_x</p:attrName>
                                        </p:attrNameLst>
                                      </p:cBhvr>
                                      <p:tavLst>
                                        <p:tav tm="0">
                                          <p:val>
                                            <p:strVal val="#ppt_x"/>
                                          </p:val>
                                        </p:tav>
                                        <p:tav tm="100000">
                                          <p:val>
                                            <p:strVal val="#ppt_x"/>
                                          </p:val>
                                        </p:tav>
                                      </p:tavLst>
                                    </p:anim>
                                    <p:anim calcmode="lin" valueType="num">
                                      <p:cBhvr additive="repl">
                                        <p:cTn id="8" dur="500" fill="hold"/>
                                        <p:tgtEl>
                                          <p:spTgt spid="40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9"/>
                                        </p:tgtEl>
                                        <p:attrNameLst>
                                          <p:attrName>style.visibility</p:attrName>
                                        </p:attrNameLst>
                                      </p:cBhvr>
                                      <p:to>
                                        <p:strVal val="visible"/>
                                      </p:to>
                                    </p:set>
                                    <p:anim calcmode="lin" valueType="num">
                                      <p:cBhvr additive="repl">
                                        <p:cTn id="11" dur="500" fill="hold"/>
                                        <p:tgtEl>
                                          <p:spTgt spid="419"/>
                                        </p:tgtEl>
                                        <p:attrNameLst>
                                          <p:attrName>ppt_x</p:attrName>
                                        </p:attrNameLst>
                                      </p:cBhvr>
                                      <p:tavLst>
                                        <p:tav tm="0">
                                          <p:val>
                                            <p:strVal val="#ppt_x"/>
                                          </p:val>
                                        </p:tav>
                                        <p:tav tm="100000">
                                          <p:val>
                                            <p:strVal val="#ppt_x"/>
                                          </p:val>
                                        </p:tav>
                                      </p:tavLst>
                                    </p:anim>
                                    <p:anim calcmode="lin" valueType="num">
                                      <p:cBhvr additive="repl">
                                        <p:cTn id="12" dur="500" fill="hold"/>
                                        <p:tgtEl>
                                          <p:spTgt spid="4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20"/>
                                        </p:tgtEl>
                                        <p:attrNameLst>
                                          <p:attrName>style.visibility</p:attrName>
                                        </p:attrNameLst>
                                      </p:cBhvr>
                                      <p:to>
                                        <p:strVal val="visible"/>
                                      </p:to>
                                    </p:set>
                                    <p:anim calcmode="lin" valueType="num">
                                      <p:cBhvr additive="repl">
                                        <p:cTn id="15" dur="500" fill="hold"/>
                                        <p:tgtEl>
                                          <p:spTgt spid="420"/>
                                        </p:tgtEl>
                                        <p:attrNameLst>
                                          <p:attrName>ppt_x</p:attrName>
                                        </p:attrNameLst>
                                      </p:cBhvr>
                                      <p:tavLst>
                                        <p:tav tm="0">
                                          <p:val>
                                            <p:strVal val="#ppt_x"/>
                                          </p:val>
                                        </p:tav>
                                        <p:tav tm="100000">
                                          <p:val>
                                            <p:strVal val="#ppt_x"/>
                                          </p:val>
                                        </p:tav>
                                      </p:tavLst>
                                    </p:anim>
                                    <p:anim calcmode="lin" valueType="num">
                                      <p:cBhvr additive="repl">
                                        <p:cTn id="16" dur="500" fill="hold"/>
                                        <p:tgtEl>
                                          <p:spTgt spid="4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1"/>
                                        </p:tgtEl>
                                        <p:attrNameLst>
                                          <p:attrName>style.visibility</p:attrName>
                                        </p:attrNameLst>
                                      </p:cBhvr>
                                      <p:to>
                                        <p:strVal val="visible"/>
                                      </p:to>
                                    </p:set>
                                    <p:anim calcmode="lin" valueType="num">
                                      <p:cBhvr additive="repl">
                                        <p:cTn id="19" dur="500" fill="hold"/>
                                        <p:tgtEl>
                                          <p:spTgt spid="421"/>
                                        </p:tgtEl>
                                        <p:attrNameLst>
                                          <p:attrName>ppt_x</p:attrName>
                                        </p:attrNameLst>
                                      </p:cBhvr>
                                      <p:tavLst>
                                        <p:tav tm="0">
                                          <p:val>
                                            <p:strVal val="#ppt_x"/>
                                          </p:val>
                                        </p:tav>
                                        <p:tav tm="100000">
                                          <p:val>
                                            <p:strVal val="#ppt_x"/>
                                          </p:val>
                                        </p:tav>
                                      </p:tavLst>
                                    </p:anim>
                                    <p:anim calcmode="lin" valueType="num">
                                      <p:cBhvr additive="repl">
                                        <p:cTn id="20" dur="500" fill="hold"/>
                                        <p:tgtEl>
                                          <p:spTgt spid="4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22"/>
                                        </p:tgtEl>
                                        <p:attrNameLst>
                                          <p:attrName>style.visibility</p:attrName>
                                        </p:attrNameLst>
                                      </p:cBhvr>
                                      <p:to>
                                        <p:strVal val="visible"/>
                                      </p:to>
                                    </p:set>
                                    <p:anim calcmode="lin" valueType="num">
                                      <p:cBhvr additive="repl">
                                        <p:cTn id="23" dur="500" fill="hold"/>
                                        <p:tgtEl>
                                          <p:spTgt spid="422"/>
                                        </p:tgtEl>
                                        <p:attrNameLst>
                                          <p:attrName>ppt_x</p:attrName>
                                        </p:attrNameLst>
                                      </p:cBhvr>
                                      <p:tavLst>
                                        <p:tav tm="0">
                                          <p:val>
                                            <p:strVal val="#ppt_x"/>
                                          </p:val>
                                        </p:tav>
                                        <p:tav tm="100000">
                                          <p:val>
                                            <p:strVal val="#ppt_x"/>
                                          </p:val>
                                        </p:tav>
                                      </p:tavLst>
                                    </p:anim>
                                    <p:anim calcmode="lin" valueType="num">
                                      <p:cBhvr additive="repl">
                                        <p:cTn id="24" dur="500" fill="hold"/>
                                        <p:tgtEl>
                                          <p:spTgt spid="4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23"/>
                                        </p:tgtEl>
                                        <p:attrNameLst>
                                          <p:attrName>style.visibility</p:attrName>
                                        </p:attrNameLst>
                                      </p:cBhvr>
                                      <p:to>
                                        <p:strVal val="visible"/>
                                      </p:to>
                                    </p:set>
                                    <p:anim calcmode="lin" valueType="num">
                                      <p:cBhvr additive="repl">
                                        <p:cTn id="27" dur="500" fill="hold"/>
                                        <p:tgtEl>
                                          <p:spTgt spid="423"/>
                                        </p:tgtEl>
                                        <p:attrNameLst>
                                          <p:attrName>ppt_x</p:attrName>
                                        </p:attrNameLst>
                                      </p:cBhvr>
                                      <p:tavLst>
                                        <p:tav tm="0">
                                          <p:val>
                                            <p:strVal val="#ppt_x"/>
                                          </p:val>
                                        </p:tav>
                                        <p:tav tm="100000">
                                          <p:val>
                                            <p:strVal val="#ppt_x"/>
                                          </p:val>
                                        </p:tav>
                                      </p:tavLst>
                                    </p:anim>
                                    <p:anim calcmode="lin" valueType="num">
                                      <p:cBhvr additive="repl">
                                        <p:cTn id="28" dur="500" fill="hold"/>
                                        <p:tgtEl>
                                          <p:spTgt spid="42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24"/>
                                        </p:tgtEl>
                                        <p:attrNameLst>
                                          <p:attrName>style.visibility</p:attrName>
                                        </p:attrNameLst>
                                      </p:cBhvr>
                                      <p:to>
                                        <p:strVal val="visible"/>
                                      </p:to>
                                    </p:set>
                                    <p:anim calcmode="lin" valueType="num">
                                      <p:cBhvr additive="repl">
                                        <p:cTn id="31" dur="500" fill="hold"/>
                                        <p:tgtEl>
                                          <p:spTgt spid="424"/>
                                        </p:tgtEl>
                                        <p:attrNameLst>
                                          <p:attrName>ppt_x</p:attrName>
                                        </p:attrNameLst>
                                      </p:cBhvr>
                                      <p:tavLst>
                                        <p:tav tm="0">
                                          <p:val>
                                            <p:strVal val="#ppt_x"/>
                                          </p:val>
                                        </p:tav>
                                        <p:tav tm="100000">
                                          <p:val>
                                            <p:strVal val="#ppt_x"/>
                                          </p:val>
                                        </p:tav>
                                      </p:tavLst>
                                    </p:anim>
                                    <p:anim calcmode="lin" valueType="num">
                                      <p:cBhvr additive="repl">
                                        <p:cTn id="32" dur="500" fill="hold"/>
                                        <p:tgtEl>
                                          <p:spTgt spid="424"/>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25"/>
                                        </p:tgtEl>
                                        <p:attrNameLst>
                                          <p:attrName>style.visibility</p:attrName>
                                        </p:attrNameLst>
                                      </p:cBhvr>
                                      <p:to>
                                        <p:strVal val="visible"/>
                                      </p:to>
                                    </p:set>
                                    <p:anim calcmode="lin" valueType="num">
                                      <p:cBhvr additive="repl">
                                        <p:cTn id="35" dur="500" fill="hold"/>
                                        <p:tgtEl>
                                          <p:spTgt spid="425"/>
                                        </p:tgtEl>
                                        <p:attrNameLst>
                                          <p:attrName>ppt_x</p:attrName>
                                        </p:attrNameLst>
                                      </p:cBhvr>
                                      <p:tavLst>
                                        <p:tav tm="0">
                                          <p:val>
                                            <p:strVal val="#ppt_x"/>
                                          </p:val>
                                        </p:tav>
                                        <p:tav tm="100000">
                                          <p:val>
                                            <p:strVal val="#ppt_x"/>
                                          </p:val>
                                        </p:tav>
                                      </p:tavLst>
                                    </p:anim>
                                    <p:anim calcmode="lin" valueType="num">
                                      <p:cBhvr additive="repl">
                                        <p:cTn id="36" dur="500" fill="hold"/>
                                        <p:tgtEl>
                                          <p:spTgt spid="4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26"/>
                                        </p:tgtEl>
                                        <p:attrNameLst>
                                          <p:attrName>style.visibility</p:attrName>
                                        </p:attrNameLst>
                                      </p:cBhvr>
                                      <p:to>
                                        <p:strVal val="visible"/>
                                      </p:to>
                                    </p:set>
                                    <p:anim calcmode="lin" valueType="num">
                                      <p:cBhvr additive="repl">
                                        <p:cTn id="39" dur="500" fill="hold"/>
                                        <p:tgtEl>
                                          <p:spTgt spid="426"/>
                                        </p:tgtEl>
                                        <p:attrNameLst>
                                          <p:attrName>ppt_x</p:attrName>
                                        </p:attrNameLst>
                                      </p:cBhvr>
                                      <p:tavLst>
                                        <p:tav tm="0">
                                          <p:val>
                                            <p:strVal val="#ppt_x"/>
                                          </p:val>
                                        </p:tav>
                                        <p:tav tm="100000">
                                          <p:val>
                                            <p:strVal val="#ppt_x"/>
                                          </p:val>
                                        </p:tav>
                                      </p:tavLst>
                                    </p:anim>
                                    <p:anim calcmode="lin" valueType="num">
                                      <p:cBhvr additive="repl">
                                        <p:cTn id="40" dur="500" fill="hold"/>
                                        <p:tgtEl>
                                          <p:spTgt spid="42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27"/>
                                        </p:tgtEl>
                                        <p:attrNameLst>
                                          <p:attrName>style.visibility</p:attrName>
                                        </p:attrNameLst>
                                      </p:cBhvr>
                                      <p:to>
                                        <p:strVal val="visible"/>
                                      </p:to>
                                    </p:set>
                                    <p:anim calcmode="lin" valueType="num">
                                      <p:cBhvr additive="repl">
                                        <p:cTn id="43" dur="500" fill="hold"/>
                                        <p:tgtEl>
                                          <p:spTgt spid="427"/>
                                        </p:tgtEl>
                                        <p:attrNameLst>
                                          <p:attrName>ppt_x</p:attrName>
                                        </p:attrNameLst>
                                      </p:cBhvr>
                                      <p:tavLst>
                                        <p:tav tm="0">
                                          <p:val>
                                            <p:strVal val="#ppt_x"/>
                                          </p:val>
                                        </p:tav>
                                        <p:tav tm="100000">
                                          <p:val>
                                            <p:strVal val="#ppt_x"/>
                                          </p:val>
                                        </p:tav>
                                      </p:tavLst>
                                    </p:anim>
                                    <p:anim calcmode="lin" valueType="num">
                                      <p:cBhvr additive="repl">
                                        <p:cTn id="44" dur="500" fill="hold"/>
                                        <p:tgtEl>
                                          <p:spTgt spid="427"/>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28"/>
                                        </p:tgtEl>
                                        <p:attrNameLst>
                                          <p:attrName>style.visibility</p:attrName>
                                        </p:attrNameLst>
                                      </p:cBhvr>
                                      <p:to>
                                        <p:strVal val="visible"/>
                                      </p:to>
                                    </p:set>
                                    <p:anim calcmode="lin" valueType="num">
                                      <p:cBhvr additive="repl">
                                        <p:cTn id="47" dur="500" fill="hold"/>
                                        <p:tgtEl>
                                          <p:spTgt spid="428"/>
                                        </p:tgtEl>
                                        <p:attrNameLst>
                                          <p:attrName>ppt_x</p:attrName>
                                        </p:attrNameLst>
                                      </p:cBhvr>
                                      <p:tavLst>
                                        <p:tav tm="0">
                                          <p:val>
                                            <p:strVal val="#ppt_x"/>
                                          </p:val>
                                        </p:tav>
                                        <p:tav tm="100000">
                                          <p:val>
                                            <p:strVal val="#ppt_x"/>
                                          </p:val>
                                        </p:tav>
                                      </p:tavLst>
                                    </p:anim>
                                    <p:anim calcmode="lin" valueType="num">
                                      <p:cBhvr additive="repl">
                                        <p:cTn id="48" dur="500" fill="hold"/>
                                        <p:tgtEl>
                                          <p:spTgt spid="4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CustomShape 1"/>
          <p:cNvSpPr/>
          <p:nvPr/>
        </p:nvSpPr>
        <p:spPr>
          <a:xfrm>
            <a:off x="665640" y="559800"/>
            <a:ext cx="7799760" cy="532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For this model (as every other MRF):</a:t>
            </a:r>
            <a:endParaRPr lang="en-US" sz="2200" b="0" strike="noStrike" spc="-1">
              <a:latin typeface="Arial"/>
            </a:endParaRPr>
          </a:p>
        </p:txBody>
      </p:sp>
      <p:sp>
        <p:nvSpPr>
          <p:cNvPr id="431" name="CustomShape 2"/>
          <p:cNvSpPr/>
          <p:nvPr/>
        </p:nvSpPr>
        <p:spPr>
          <a:xfrm>
            <a:off x="601920" y="2058480"/>
            <a:ext cx="7799760" cy="532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The log-likelihood for a configuration </a:t>
            </a:r>
            <a:r>
              <a:rPr lang="en-US" sz="2200" b="1" strike="noStrike" spc="-1">
                <a:solidFill>
                  <a:srgbClr val="000000"/>
                </a:solidFill>
                <a:latin typeface="Times New Roman"/>
              </a:rPr>
              <a:t>X</a:t>
            </a:r>
            <a:r>
              <a:rPr lang="en-US" sz="2200" b="0" strike="noStrike" spc="-1">
                <a:solidFill>
                  <a:srgbClr val="000000"/>
                </a:solidFill>
                <a:latin typeface="Times New Roman"/>
              </a:rPr>
              <a:t> is proportional to:</a:t>
            </a:r>
            <a:endParaRPr lang="en-US" sz="2200" b="0" strike="noStrike" spc="-1">
              <a:latin typeface="Arial"/>
            </a:endParaRPr>
          </a:p>
        </p:txBody>
      </p:sp>
      <p:pic>
        <p:nvPicPr>
          <p:cNvPr id="432" name="Picture 30"/>
          <p:cNvPicPr/>
          <p:nvPr/>
        </p:nvPicPr>
        <p:blipFill>
          <a:blip r:embed="rId2"/>
          <a:stretch/>
        </p:blipFill>
        <p:spPr>
          <a:xfrm>
            <a:off x="779760" y="2781360"/>
            <a:ext cx="7619760" cy="754920"/>
          </a:xfrm>
          <a:prstGeom prst="rect">
            <a:avLst/>
          </a:prstGeom>
          <a:ln>
            <a:noFill/>
          </a:ln>
        </p:spPr>
      </p:pic>
      <p:sp>
        <p:nvSpPr>
          <p:cNvPr id="433" name="CustomShape 3"/>
          <p:cNvSpPr/>
          <p:nvPr/>
        </p:nvSpPr>
        <p:spPr>
          <a:xfrm>
            <a:off x="754560" y="3950640"/>
            <a:ext cx="7799760" cy="532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The total log-likelihood for a </a:t>
            </a:r>
            <a:r>
              <a:rPr lang="en-US" sz="2200" b="0" i="1" u="sng" strike="noStrike" spc="-1" dirty="0">
                <a:solidFill>
                  <a:srgbClr val="000000"/>
                </a:solidFill>
                <a:uFillTx/>
                <a:latin typeface="Times New Roman"/>
              </a:rPr>
              <a:t>sample of data of size N</a:t>
            </a:r>
            <a:r>
              <a:rPr lang="en-US" sz="2200" b="0" strike="noStrike" spc="-1" dirty="0">
                <a:solidFill>
                  <a:srgbClr val="000000"/>
                </a:solidFill>
                <a:latin typeface="Times New Roman"/>
              </a:rPr>
              <a:t> (i.e. </a:t>
            </a:r>
            <a:r>
              <a:rPr lang="en-US" sz="2200" b="0" i="1" strike="noStrike" spc="-1" dirty="0">
                <a:solidFill>
                  <a:srgbClr val="000000"/>
                </a:solidFill>
                <a:latin typeface="Times New Roman"/>
              </a:rPr>
              <a:t>N</a:t>
            </a:r>
            <a:r>
              <a:rPr lang="en-US" sz="2200" b="0" strike="noStrike" spc="-1" dirty="0">
                <a:solidFill>
                  <a:srgbClr val="000000"/>
                </a:solidFill>
                <a:latin typeface="Times New Roman"/>
              </a:rPr>
              <a:t> </a:t>
            </a:r>
            <a:r>
              <a:rPr lang="en-US" sz="2200" b="1" strike="noStrike" spc="-1" dirty="0">
                <a:solidFill>
                  <a:srgbClr val="000000"/>
                </a:solidFill>
                <a:latin typeface="Times New Roman"/>
              </a:rPr>
              <a:t>X</a:t>
            </a:r>
            <a:r>
              <a:rPr lang="en-US" sz="2200" b="0" i="1" strike="noStrike" spc="-1" baseline="-25000" dirty="0">
                <a:solidFill>
                  <a:srgbClr val="000000"/>
                </a:solidFill>
                <a:latin typeface="Times New Roman"/>
              </a:rPr>
              <a:t>i</a:t>
            </a:r>
            <a:r>
              <a:rPr lang="en-US" sz="2200" b="0" strike="noStrike" spc="-1" dirty="0">
                <a:solidFill>
                  <a:srgbClr val="000000"/>
                </a:solidFill>
                <a:latin typeface="Times New Roman"/>
              </a:rPr>
              <a:t>) is:</a:t>
            </a:r>
            <a:endParaRPr lang="en-US" sz="2200" b="0" strike="noStrike" spc="-1" dirty="0">
              <a:latin typeface="Arial"/>
            </a:endParaRPr>
          </a:p>
        </p:txBody>
      </p:sp>
      <p:pic>
        <p:nvPicPr>
          <p:cNvPr id="2" name="Picture 1">
            <a:extLst>
              <a:ext uri="{FF2B5EF4-FFF2-40B4-BE49-F238E27FC236}">
                <a16:creationId xmlns:a16="http://schemas.microsoft.com/office/drawing/2014/main" id="{44299DCC-4D94-B4D2-F3F8-F57DD66CBDB4}"/>
              </a:ext>
            </a:extLst>
          </p:cNvPr>
          <p:cNvPicPr>
            <a:picLocks noChangeAspect="1"/>
          </p:cNvPicPr>
          <p:nvPr/>
        </p:nvPicPr>
        <p:blipFill>
          <a:blip r:embed="rId3"/>
          <a:stretch>
            <a:fillRect/>
          </a:stretch>
        </p:blipFill>
        <p:spPr>
          <a:xfrm>
            <a:off x="2958119" y="1190700"/>
            <a:ext cx="2447569" cy="631080"/>
          </a:xfrm>
          <a:prstGeom prst="rect">
            <a:avLst/>
          </a:prstGeom>
        </p:spPr>
      </p:pic>
      <p:pic>
        <p:nvPicPr>
          <p:cNvPr id="3" name="Picture 2">
            <a:extLst>
              <a:ext uri="{FF2B5EF4-FFF2-40B4-BE49-F238E27FC236}">
                <a16:creationId xmlns:a16="http://schemas.microsoft.com/office/drawing/2014/main" id="{C4AF2FF0-156E-44CE-00AE-DDD31185A8D1}"/>
              </a:ext>
            </a:extLst>
          </p:cNvPr>
          <p:cNvPicPr>
            <a:picLocks noChangeAspect="1"/>
          </p:cNvPicPr>
          <p:nvPr/>
        </p:nvPicPr>
        <p:blipFill>
          <a:blip r:embed="rId4"/>
          <a:stretch>
            <a:fillRect/>
          </a:stretch>
        </p:blipFill>
        <p:spPr>
          <a:xfrm>
            <a:off x="2260187" y="4560275"/>
            <a:ext cx="4063680" cy="976399"/>
          </a:xfrm>
          <a:prstGeom prst="rect">
            <a:avLst/>
          </a:prstGeom>
        </p:spPr>
      </p:pic>
      <p:pic>
        <p:nvPicPr>
          <p:cNvPr id="4" name="Picture 3">
            <a:extLst>
              <a:ext uri="{FF2B5EF4-FFF2-40B4-BE49-F238E27FC236}">
                <a16:creationId xmlns:a16="http://schemas.microsoft.com/office/drawing/2014/main" id="{07413A3D-F4F6-9A61-D8B3-8C6E22B13AD7}"/>
              </a:ext>
            </a:extLst>
          </p:cNvPr>
          <p:cNvPicPr>
            <a:picLocks noChangeAspect="1"/>
          </p:cNvPicPr>
          <p:nvPr/>
        </p:nvPicPr>
        <p:blipFill>
          <a:blip r:embed="rId5"/>
          <a:stretch>
            <a:fillRect/>
          </a:stretch>
        </p:blipFill>
        <p:spPr>
          <a:xfrm>
            <a:off x="2260187" y="5806277"/>
            <a:ext cx="4160260" cy="983845"/>
          </a:xfrm>
          <a:prstGeom prst="rect">
            <a:avLst/>
          </a:prstGeom>
        </p:spPr>
      </p:pic>
      <p:sp>
        <p:nvSpPr>
          <p:cNvPr id="5" name="TextBox 4">
            <a:extLst>
              <a:ext uri="{FF2B5EF4-FFF2-40B4-BE49-F238E27FC236}">
                <a16:creationId xmlns:a16="http://schemas.microsoft.com/office/drawing/2014/main" id="{D2FB5E1F-651E-EFE0-21BC-8A2903FCDDFC}"/>
              </a:ext>
            </a:extLst>
          </p:cNvPr>
          <p:cNvSpPr txBox="1"/>
          <p:nvPr/>
        </p:nvSpPr>
        <p:spPr>
          <a:xfrm>
            <a:off x="6947066" y="5378955"/>
            <a:ext cx="484428"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or</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1"/>
                                        </p:tgtEl>
                                        <p:attrNameLst>
                                          <p:attrName>style.visibility</p:attrName>
                                        </p:attrNameLst>
                                      </p:cBhvr>
                                      <p:to>
                                        <p:strVal val="visible"/>
                                      </p:to>
                                    </p:set>
                                    <p:anim calcmode="lin" valueType="num">
                                      <p:cBhvr additive="repl">
                                        <p:cTn id="7" dur="500" fill="hold"/>
                                        <p:tgtEl>
                                          <p:spTgt spid="431"/>
                                        </p:tgtEl>
                                        <p:attrNameLst>
                                          <p:attrName>ppt_x</p:attrName>
                                        </p:attrNameLst>
                                      </p:cBhvr>
                                      <p:tavLst>
                                        <p:tav tm="0">
                                          <p:val>
                                            <p:strVal val="#ppt_x"/>
                                          </p:val>
                                        </p:tav>
                                        <p:tav tm="100000">
                                          <p:val>
                                            <p:strVal val="#ppt_x"/>
                                          </p:val>
                                        </p:tav>
                                      </p:tavLst>
                                    </p:anim>
                                    <p:anim calcmode="lin" valueType="num">
                                      <p:cBhvr additive="repl">
                                        <p:cTn id="8" dur="500" fill="hold"/>
                                        <p:tgtEl>
                                          <p:spTgt spid="4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2"/>
                                        </p:tgtEl>
                                        <p:attrNameLst>
                                          <p:attrName>style.visibility</p:attrName>
                                        </p:attrNameLst>
                                      </p:cBhvr>
                                      <p:to>
                                        <p:strVal val="visible"/>
                                      </p:to>
                                    </p:set>
                                    <p:anim calcmode="lin" valueType="num">
                                      <p:cBhvr additive="repl">
                                        <p:cTn id="11" dur="500" fill="hold"/>
                                        <p:tgtEl>
                                          <p:spTgt spid="432"/>
                                        </p:tgtEl>
                                        <p:attrNameLst>
                                          <p:attrName>ppt_x</p:attrName>
                                        </p:attrNameLst>
                                      </p:cBhvr>
                                      <p:tavLst>
                                        <p:tav tm="0">
                                          <p:val>
                                            <p:strVal val="#ppt_x"/>
                                          </p:val>
                                        </p:tav>
                                        <p:tav tm="100000">
                                          <p:val>
                                            <p:strVal val="#ppt_x"/>
                                          </p:val>
                                        </p:tav>
                                      </p:tavLst>
                                    </p:anim>
                                    <p:anim calcmode="lin" valueType="num">
                                      <p:cBhvr additive="repl">
                                        <p:cTn id="12" dur="500" fill="hold"/>
                                        <p:tgtEl>
                                          <p:spTgt spid="43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33"/>
                                        </p:tgtEl>
                                        <p:attrNameLst>
                                          <p:attrName>style.visibility</p:attrName>
                                        </p:attrNameLst>
                                      </p:cBhvr>
                                      <p:to>
                                        <p:strVal val="visible"/>
                                      </p:to>
                                    </p:set>
                                    <p:anim calcmode="lin" valueType="num">
                                      <p:cBhvr additive="repl">
                                        <p:cTn id="17" dur="500" fill="hold"/>
                                        <p:tgtEl>
                                          <p:spTgt spid="433"/>
                                        </p:tgtEl>
                                        <p:attrNameLst>
                                          <p:attrName>ppt_x</p:attrName>
                                        </p:attrNameLst>
                                      </p:cBhvr>
                                      <p:tavLst>
                                        <p:tav tm="0">
                                          <p:val>
                                            <p:strVal val="#ppt_x"/>
                                          </p:val>
                                        </p:tav>
                                        <p:tav tm="100000">
                                          <p:val>
                                            <p:strVal val="#ppt_x"/>
                                          </p:val>
                                        </p:tav>
                                      </p:tavLst>
                                    </p:anim>
                                    <p:anim calcmode="lin" valueType="num">
                                      <p:cBhvr additive="repl">
                                        <p:cTn id="18" dur="500" fill="hold"/>
                                        <p:tgtEl>
                                          <p:spTgt spid="43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CustomShape 1"/>
          <p:cNvSpPr/>
          <p:nvPr/>
        </p:nvSpPr>
        <p:spPr>
          <a:xfrm>
            <a:off x="665640" y="559800"/>
            <a:ext cx="7799760" cy="532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Let's say we observe the sample:</a:t>
            </a:r>
            <a:endParaRPr lang="en-US" sz="2200" b="0" strike="noStrike" spc="-1" dirty="0">
              <a:latin typeface="Arial"/>
            </a:endParaRPr>
          </a:p>
        </p:txBody>
      </p:sp>
      <p:sp>
        <p:nvSpPr>
          <p:cNvPr id="436" name="CustomShape 2"/>
          <p:cNvSpPr/>
          <p:nvPr/>
        </p:nvSpPr>
        <p:spPr>
          <a:xfrm>
            <a:off x="3125880" y="988200"/>
            <a:ext cx="1627560" cy="505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Times New Roman"/>
              </a:rPr>
              <a:t>X</a:t>
            </a:r>
            <a:r>
              <a:rPr lang="en-US" sz="2400" b="0" strike="noStrike" spc="-1" baseline="-25000">
                <a:solidFill>
                  <a:srgbClr val="000000"/>
                </a:solidFill>
                <a:latin typeface="Times New Roman"/>
              </a:rPr>
              <a:t>1</a:t>
            </a:r>
            <a:r>
              <a:rPr lang="en-US" sz="2400" b="0" strike="noStrike" spc="-1">
                <a:solidFill>
                  <a:srgbClr val="000000"/>
                </a:solidFill>
                <a:latin typeface="Times New Roman"/>
              </a:rPr>
              <a:t> = (1,1,1)</a:t>
            </a:r>
            <a:endParaRPr lang="en-US" sz="2400" b="0" strike="noStrike" spc="-1">
              <a:latin typeface="Arial"/>
            </a:endParaRPr>
          </a:p>
        </p:txBody>
      </p:sp>
      <p:sp>
        <p:nvSpPr>
          <p:cNvPr id="437" name="CustomShape 3"/>
          <p:cNvSpPr/>
          <p:nvPr/>
        </p:nvSpPr>
        <p:spPr>
          <a:xfrm>
            <a:off x="3138480" y="1407240"/>
            <a:ext cx="1627560" cy="505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Times New Roman"/>
              </a:rPr>
              <a:t>X</a:t>
            </a:r>
            <a:r>
              <a:rPr lang="en-US" sz="2400" b="0" strike="noStrike" spc="-1" baseline="-25000">
                <a:solidFill>
                  <a:srgbClr val="000000"/>
                </a:solidFill>
                <a:latin typeface="Times New Roman"/>
              </a:rPr>
              <a:t>2</a:t>
            </a:r>
            <a:r>
              <a:rPr lang="en-US" sz="2400" b="0" strike="noStrike" spc="-1">
                <a:solidFill>
                  <a:srgbClr val="000000"/>
                </a:solidFill>
                <a:latin typeface="Times New Roman"/>
              </a:rPr>
              <a:t> = (1,2,1)</a:t>
            </a:r>
            <a:endParaRPr lang="en-US" sz="2400" b="0" strike="noStrike" spc="-1">
              <a:latin typeface="Arial"/>
            </a:endParaRPr>
          </a:p>
        </p:txBody>
      </p:sp>
      <p:sp>
        <p:nvSpPr>
          <p:cNvPr id="438" name="CustomShape 4"/>
          <p:cNvSpPr/>
          <p:nvPr/>
        </p:nvSpPr>
        <p:spPr>
          <a:xfrm>
            <a:off x="3138480" y="1869120"/>
            <a:ext cx="1627560" cy="505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Times New Roman"/>
              </a:rPr>
              <a:t>X</a:t>
            </a:r>
            <a:r>
              <a:rPr lang="en-US" sz="2400" b="0" strike="noStrike" spc="-1" baseline="-25000">
                <a:solidFill>
                  <a:srgbClr val="000000"/>
                </a:solidFill>
                <a:latin typeface="Times New Roman"/>
              </a:rPr>
              <a:t>3</a:t>
            </a:r>
            <a:r>
              <a:rPr lang="en-US" sz="2400" b="0" strike="noStrike" spc="-1">
                <a:solidFill>
                  <a:srgbClr val="000000"/>
                </a:solidFill>
                <a:latin typeface="Times New Roman"/>
              </a:rPr>
              <a:t> = (1,1,1)</a:t>
            </a:r>
            <a:endParaRPr lang="en-US" sz="2400" b="0" strike="noStrike" spc="-1">
              <a:latin typeface="Arial"/>
            </a:endParaRPr>
          </a:p>
        </p:txBody>
      </p:sp>
      <p:sp>
        <p:nvSpPr>
          <p:cNvPr id="439" name="CustomShape 5"/>
          <p:cNvSpPr/>
          <p:nvPr/>
        </p:nvSpPr>
        <p:spPr>
          <a:xfrm>
            <a:off x="665640" y="2515680"/>
            <a:ext cx="7799760" cy="532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The energies of each sampled configuration are:</a:t>
            </a:r>
            <a:endParaRPr lang="en-US" sz="2200" b="0" strike="noStrike" spc="-1">
              <a:latin typeface="Arial"/>
            </a:endParaRPr>
          </a:p>
        </p:txBody>
      </p:sp>
      <p:pic>
        <p:nvPicPr>
          <p:cNvPr id="440" name="Picture 2"/>
          <p:cNvPicPr/>
          <p:nvPr/>
        </p:nvPicPr>
        <p:blipFill>
          <a:blip r:embed="rId2"/>
          <a:stretch/>
        </p:blipFill>
        <p:spPr>
          <a:xfrm>
            <a:off x="1143000" y="3213000"/>
            <a:ext cx="5829480" cy="311400"/>
          </a:xfrm>
          <a:prstGeom prst="rect">
            <a:avLst/>
          </a:prstGeom>
          <a:ln>
            <a:noFill/>
          </a:ln>
        </p:spPr>
      </p:pic>
      <p:pic>
        <p:nvPicPr>
          <p:cNvPr id="441" name="Picture 4"/>
          <p:cNvPicPr/>
          <p:nvPr/>
        </p:nvPicPr>
        <p:blipFill>
          <a:blip r:embed="rId3"/>
          <a:stretch/>
        </p:blipFill>
        <p:spPr>
          <a:xfrm>
            <a:off x="1155240" y="4569120"/>
            <a:ext cx="5880600" cy="313920"/>
          </a:xfrm>
          <a:prstGeom prst="rect">
            <a:avLst/>
          </a:prstGeom>
          <a:ln>
            <a:noFill/>
          </a:ln>
        </p:spPr>
      </p:pic>
      <p:pic>
        <p:nvPicPr>
          <p:cNvPr id="442" name="Picture 5"/>
          <p:cNvPicPr/>
          <p:nvPr/>
        </p:nvPicPr>
        <p:blipFill>
          <a:blip r:embed="rId4"/>
          <a:stretch/>
        </p:blipFill>
        <p:spPr>
          <a:xfrm>
            <a:off x="1143000" y="3890880"/>
            <a:ext cx="3254760" cy="313920"/>
          </a:xfrm>
          <a:prstGeom prst="rect">
            <a:avLst/>
          </a:prstGeom>
          <a:ln>
            <a:noFill/>
          </a:ln>
        </p:spPr>
      </p:pic>
      <p:sp>
        <p:nvSpPr>
          <p:cNvPr id="443" name="CustomShape 6"/>
          <p:cNvSpPr/>
          <p:nvPr/>
        </p:nvSpPr>
        <p:spPr>
          <a:xfrm>
            <a:off x="665640" y="5220720"/>
            <a:ext cx="7799760" cy="532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Thus, the total sample log-likelihood is:</a:t>
            </a:r>
            <a:endParaRPr lang="en-US" sz="2200" b="0" strike="noStrike" spc="-1" dirty="0">
              <a:latin typeface="Arial"/>
            </a:endParaRPr>
          </a:p>
        </p:txBody>
      </p:sp>
      <p:pic>
        <p:nvPicPr>
          <p:cNvPr id="2" name="Picture 1">
            <a:extLst>
              <a:ext uri="{FF2B5EF4-FFF2-40B4-BE49-F238E27FC236}">
                <a16:creationId xmlns:a16="http://schemas.microsoft.com/office/drawing/2014/main" id="{082C0398-27FE-DF52-59DB-EAA2388F3E46}"/>
              </a:ext>
            </a:extLst>
          </p:cNvPr>
          <p:cNvPicPr>
            <a:picLocks noChangeAspect="1"/>
          </p:cNvPicPr>
          <p:nvPr/>
        </p:nvPicPr>
        <p:blipFill>
          <a:blip r:embed="rId5"/>
          <a:stretch>
            <a:fillRect/>
          </a:stretch>
        </p:blipFill>
        <p:spPr>
          <a:xfrm>
            <a:off x="138090" y="5809010"/>
            <a:ext cx="8856619" cy="685800"/>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 calcmode="lin" valueType="num">
                                      <p:cBhvr additive="repl">
                                        <p:cTn id="7" dur="500" fill="hold"/>
                                        <p:tgtEl>
                                          <p:spTgt spid="436"/>
                                        </p:tgtEl>
                                        <p:attrNameLst>
                                          <p:attrName>ppt_x</p:attrName>
                                        </p:attrNameLst>
                                      </p:cBhvr>
                                      <p:tavLst>
                                        <p:tav tm="0">
                                          <p:val>
                                            <p:strVal val="#ppt_x"/>
                                          </p:val>
                                        </p:tav>
                                        <p:tav tm="100000">
                                          <p:val>
                                            <p:strVal val="#ppt_x"/>
                                          </p:val>
                                        </p:tav>
                                      </p:tavLst>
                                    </p:anim>
                                    <p:anim calcmode="lin" valueType="num">
                                      <p:cBhvr additive="repl">
                                        <p:cTn id="8" dur="500" fill="hold"/>
                                        <p:tgtEl>
                                          <p:spTgt spid="43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37"/>
                                        </p:tgtEl>
                                        <p:attrNameLst>
                                          <p:attrName>style.visibility</p:attrName>
                                        </p:attrNameLst>
                                      </p:cBhvr>
                                      <p:to>
                                        <p:strVal val="visible"/>
                                      </p:to>
                                    </p:set>
                                    <p:anim calcmode="lin" valueType="num">
                                      <p:cBhvr additive="repl">
                                        <p:cTn id="12" dur="500" fill="hold"/>
                                        <p:tgtEl>
                                          <p:spTgt spid="437"/>
                                        </p:tgtEl>
                                        <p:attrNameLst>
                                          <p:attrName>ppt_x</p:attrName>
                                        </p:attrNameLst>
                                      </p:cBhvr>
                                      <p:tavLst>
                                        <p:tav tm="0">
                                          <p:val>
                                            <p:strVal val="#ppt_x"/>
                                          </p:val>
                                        </p:tav>
                                        <p:tav tm="100000">
                                          <p:val>
                                            <p:strVal val="#ppt_x"/>
                                          </p:val>
                                        </p:tav>
                                      </p:tavLst>
                                    </p:anim>
                                    <p:anim calcmode="lin" valueType="num">
                                      <p:cBhvr additive="repl">
                                        <p:cTn id="13" dur="500" fill="hold"/>
                                        <p:tgtEl>
                                          <p:spTgt spid="43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38"/>
                                        </p:tgtEl>
                                        <p:attrNameLst>
                                          <p:attrName>style.visibility</p:attrName>
                                        </p:attrNameLst>
                                      </p:cBhvr>
                                      <p:to>
                                        <p:strVal val="visible"/>
                                      </p:to>
                                    </p:set>
                                    <p:anim calcmode="lin" valueType="num">
                                      <p:cBhvr additive="repl">
                                        <p:cTn id="17" dur="500" fill="hold"/>
                                        <p:tgtEl>
                                          <p:spTgt spid="438"/>
                                        </p:tgtEl>
                                        <p:attrNameLst>
                                          <p:attrName>ppt_x</p:attrName>
                                        </p:attrNameLst>
                                      </p:cBhvr>
                                      <p:tavLst>
                                        <p:tav tm="0">
                                          <p:val>
                                            <p:strVal val="#ppt_x"/>
                                          </p:val>
                                        </p:tav>
                                        <p:tav tm="100000">
                                          <p:val>
                                            <p:strVal val="#ppt_x"/>
                                          </p:val>
                                        </p:tav>
                                      </p:tavLst>
                                    </p:anim>
                                    <p:anim calcmode="lin" valueType="num">
                                      <p:cBhvr additive="repl">
                                        <p:cTn id="18" dur="500" fill="hold"/>
                                        <p:tgtEl>
                                          <p:spTgt spid="43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39"/>
                                        </p:tgtEl>
                                        <p:attrNameLst>
                                          <p:attrName>style.visibility</p:attrName>
                                        </p:attrNameLst>
                                      </p:cBhvr>
                                      <p:to>
                                        <p:strVal val="visible"/>
                                      </p:to>
                                    </p:set>
                                    <p:anim calcmode="lin" valueType="num">
                                      <p:cBhvr additive="repl">
                                        <p:cTn id="23" dur="500" fill="hold"/>
                                        <p:tgtEl>
                                          <p:spTgt spid="439"/>
                                        </p:tgtEl>
                                        <p:attrNameLst>
                                          <p:attrName>ppt_x</p:attrName>
                                        </p:attrNameLst>
                                      </p:cBhvr>
                                      <p:tavLst>
                                        <p:tav tm="0">
                                          <p:val>
                                            <p:strVal val="#ppt_x"/>
                                          </p:val>
                                        </p:tav>
                                        <p:tav tm="100000">
                                          <p:val>
                                            <p:strVal val="#ppt_x"/>
                                          </p:val>
                                        </p:tav>
                                      </p:tavLst>
                                    </p:anim>
                                    <p:anim calcmode="lin" valueType="num">
                                      <p:cBhvr additive="repl">
                                        <p:cTn id="24" dur="500" fill="hold"/>
                                        <p:tgtEl>
                                          <p:spTgt spid="439"/>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 presetClass="entr" presetSubtype="4" fill="hold" nodeType="afterEffect">
                                  <p:stCondLst>
                                    <p:cond delay="0"/>
                                  </p:stCondLst>
                                  <p:childTnLst>
                                    <p:set>
                                      <p:cBhvr>
                                        <p:cTn id="27" dur="1" fill="hold">
                                          <p:stCondLst>
                                            <p:cond delay="0"/>
                                          </p:stCondLst>
                                        </p:cTn>
                                        <p:tgtEl>
                                          <p:spTgt spid="440"/>
                                        </p:tgtEl>
                                        <p:attrNameLst>
                                          <p:attrName>style.visibility</p:attrName>
                                        </p:attrNameLst>
                                      </p:cBhvr>
                                      <p:to>
                                        <p:strVal val="visible"/>
                                      </p:to>
                                    </p:set>
                                    <p:anim calcmode="lin" valueType="num">
                                      <p:cBhvr additive="repl">
                                        <p:cTn id="28" dur="500" fill="hold"/>
                                        <p:tgtEl>
                                          <p:spTgt spid="440"/>
                                        </p:tgtEl>
                                        <p:attrNameLst>
                                          <p:attrName>ppt_x</p:attrName>
                                        </p:attrNameLst>
                                      </p:cBhvr>
                                      <p:tavLst>
                                        <p:tav tm="0">
                                          <p:val>
                                            <p:strVal val="#ppt_x"/>
                                          </p:val>
                                        </p:tav>
                                        <p:tav tm="100000">
                                          <p:val>
                                            <p:strVal val="#ppt_x"/>
                                          </p:val>
                                        </p:tav>
                                      </p:tavLst>
                                    </p:anim>
                                    <p:anim calcmode="lin" valueType="num">
                                      <p:cBhvr additive="repl">
                                        <p:cTn id="29" dur="500" fill="hold"/>
                                        <p:tgtEl>
                                          <p:spTgt spid="440"/>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442"/>
                                        </p:tgtEl>
                                        <p:attrNameLst>
                                          <p:attrName>style.visibility</p:attrName>
                                        </p:attrNameLst>
                                      </p:cBhvr>
                                      <p:to>
                                        <p:strVal val="visible"/>
                                      </p:to>
                                    </p:set>
                                    <p:anim calcmode="lin" valueType="num">
                                      <p:cBhvr additive="repl">
                                        <p:cTn id="33" dur="500" fill="hold"/>
                                        <p:tgtEl>
                                          <p:spTgt spid="442"/>
                                        </p:tgtEl>
                                        <p:attrNameLst>
                                          <p:attrName>ppt_x</p:attrName>
                                        </p:attrNameLst>
                                      </p:cBhvr>
                                      <p:tavLst>
                                        <p:tav tm="0">
                                          <p:val>
                                            <p:strVal val="#ppt_x"/>
                                          </p:val>
                                        </p:tav>
                                        <p:tav tm="100000">
                                          <p:val>
                                            <p:strVal val="#ppt_x"/>
                                          </p:val>
                                        </p:tav>
                                      </p:tavLst>
                                    </p:anim>
                                    <p:anim calcmode="lin" valueType="num">
                                      <p:cBhvr additive="repl">
                                        <p:cTn id="34" dur="500" fill="hold"/>
                                        <p:tgtEl>
                                          <p:spTgt spid="442"/>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 presetClass="entr" presetSubtype="4" fill="hold" nodeType="afterEffect">
                                  <p:stCondLst>
                                    <p:cond delay="0"/>
                                  </p:stCondLst>
                                  <p:childTnLst>
                                    <p:set>
                                      <p:cBhvr>
                                        <p:cTn id="37" dur="1" fill="hold">
                                          <p:stCondLst>
                                            <p:cond delay="0"/>
                                          </p:stCondLst>
                                        </p:cTn>
                                        <p:tgtEl>
                                          <p:spTgt spid="441"/>
                                        </p:tgtEl>
                                        <p:attrNameLst>
                                          <p:attrName>style.visibility</p:attrName>
                                        </p:attrNameLst>
                                      </p:cBhvr>
                                      <p:to>
                                        <p:strVal val="visible"/>
                                      </p:to>
                                    </p:set>
                                    <p:anim calcmode="lin" valueType="num">
                                      <p:cBhvr additive="repl">
                                        <p:cTn id="38" dur="500" fill="hold"/>
                                        <p:tgtEl>
                                          <p:spTgt spid="441"/>
                                        </p:tgtEl>
                                        <p:attrNameLst>
                                          <p:attrName>ppt_x</p:attrName>
                                        </p:attrNameLst>
                                      </p:cBhvr>
                                      <p:tavLst>
                                        <p:tav tm="0">
                                          <p:val>
                                            <p:strVal val="#ppt_x"/>
                                          </p:val>
                                        </p:tav>
                                        <p:tav tm="100000">
                                          <p:val>
                                            <p:strVal val="#ppt_x"/>
                                          </p:val>
                                        </p:tav>
                                      </p:tavLst>
                                    </p:anim>
                                    <p:anim calcmode="lin" valueType="num">
                                      <p:cBhvr additive="repl">
                                        <p:cTn id="39" dur="500" fill="hold"/>
                                        <p:tgtEl>
                                          <p:spTgt spid="44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43"/>
                                        </p:tgtEl>
                                        <p:attrNameLst>
                                          <p:attrName>style.visibility</p:attrName>
                                        </p:attrNameLst>
                                      </p:cBhvr>
                                      <p:to>
                                        <p:strVal val="visible"/>
                                      </p:to>
                                    </p:set>
                                    <p:anim calcmode="lin" valueType="num">
                                      <p:cBhvr additive="repl">
                                        <p:cTn id="44" dur="500" fill="hold"/>
                                        <p:tgtEl>
                                          <p:spTgt spid="443"/>
                                        </p:tgtEl>
                                        <p:attrNameLst>
                                          <p:attrName>ppt_x</p:attrName>
                                        </p:attrNameLst>
                                      </p:cBhvr>
                                      <p:tavLst>
                                        <p:tav tm="0">
                                          <p:val>
                                            <p:strVal val="#ppt_x"/>
                                          </p:val>
                                        </p:tav>
                                        <p:tav tm="100000">
                                          <p:val>
                                            <p:strVal val="#ppt_x"/>
                                          </p:val>
                                        </p:tav>
                                      </p:tavLst>
                                    </p:anim>
                                    <p:anim calcmode="lin" valueType="num">
                                      <p:cBhvr additive="repl">
                                        <p:cTn id="45" dur="500" fill="hold"/>
                                        <p:tgtEl>
                                          <p:spTgt spid="443"/>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ppt_x"/>
                                          </p:val>
                                        </p:tav>
                                        <p:tav tm="100000">
                                          <p:val>
                                            <p:strVal val="#ppt_x"/>
                                          </p:val>
                                        </p:tav>
                                      </p:tavLst>
                                    </p:anim>
                                    <p:anim calcmode="lin" valueType="num">
                                      <p:cBhvr additive="base">
                                        <p:cTn id="4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593FE9-90D7-5B44-8B9C-626437FB423E}"/>
              </a:ext>
            </a:extLst>
          </p:cNvPr>
          <p:cNvSpPr txBox="1"/>
          <p:nvPr/>
        </p:nvSpPr>
        <p:spPr>
          <a:xfrm>
            <a:off x="2684239" y="391885"/>
            <a:ext cx="3775521" cy="646331"/>
          </a:xfrm>
          <a:prstGeom prst="rect">
            <a:avLst/>
          </a:prstGeom>
          <a:noFill/>
        </p:spPr>
        <p:txBody>
          <a:bodyPr wrap="none" rtlCol="0">
            <a:spAutoFit/>
          </a:bodyPr>
          <a:lstStyle/>
          <a:p>
            <a:r>
              <a:rPr lang="en-US" sz="3600" dirty="0"/>
              <a:t>Table of Contents</a:t>
            </a:r>
          </a:p>
        </p:txBody>
      </p:sp>
      <p:sp>
        <p:nvSpPr>
          <p:cNvPr id="5" name="TextBox 4">
            <a:extLst>
              <a:ext uri="{FF2B5EF4-FFF2-40B4-BE49-F238E27FC236}">
                <a16:creationId xmlns:a16="http://schemas.microsoft.com/office/drawing/2014/main" id="{08DF4974-D2A9-A94F-9D74-639E7484C650}"/>
              </a:ext>
            </a:extLst>
          </p:cNvPr>
          <p:cNvSpPr txBox="1"/>
          <p:nvPr/>
        </p:nvSpPr>
        <p:spPr>
          <a:xfrm>
            <a:off x="348342" y="1447800"/>
            <a:ext cx="8447313" cy="2246769"/>
          </a:xfrm>
          <a:prstGeom prst="rect">
            <a:avLst/>
          </a:prstGeom>
          <a:noFill/>
        </p:spPr>
        <p:txBody>
          <a:bodyPr wrap="square" rtlCol="0">
            <a:spAutoFit/>
          </a:bodyPr>
          <a:lstStyle/>
          <a:p>
            <a:pPr marL="342900" indent="-342900">
              <a:buFont typeface="Arial" panose="020B0604020202020204" pitchFamily="34" charset="0"/>
              <a:buChar char="•"/>
            </a:pPr>
            <a:r>
              <a:rPr lang="en-US" sz="2000" spc="-1" dirty="0">
                <a:solidFill>
                  <a:srgbClr val="000000"/>
                </a:solidFill>
                <a:latin typeface="Times New Roman" panose="02020603050405020304" pitchFamily="18" charset="0"/>
                <a:cs typeface="Times New Roman" panose="02020603050405020304" pitchFamily="18" charset="0"/>
              </a:rPr>
              <a:t>Markov Random Fields: Theory and Computation - </a:t>
            </a:r>
            <a:r>
              <a:rPr lang="en-US" sz="2000" b="1" spc="-1" dirty="0">
                <a:solidFill>
                  <a:srgbClr val="000000"/>
                </a:solidFill>
                <a:latin typeface="Times New Roman" panose="02020603050405020304" pitchFamily="18" charset="0"/>
                <a:cs typeface="Times New Roman" panose="02020603050405020304" pitchFamily="18" charset="0"/>
              </a:rPr>
              <a:t>7</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Maximum Likelihood Approximation for MRF Parameters - </a:t>
            </a:r>
            <a:r>
              <a:rPr lang="en-US" sz="2000" b="1" dirty="0">
                <a:latin typeface="Times New Roman" panose="02020603050405020304" pitchFamily="18" charset="0"/>
                <a:cs typeface="Times New Roman" panose="02020603050405020304" pitchFamily="18" charset="0"/>
              </a:rPr>
              <a:t>XX</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Maximum Pseudolikelihood Approximation for MRF Parameters - </a:t>
            </a:r>
            <a:r>
              <a:rPr lang="en-US" sz="2000" b="1" dirty="0">
                <a:latin typeface="Times New Roman" panose="02020603050405020304" pitchFamily="18" charset="0"/>
                <a:cs typeface="Times New Roman" panose="02020603050405020304" pitchFamily="18" charset="0"/>
              </a:rPr>
              <a:t>XX</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Multilevel Logistic Regression to Determine MRF Parameters - </a:t>
            </a:r>
            <a:r>
              <a:rPr lang="en-US" sz="2000" b="1" dirty="0">
                <a:latin typeface="Times New Roman" panose="02020603050405020304" pitchFamily="18" charset="0"/>
                <a:cs typeface="Times New Roman" panose="02020603050405020304" pitchFamily="18" charset="0"/>
              </a:rPr>
              <a:t>XX</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Log-linear approach to for MRF Parameters - </a:t>
            </a:r>
            <a:r>
              <a:rPr lang="en-US" sz="2000" b="1" dirty="0">
                <a:latin typeface="Times New Roman" panose="02020603050405020304" pitchFamily="18" charset="0"/>
                <a:cs typeface="Times New Roman" panose="02020603050405020304" pitchFamily="18" charset="0"/>
              </a:rPr>
              <a:t>XX</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Message passing and belief propagation - </a:t>
            </a:r>
            <a:r>
              <a:rPr lang="en-US" sz="2000" b="1" dirty="0">
                <a:latin typeface="Times New Roman" panose="02020603050405020304" pitchFamily="18" charset="0"/>
                <a:cs typeface="Times New Roman" panose="02020603050405020304" pitchFamily="18" charset="0"/>
              </a:rPr>
              <a:t>XX</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XX</a:t>
            </a:r>
          </a:p>
        </p:txBody>
      </p:sp>
    </p:spTree>
    <p:extLst>
      <p:ext uri="{BB962C8B-B14F-4D97-AF65-F5344CB8AC3E}">
        <p14:creationId xmlns:p14="http://schemas.microsoft.com/office/powerpoint/2010/main" val="775029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CustomShape 1"/>
          <p:cNvSpPr/>
          <p:nvPr/>
        </p:nvSpPr>
        <p:spPr>
          <a:xfrm>
            <a:off x="665640" y="293040"/>
            <a:ext cx="7799760" cy="532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Thus, the total sample log-likelihood is:</a:t>
            </a:r>
            <a:endParaRPr lang="en-US" sz="2200" b="0" strike="noStrike" spc="-1" dirty="0">
              <a:latin typeface="Arial"/>
            </a:endParaRPr>
          </a:p>
        </p:txBody>
      </p:sp>
      <p:sp>
        <p:nvSpPr>
          <p:cNvPr id="446" name="CustomShape 2"/>
          <p:cNvSpPr/>
          <p:nvPr/>
        </p:nvSpPr>
        <p:spPr>
          <a:xfrm flipH="1" flipV="1">
            <a:off x="1591294" y="1385096"/>
            <a:ext cx="1849946" cy="747903"/>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47" name="CustomShape 3"/>
          <p:cNvSpPr/>
          <p:nvPr/>
        </p:nvSpPr>
        <p:spPr>
          <a:xfrm flipH="1" flipV="1">
            <a:off x="2398816" y="1382400"/>
            <a:ext cx="1042064" cy="750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48" name="CustomShape 4"/>
          <p:cNvSpPr/>
          <p:nvPr/>
        </p:nvSpPr>
        <p:spPr>
          <a:xfrm flipH="1" flipV="1">
            <a:off x="3277590" y="1346760"/>
            <a:ext cx="175530" cy="7862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49" name="CustomShape 5"/>
          <p:cNvSpPr/>
          <p:nvPr/>
        </p:nvSpPr>
        <p:spPr>
          <a:xfrm flipV="1">
            <a:off x="3441600" y="1346760"/>
            <a:ext cx="659880" cy="7862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50" name="CustomShape 6"/>
          <p:cNvSpPr/>
          <p:nvPr/>
        </p:nvSpPr>
        <p:spPr>
          <a:xfrm flipV="1">
            <a:off x="3441600" y="1346760"/>
            <a:ext cx="1841400" cy="7862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51" name="CustomShape 7"/>
          <p:cNvSpPr/>
          <p:nvPr/>
        </p:nvSpPr>
        <p:spPr>
          <a:xfrm flipV="1">
            <a:off x="3441600" y="1346760"/>
            <a:ext cx="2959200" cy="78624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52" name="CustomShape 8"/>
          <p:cNvSpPr/>
          <p:nvPr/>
        </p:nvSpPr>
        <p:spPr>
          <a:xfrm>
            <a:off x="787320" y="2146320"/>
            <a:ext cx="78483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0000"/>
                </a:solidFill>
                <a:latin typeface="Times New Roman"/>
              </a:rPr>
              <a:t>MRF </a:t>
            </a:r>
            <a:r>
              <a:rPr lang="en-US" sz="1800" b="1" strike="noStrike" spc="-1">
                <a:solidFill>
                  <a:srgbClr val="000000"/>
                </a:solidFill>
                <a:latin typeface="Times New Roman"/>
              </a:rPr>
              <a:t>sufficient statistics</a:t>
            </a:r>
            <a:r>
              <a:rPr lang="en-US" sz="1800" b="0" strike="noStrike" spc="-1">
                <a:solidFill>
                  <a:srgbClr val="000000"/>
                </a:solidFill>
                <a:latin typeface="Times New Roman"/>
              </a:rPr>
              <a:t>: the number of times each parameter appears in the total log-likelihood</a:t>
            </a:r>
            <a:endParaRPr lang="en-US" sz="1800" b="0" strike="noStrike" spc="-1">
              <a:latin typeface="Arial"/>
            </a:endParaRPr>
          </a:p>
        </p:txBody>
      </p:sp>
      <p:sp>
        <p:nvSpPr>
          <p:cNvPr id="453" name="CustomShape 9"/>
          <p:cNvSpPr/>
          <p:nvPr/>
        </p:nvSpPr>
        <p:spPr>
          <a:xfrm>
            <a:off x="774720" y="3150720"/>
            <a:ext cx="7569000" cy="8874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00"/>
              </a:spcBef>
              <a:buClr>
                <a:srgbClr val="000000"/>
              </a:buClr>
              <a:buFont typeface="Arial"/>
              <a:buChar char="•"/>
            </a:pPr>
            <a:r>
              <a:rPr lang="en-US" sz="2000" b="0" strike="noStrike" spc="-1">
                <a:solidFill>
                  <a:srgbClr val="000000"/>
                </a:solidFill>
                <a:latin typeface="Times New Roman"/>
              </a:rPr>
              <a:t>Having a sample of size </a:t>
            </a:r>
            <a:r>
              <a:rPr lang="en-US" sz="2000" b="0" i="1" strike="noStrike" spc="-1">
                <a:solidFill>
                  <a:srgbClr val="000000"/>
                </a:solidFill>
                <a:latin typeface="Times New Roman"/>
              </a:rPr>
              <a:t>N</a:t>
            </a:r>
            <a:r>
              <a:rPr lang="en-US" sz="2000" b="0" strike="noStrike" spc="-1">
                <a:solidFill>
                  <a:srgbClr val="000000"/>
                </a:solidFill>
                <a:latin typeface="Times New Roman"/>
              </a:rPr>
              <a:t> and a parameterized MRF model, one can always compute the corresponding vector of sufficient statistics </a:t>
            </a:r>
            <a:r>
              <a:rPr lang="en-US" sz="2000" b="1" strike="noStrike" spc="-1">
                <a:solidFill>
                  <a:srgbClr val="000000"/>
                </a:solidFill>
                <a:latin typeface="Times New Roman"/>
              </a:rPr>
              <a:t>s</a:t>
            </a:r>
            <a:endParaRPr lang="en-US" sz="2000" b="0" strike="noStrike" spc="-1">
              <a:latin typeface="Arial"/>
            </a:endParaRPr>
          </a:p>
        </p:txBody>
      </p:sp>
      <p:sp>
        <p:nvSpPr>
          <p:cNvPr id="454" name="CustomShape 10"/>
          <p:cNvSpPr/>
          <p:nvPr/>
        </p:nvSpPr>
        <p:spPr>
          <a:xfrm>
            <a:off x="1086840" y="4595400"/>
            <a:ext cx="6659640" cy="7257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00"/>
              </a:spcBef>
              <a:buClr>
                <a:srgbClr val="000000"/>
              </a:buClr>
              <a:buFont typeface="Arial"/>
              <a:buChar char="•"/>
            </a:pPr>
            <a:r>
              <a:rPr lang="en-US" sz="2000" b="0" strike="noStrike" spc="-1">
                <a:solidFill>
                  <a:srgbClr val="000000"/>
                </a:solidFill>
                <a:latin typeface="Times New Roman"/>
              </a:rPr>
              <a:t>Collecting together the parameters of the MRF into a vector</a:t>
            </a:r>
            <a:endParaRPr lang="en-US" sz="2000" b="0" strike="noStrike" spc="-1">
              <a:latin typeface="Arial"/>
            </a:endParaRPr>
          </a:p>
        </p:txBody>
      </p:sp>
      <p:pic>
        <p:nvPicPr>
          <p:cNvPr id="455" name="Picture 30"/>
          <p:cNvPicPr/>
          <p:nvPr/>
        </p:nvPicPr>
        <p:blipFill>
          <a:blip r:embed="rId2"/>
          <a:stretch/>
        </p:blipFill>
        <p:spPr>
          <a:xfrm>
            <a:off x="1689120" y="5126400"/>
            <a:ext cx="4258800" cy="354600"/>
          </a:xfrm>
          <a:prstGeom prst="rect">
            <a:avLst/>
          </a:prstGeom>
          <a:ln>
            <a:noFill/>
          </a:ln>
        </p:spPr>
      </p:pic>
      <p:pic>
        <p:nvPicPr>
          <p:cNvPr id="456" name="Picture 31"/>
          <p:cNvPicPr/>
          <p:nvPr/>
        </p:nvPicPr>
        <p:blipFill>
          <a:blip r:embed="rId3"/>
          <a:stretch/>
        </p:blipFill>
        <p:spPr>
          <a:xfrm>
            <a:off x="2616120" y="4051440"/>
            <a:ext cx="2302560" cy="342720"/>
          </a:xfrm>
          <a:prstGeom prst="rect">
            <a:avLst/>
          </a:prstGeom>
          <a:ln>
            <a:noFill/>
          </a:ln>
        </p:spPr>
      </p:pic>
      <p:sp>
        <p:nvSpPr>
          <p:cNvPr id="457" name="CustomShape 11"/>
          <p:cNvSpPr/>
          <p:nvPr/>
        </p:nvSpPr>
        <p:spPr>
          <a:xfrm>
            <a:off x="5258160" y="4036320"/>
            <a:ext cx="2900323" cy="398655"/>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dirty="0">
                <a:solidFill>
                  <a:srgbClr val="000000"/>
                </a:solidFill>
                <a:latin typeface="Times New Roman"/>
              </a:rPr>
              <a:t>for this model and sample </a:t>
            </a:r>
            <a:endParaRPr lang="en-US" sz="2000" b="0" strike="noStrike" spc="-1" dirty="0">
              <a:latin typeface="Arial"/>
            </a:endParaRPr>
          </a:p>
        </p:txBody>
      </p:sp>
      <p:sp>
        <p:nvSpPr>
          <p:cNvPr id="458" name="CustomShape 12"/>
          <p:cNvSpPr/>
          <p:nvPr/>
        </p:nvSpPr>
        <p:spPr>
          <a:xfrm>
            <a:off x="1486440" y="5758920"/>
            <a:ext cx="476532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Times New Roman"/>
              </a:rPr>
              <a:t>we can represent the total log-likelihood as:  </a:t>
            </a:r>
            <a:endParaRPr lang="en-US" sz="2000" b="0" strike="noStrike" spc="-1">
              <a:latin typeface="Arial"/>
            </a:endParaRPr>
          </a:p>
        </p:txBody>
      </p:sp>
      <p:sp>
        <p:nvSpPr>
          <p:cNvPr id="459" name="CustomShape 13"/>
          <p:cNvSpPr/>
          <p:nvPr/>
        </p:nvSpPr>
        <p:spPr>
          <a:xfrm>
            <a:off x="6123240" y="5132160"/>
            <a:ext cx="167472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Times New Roman"/>
              </a:rPr>
              <a:t>for this model </a:t>
            </a:r>
            <a:endParaRPr lang="en-US" sz="2000" b="0" strike="noStrike" spc="-1">
              <a:latin typeface="Arial"/>
            </a:endParaRPr>
          </a:p>
        </p:txBody>
      </p:sp>
      <p:pic>
        <p:nvPicPr>
          <p:cNvPr id="2" name="Picture 1">
            <a:extLst>
              <a:ext uri="{FF2B5EF4-FFF2-40B4-BE49-F238E27FC236}">
                <a16:creationId xmlns:a16="http://schemas.microsoft.com/office/drawing/2014/main" id="{0021960A-5695-47FF-9CD8-D3020F00D53E}"/>
              </a:ext>
            </a:extLst>
          </p:cNvPr>
          <p:cNvPicPr>
            <a:picLocks noChangeAspect="1"/>
          </p:cNvPicPr>
          <p:nvPr/>
        </p:nvPicPr>
        <p:blipFill>
          <a:blip r:embed="rId4"/>
          <a:stretch>
            <a:fillRect/>
          </a:stretch>
        </p:blipFill>
        <p:spPr>
          <a:xfrm>
            <a:off x="7688779" y="4651716"/>
            <a:ext cx="204716" cy="274320"/>
          </a:xfrm>
          <a:prstGeom prst="rect">
            <a:avLst/>
          </a:prstGeom>
        </p:spPr>
      </p:pic>
      <p:pic>
        <p:nvPicPr>
          <p:cNvPr id="3" name="Picture 2">
            <a:extLst>
              <a:ext uri="{FF2B5EF4-FFF2-40B4-BE49-F238E27FC236}">
                <a16:creationId xmlns:a16="http://schemas.microsoft.com/office/drawing/2014/main" id="{167FA3EA-D8B4-2911-B548-0E9FD1017C71}"/>
              </a:ext>
            </a:extLst>
          </p:cNvPr>
          <p:cNvPicPr>
            <a:picLocks noChangeAspect="1"/>
          </p:cNvPicPr>
          <p:nvPr/>
        </p:nvPicPr>
        <p:blipFill>
          <a:blip r:embed="rId5"/>
          <a:stretch>
            <a:fillRect/>
          </a:stretch>
        </p:blipFill>
        <p:spPr>
          <a:xfrm>
            <a:off x="421500" y="988095"/>
            <a:ext cx="8275320" cy="383682"/>
          </a:xfrm>
          <a:prstGeom prst="rect">
            <a:avLst/>
          </a:prstGeom>
        </p:spPr>
      </p:pic>
      <p:pic>
        <p:nvPicPr>
          <p:cNvPr id="4" name="Picture 3">
            <a:extLst>
              <a:ext uri="{FF2B5EF4-FFF2-40B4-BE49-F238E27FC236}">
                <a16:creationId xmlns:a16="http://schemas.microsoft.com/office/drawing/2014/main" id="{68BCE2DC-AFED-44BC-A3A8-D1E8CA029842}"/>
              </a:ext>
            </a:extLst>
          </p:cNvPr>
          <p:cNvPicPr>
            <a:picLocks noChangeAspect="1"/>
          </p:cNvPicPr>
          <p:nvPr/>
        </p:nvPicPr>
        <p:blipFill>
          <a:blip r:embed="rId6"/>
          <a:stretch>
            <a:fillRect/>
          </a:stretch>
        </p:blipFill>
        <p:spPr>
          <a:xfrm>
            <a:off x="2728289" y="6238249"/>
            <a:ext cx="4190460" cy="435241"/>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repl">
                                        <p:cTn id="7" dur="500" fill="hold"/>
                                        <p:tgtEl>
                                          <p:spTgt spid="446"/>
                                        </p:tgtEl>
                                        <p:attrNameLst>
                                          <p:attrName>ppt_x</p:attrName>
                                        </p:attrNameLst>
                                      </p:cBhvr>
                                      <p:tavLst>
                                        <p:tav tm="0">
                                          <p:val>
                                            <p:strVal val="#ppt_x"/>
                                          </p:val>
                                        </p:tav>
                                        <p:tav tm="100000">
                                          <p:val>
                                            <p:strVal val="#ppt_x"/>
                                          </p:val>
                                        </p:tav>
                                      </p:tavLst>
                                    </p:anim>
                                    <p:anim calcmode="lin" valueType="num">
                                      <p:cBhvr additive="repl">
                                        <p:cTn id="8" dur="500" fill="hold"/>
                                        <p:tgtEl>
                                          <p:spTgt spid="4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47"/>
                                        </p:tgtEl>
                                        <p:attrNameLst>
                                          <p:attrName>style.visibility</p:attrName>
                                        </p:attrNameLst>
                                      </p:cBhvr>
                                      <p:to>
                                        <p:strVal val="visible"/>
                                      </p:to>
                                    </p:set>
                                    <p:anim calcmode="lin" valueType="num">
                                      <p:cBhvr additive="repl">
                                        <p:cTn id="11" dur="500" fill="hold"/>
                                        <p:tgtEl>
                                          <p:spTgt spid="447"/>
                                        </p:tgtEl>
                                        <p:attrNameLst>
                                          <p:attrName>ppt_x</p:attrName>
                                        </p:attrNameLst>
                                      </p:cBhvr>
                                      <p:tavLst>
                                        <p:tav tm="0">
                                          <p:val>
                                            <p:strVal val="#ppt_x"/>
                                          </p:val>
                                        </p:tav>
                                        <p:tav tm="100000">
                                          <p:val>
                                            <p:strVal val="#ppt_x"/>
                                          </p:val>
                                        </p:tav>
                                      </p:tavLst>
                                    </p:anim>
                                    <p:anim calcmode="lin" valueType="num">
                                      <p:cBhvr additive="repl">
                                        <p:cTn id="12" dur="500" fill="hold"/>
                                        <p:tgtEl>
                                          <p:spTgt spid="44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48"/>
                                        </p:tgtEl>
                                        <p:attrNameLst>
                                          <p:attrName>style.visibility</p:attrName>
                                        </p:attrNameLst>
                                      </p:cBhvr>
                                      <p:to>
                                        <p:strVal val="visible"/>
                                      </p:to>
                                    </p:set>
                                    <p:anim calcmode="lin" valueType="num">
                                      <p:cBhvr additive="repl">
                                        <p:cTn id="15" dur="500" fill="hold"/>
                                        <p:tgtEl>
                                          <p:spTgt spid="448"/>
                                        </p:tgtEl>
                                        <p:attrNameLst>
                                          <p:attrName>ppt_x</p:attrName>
                                        </p:attrNameLst>
                                      </p:cBhvr>
                                      <p:tavLst>
                                        <p:tav tm="0">
                                          <p:val>
                                            <p:strVal val="#ppt_x"/>
                                          </p:val>
                                        </p:tav>
                                        <p:tav tm="100000">
                                          <p:val>
                                            <p:strVal val="#ppt_x"/>
                                          </p:val>
                                        </p:tav>
                                      </p:tavLst>
                                    </p:anim>
                                    <p:anim calcmode="lin" valueType="num">
                                      <p:cBhvr additive="repl">
                                        <p:cTn id="16" dur="500" fill="hold"/>
                                        <p:tgtEl>
                                          <p:spTgt spid="44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49"/>
                                        </p:tgtEl>
                                        <p:attrNameLst>
                                          <p:attrName>style.visibility</p:attrName>
                                        </p:attrNameLst>
                                      </p:cBhvr>
                                      <p:to>
                                        <p:strVal val="visible"/>
                                      </p:to>
                                    </p:set>
                                    <p:anim calcmode="lin" valueType="num">
                                      <p:cBhvr additive="repl">
                                        <p:cTn id="19" dur="500" fill="hold"/>
                                        <p:tgtEl>
                                          <p:spTgt spid="449"/>
                                        </p:tgtEl>
                                        <p:attrNameLst>
                                          <p:attrName>ppt_x</p:attrName>
                                        </p:attrNameLst>
                                      </p:cBhvr>
                                      <p:tavLst>
                                        <p:tav tm="0">
                                          <p:val>
                                            <p:strVal val="#ppt_x"/>
                                          </p:val>
                                        </p:tav>
                                        <p:tav tm="100000">
                                          <p:val>
                                            <p:strVal val="#ppt_x"/>
                                          </p:val>
                                        </p:tav>
                                      </p:tavLst>
                                    </p:anim>
                                    <p:anim calcmode="lin" valueType="num">
                                      <p:cBhvr additive="repl">
                                        <p:cTn id="20" dur="500" fill="hold"/>
                                        <p:tgtEl>
                                          <p:spTgt spid="44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50"/>
                                        </p:tgtEl>
                                        <p:attrNameLst>
                                          <p:attrName>style.visibility</p:attrName>
                                        </p:attrNameLst>
                                      </p:cBhvr>
                                      <p:to>
                                        <p:strVal val="visible"/>
                                      </p:to>
                                    </p:set>
                                    <p:anim calcmode="lin" valueType="num">
                                      <p:cBhvr additive="repl">
                                        <p:cTn id="23" dur="500" fill="hold"/>
                                        <p:tgtEl>
                                          <p:spTgt spid="450"/>
                                        </p:tgtEl>
                                        <p:attrNameLst>
                                          <p:attrName>ppt_x</p:attrName>
                                        </p:attrNameLst>
                                      </p:cBhvr>
                                      <p:tavLst>
                                        <p:tav tm="0">
                                          <p:val>
                                            <p:strVal val="#ppt_x"/>
                                          </p:val>
                                        </p:tav>
                                        <p:tav tm="100000">
                                          <p:val>
                                            <p:strVal val="#ppt_x"/>
                                          </p:val>
                                        </p:tav>
                                      </p:tavLst>
                                    </p:anim>
                                    <p:anim calcmode="lin" valueType="num">
                                      <p:cBhvr additive="repl">
                                        <p:cTn id="24" dur="500" fill="hold"/>
                                        <p:tgtEl>
                                          <p:spTgt spid="45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51"/>
                                        </p:tgtEl>
                                        <p:attrNameLst>
                                          <p:attrName>style.visibility</p:attrName>
                                        </p:attrNameLst>
                                      </p:cBhvr>
                                      <p:to>
                                        <p:strVal val="visible"/>
                                      </p:to>
                                    </p:set>
                                    <p:anim calcmode="lin" valueType="num">
                                      <p:cBhvr additive="repl">
                                        <p:cTn id="27" dur="500" fill="hold"/>
                                        <p:tgtEl>
                                          <p:spTgt spid="451"/>
                                        </p:tgtEl>
                                        <p:attrNameLst>
                                          <p:attrName>ppt_x</p:attrName>
                                        </p:attrNameLst>
                                      </p:cBhvr>
                                      <p:tavLst>
                                        <p:tav tm="0">
                                          <p:val>
                                            <p:strVal val="#ppt_x"/>
                                          </p:val>
                                        </p:tav>
                                        <p:tav tm="100000">
                                          <p:val>
                                            <p:strVal val="#ppt_x"/>
                                          </p:val>
                                        </p:tav>
                                      </p:tavLst>
                                    </p:anim>
                                    <p:anim calcmode="lin" valueType="num">
                                      <p:cBhvr additive="repl">
                                        <p:cTn id="28" dur="500" fill="hold"/>
                                        <p:tgtEl>
                                          <p:spTgt spid="45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52"/>
                                        </p:tgtEl>
                                        <p:attrNameLst>
                                          <p:attrName>style.visibility</p:attrName>
                                        </p:attrNameLst>
                                      </p:cBhvr>
                                      <p:to>
                                        <p:strVal val="visible"/>
                                      </p:to>
                                    </p:set>
                                    <p:anim calcmode="lin" valueType="num">
                                      <p:cBhvr additive="repl">
                                        <p:cTn id="31" dur="500" fill="hold"/>
                                        <p:tgtEl>
                                          <p:spTgt spid="452"/>
                                        </p:tgtEl>
                                        <p:attrNameLst>
                                          <p:attrName>ppt_x</p:attrName>
                                        </p:attrNameLst>
                                      </p:cBhvr>
                                      <p:tavLst>
                                        <p:tav tm="0">
                                          <p:val>
                                            <p:strVal val="#ppt_x"/>
                                          </p:val>
                                        </p:tav>
                                        <p:tav tm="100000">
                                          <p:val>
                                            <p:strVal val="#ppt_x"/>
                                          </p:val>
                                        </p:tav>
                                      </p:tavLst>
                                    </p:anim>
                                    <p:anim calcmode="lin" valueType="num">
                                      <p:cBhvr additive="repl">
                                        <p:cTn id="32" dur="500" fill="hold"/>
                                        <p:tgtEl>
                                          <p:spTgt spid="4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53"/>
                                        </p:tgtEl>
                                        <p:attrNameLst>
                                          <p:attrName>style.visibility</p:attrName>
                                        </p:attrNameLst>
                                      </p:cBhvr>
                                      <p:to>
                                        <p:strVal val="visible"/>
                                      </p:to>
                                    </p:set>
                                    <p:anim calcmode="lin" valueType="num">
                                      <p:cBhvr additive="repl">
                                        <p:cTn id="37" dur="500" fill="hold"/>
                                        <p:tgtEl>
                                          <p:spTgt spid="453"/>
                                        </p:tgtEl>
                                        <p:attrNameLst>
                                          <p:attrName>ppt_x</p:attrName>
                                        </p:attrNameLst>
                                      </p:cBhvr>
                                      <p:tavLst>
                                        <p:tav tm="0">
                                          <p:val>
                                            <p:strVal val="#ppt_x"/>
                                          </p:val>
                                        </p:tav>
                                        <p:tav tm="100000">
                                          <p:val>
                                            <p:strVal val="#ppt_x"/>
                                          </p:val>
                                        </p:tav>
                                      </p:tavLst>
                                    </p:anim>
                                    <p:anim calcmode="lin" valueType="num">
                                      <p:cBhvr additive="repl">
                                        <p:cTn id="38" dur="500" fill="hold"/>
                                        <p:tgtEl>
                                          <p:spTgt spid="45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56"/>
                                        </p:tgtEl>
                                        <p:attrNameLst>
                                          <p:attrName>style.visibility</p:attrName>
                                        </p:attrNameLst>
                                      </p:cBhvr>
                                      <p:to>
                                        <p:strVal val="visible"/>
                                      </p:to>
                                    </p:set>
                                    <p:anim calcmode="lin" valueType="num">
                                      <p:cBhvr additive="repl">
                                        <p:cTn id="43" dur="500" fill="hold"/>
                                        <p:tgtEl>
                                          <p:spTgt spid="456"/>
                                        </p:tgtEl>
                                        <p:attrNameLst>
                                          <p:attrName>ppt_x</p:attrName>
                                        </p:attrNameLst>
                                      </p:cBhvr>
                                      <p:tavLst>
                                        <p:tav tm="0">
                                          <p:val>
                                            <p:strVal val="#ppt_x"/>
                                          </p:val>
                                        </p:tav>
                                        <p:tav tm="100000">
                                          <p:val>
                                            <p:strVal val="#ppt_x"/>
                                          </p:val>
                                        </p:tav>
                                      </p:tavLst>
                                    </p:anim>
                                    <p:anim calcmode="lin" valueType="num">
                                      <p:cBhvr additive="repl">
                                        <p:cTn id="44" dur="500" fill="hold"/>
                                        <p:tgtEl>
                                          <p:spTgt spid="45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57"/>
                                        </p:tgtEl>
                                        <p:attrNameLst>
                                          <p:attrName>style.visibility</p:attrName>
                                        </p:attrNameLst>
                                      </p:cBhvr>
                                      <p:to>
                                        <p:strVal val="visible"/>
                                      </p:to>
                                    </p:set>
                                    <p:anim calcmode="lin" valueType="num">
                                      <p:cBhvr additive="repl">
                                        <p:cTn id="47" dur="500" fill="hold"/>
                                        <p:tgtEl>
                                          <p:spTgt spid="457"/>
                                        </p:tgtEl>
                                        <p:attrNameLst>
                                          <p:attrName>ppt_x</p:attrName>
                                        </p:attrNameLst>
                                      </p:cBhvr>
                                      <p:tavLst>
                                        <p:tav tm="0">
                                          <p:val>
                                            <p:strVal val="#ppt_x"/>
                                          </p:val>
                                        </p:tav>
                                        <p:tav tm="100000">
                                          <p:val>
                                            <p:strVal val="#ppt_x"/>
                                          </p:val>
                                        </p:tav>
                                      </p:tavLst>
                                    </p:anim>
                                    <p:anim calcmode="lin" valueType="num">
                                      <p:cBhvr additive="repl">
                                        <p:cTn id="48" dur="500" fill="hold"/>
                                        <p:tgtEl>
                                          <p:spTgt spid="457"/>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54"/>
                                        </p:tgtEl>
                                        <p:attrNameLst>
                                          <p:attrName>style.visibility</p:attrName>
                                        </p:attrNameLst>
                                      </p:cBhvr>
                                      <p:to>
                                        <p:strVal val="visible"/>
                                      </p:to>
                                    </p:set>
                                    <p:anim calcmode="lin" valueType="num">
                                      <p:cBhvr additive="repl">
                                        <p:cTn id="53" dur="500" fill="hold"/>
                                        <p:tgtEl>
                                          <p:spTgt spid="454"/>
                                        </p:tgtEl>
                                        <p:attrNameLst>
                                          <p:attrName>ppt_x</p:attrName>
                                        </p:attrNameLst>
                                      </p:cBhvr>
                                      <p:tavLst>
                                        <p:tav tm="0">
                                          <p:val>
                                            <p:strVal val="#ppt_x"/>
                                          </p:val>
                                        </p:tav>
                                        <p:tav tm="100000">
                                          <p:val>
                                            <p:strVal val="#ppt_x"/>
                                          </p:val>
                                        </p:tav>
                                      </p:tavLst>
                                    </p:anim>
                                    <p:anim calcmode="lin" valueType="num">
                                      <p:cBhvr additive="repl">
                                        <p:cTn id="54" dur="500" fill="hold"/>
                                        <p:tgtEl>
                                          <p:spTgt spid="454"/>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55"/>
                                        </p:tgtEl>
                                        <p:attrNameLst>
                                          <p:attrName>style.visibility</p:attrName>
                                        </p:attrNameLst>
                                      </p:cBhvr>
                                      <p:to>
                                        <p:strVal val="visible"/>
                                      </p:to>
                                    </p:set>
                                    <p:anim calcmode="lin" valueType="num">
                                      <p:cBhvr additive="repl">
                                        <p:cTn id="57" dur="500" fill="hold"/>
                                        <p:tgtEl>
                                          <p:spTgt spid="455"/>
                                        </p:tgtEl>
                                        <p:attrNameLst>
                                          <p:attrName>ppt_x</p:attrName>
                                        </p:attrNameLst>
                                      </p:cBhvr>
                                      <p:tavLst>
                                        <p:tav tm="0">
                                          <p:val>
                                            <p:strVal val="#ppt_x"/>
                                          </p:val>
                                        </p:tav>
                                        <p:tav tm="100000">
                                          <p:val>
                                            <p:strVal val="#ppt_x"/>
                                          </p:val>
                                        </p:tav>
                                      </p:tavLst>
                                    </p:anim>
                                    <p:anim calcmode="lin" valueType="num">
                                      <p:cBhvr additive="repl">
                                        <p:cTn id="58" dur="500" fill="hold"/>
                                        <p:tgtEl>
                                          <p:spTgt spid="455"/>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459"/>
                                        </p:tgtEl>
                                        <p:attrNameLst>
                                          <p:attrName>style.visibility</p:attrName>
                                        </p:attrNameLst>
                                      </p:cBhvr>
                                      <p:to>
                                        <p:strVal val="visible"/>
                                      </p:to>
                                    </p:set>
                                    <p:anim calcmode="lin" valueType="num">
                                      <p:cBhvr additive="repl">
                                        <p:cTn id="61" dur="500" fill="hold"/>
                                        <p:tgtEl>
                                          <p:spTgt spid="459"/>
                                        </p:tgtEl>
                                        <p:attrNameLst>
                                          <p:attrName>ppt_x</p:attrName>
                                        </p:attrNameLst>
                                      </p:cBhvr>
                                      <p:tavLst>
                                        <p:tav tm="0">
                                          <p:val>
                                            <p:strVal val="#ppt_x"/>
                                          </p:val>
                                        </p:tav>
                                        <p:tav tm="100000">
                                          <p:val>
                                            <p:strVal val="#ppt_x"/>
                                          </p:val>
                                        </p:tav>
                                      </p:tavLst>
                                    </p:anim>
                                    <p:anim calcmode="lin" valueType="num">
                                      <p:cBhvr additive="repl">
                                        <p:cTn id="62" dur="500" fill="hold"/>
                                        <p:tgtEl>
                                          <p:spTgt spid="459"/>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58"/>
                                        </p:tgtEl>
                                        <p:attrNameLst>
                                          <p:attrName>style.visibility</p:attrName>
                                        </p:attrNameLst>
                                      </p:cBhvr>
                                      <p:to>
                                        <p:strVal val="visible"/>
                                      </p:to>
                                    </p:set>
                                    <p:anim calcmode="lin" valueType="num">
                                      <p:cBhvr additive="repl">
                                        <p:cTn id="65" dur="500" fill="hold"/>
                                        <p:tgtEl>
                                          <p:spTgt spid="458"/>
                                        </p:tgtEl>
                                        <p:attrNameLst>
                                          <p:attrName>ppt_x</p:attrName>
                                        </p:attrNameLst>
                                      </p:cBhvr>
                                      <p:tavLst>
                                        <p:tav tm="0">
                                          <p:val>
                                            <p:strVal val="#ppt_x"/>
                                          </p:val>
                                        </p:tav>
                                        <p:tav tm="100000">
                                          <p:val>
                                            <p:strVal val="#ppt_x"/>
                                          </p:val>
                                        </p:tav>
                                      </p:tavLst>
                                    </p:anim>
                                    <p:anim calcmode="lin" valueType="num">
                                      <p:cBhvr additive="repl">
                                        <p:cTn id="66" dur="500" fill="hold"/>
                                        <p:tgtEl>
                                          <p:spTgt spid="458"/>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ppt_x"/>
                                          </p:val>
                                        </p:tav>
                                        <p:tav tm="100000">
                                          <p:val>
                                            <p:strVal val="#ppt_x"/>
                                          </p:val>
                                        </p:tav>
                                      </p:tavLst>
                                    </p:anim>
                                    <p:anim calcmode="lin" valueType="num">
                                      <p:cBhvr additive="base">
                                        <p:cTn id="70" dur="500" fill="hold"/>
                                        <p:tgtEl>
                                          <p:spTgt spid="2"/>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fill="hold"/>
                                        <p:tgtEl>
                                          <p:spTgt spid="4"/>
                                        </p:tgtEl>
                                        <p:attrNameLst>
                                          <p:attrName>ppt_x</p:attrName>
                                        </p:attrNameLst>
                                      </p:cBhvr>
                                      <p:tavLst>
                                        <p:tav tm="0">
                                          <p:val>
                                            <p:strVal val="#ppt_x"/>
                                          </p:val>
                                        </p:tav>
                                        <p:tav tm="100000">
                                          <p:val>
                                            <p:strVal val="#ppt_x"/>
                                          </p:val>
                                        </p:tav>
                                      </p:tavLst>
                                    </p:anim>
                                    <p:anim calcmode="lin" valueType="num">
                                      <p:cBhvr additive="base">
                                        <p:cTn id="7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CustomShape 1"/>
          <p:cNvSpPr/>
          <p:nvPr/>
        </p:nvSpPr>
        <p:spPr>
          <a:xfrm>
            <a:off x="502560" y="222120"/>
            <a:ext cx="7569000" cy="529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79"/>
              </a:spcBef>
              <a:buClr>
                <a:srgbClr val="000000"/>
              </a:buClr>
              <a:buFont typeface="Arial"/>
              <a:buChar char="•"/>
            </a:pPr>
            <a:r>
              <a:rPr lang="en-US" sz="2400" b="0" strike="noStrike" spc="-1" dirty="0">
                <a:solidFill>
                  <a:srgbClr val="000000"/>
                </a:solidFill>
                <a:latin typeface="Times New Roman"/>
              </a:rPr>
              <a:t>A note about the sufficient statistics </a:t>
            </a:r>
            <a:r>
              <a:rPr lang="en-US" sz="2400" b="1" strike="noStrike" spc="-1" dirty="0">
                <a:solidFill>
                  <a:srgbClr val="000000"/>
                </a:solidFill>
                <a:latin typeface="Times New Roman"/>
              </a:rPr>
              <a:t>s</a:t>
            </a:r>
            <a:r>
              <a:rPr lang="en-US" sz="2400" b="0" strike="noStrike" spc="-1" dirty="0">
                <a:solidFill>
                  <a:srgbClr val="000000"/>
                </a:solidFill>
                <a:latin typeface="Times New Roman"/>
              </a:rPr>
              <a:t>:</a:t>
            </a:r>
            <a:endParaRPr lang="en-US" sz="2400" b="0" strike="noStrike" spc="-1" dirty="0">
              <a:latin typeface="Arial"/>
            </a:endParaRPr>
          </a:p>
        </p:txBody>
      </p:sp>
      <p:sp>
        <p:nvSpPr>
          <p:cNvPr id="473" name="CustomShape 2"/>
          <p:cNvSpPr/>
          <p:nvPr/>
        </p:nvSpPr>
        <p:spPr>
          <a:xfrm>
            <a:off x="810360" y="761400"/>
            <a:ext cx="8105040" cy="1816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Let </a:t>
            </a:r>
            <a:r>
              <a:rPr lang="en-US" sz="2200" b="0" i="1" strike="noStrike" spc="-1" dirty="0" err="1">
                <a:solidFill>
                  <a:srgbClr val="000000"/>
                </a:solidFill>
                <a:latin typeface="Symbol"/>
              </a:rPr>
              <a:t>f</a:t>
            </a:r>
            <a:r>
              <a:rPr lang="en-US" sz="2200" b="0" i="1" strike="noStrike" spc="-1" baseline="-25000" dirty="0" err="1">
                <a:solidFill>
                  <a:srgbClr val="000000"/>
                </a:solidFill>
                <a:latin typeface="Times New Roman"/>
              </a:rPr>
              <a:t>k</a:t>
            </a:r>
            <a:r>
              <a:rPr lang="en-US" sz="2200" b="0" strike="noStrike" spc="-1" dirty="0">
                <a:solidFill>
                  <a:srgbClr val="000000"/>
                </a:solidFill>
                <a:latin typeface="Times New Roman"/>
              </a:rPr>
              <a:t>(</a:t>
            </a:r>
            <a:r>
              <a:rPr lang="en-US" sz="2200" b="1" strike="noStrike" spc="-1" dirty="0">
                <a:solidFill>
                  <a:srgbClr val="000000"/>
                </a:solidFill>
                <a:latin typeface="Times New Roman"/>
              </a:rPr>
              <a:t>X</a:t>
            </a:r>
            <a:r>
              <a:rPr lang="en-US" sz="2200" b="0" strike="noStrike" spc="-1" dirty="0">
                <a:solidFill>
                  <a:srgbClr val="000000"/>
                </a:solidFill>
                <a:latin typeface="Times New Roman"/>
              </a:rPr>
              <a:t>) = </a:t>
            </a:r>
            <a:r>
              <a:rPr lang="en-US" sz="2200" b="0" i="1" strike="noStrike" spc="-1" dirty="0" err="1">
                <a:solidFill>
                  <a:srgbClr val="000000"/>
                </a:solidFill>
                <a:latin typeface="Symbol"/>
              </a:rPr>
              <a:t>f</a:t>
            </a:r>
            <a:r>
              <a:rPr lang="en-US" sz="2200" b="0" i="1" strike="noStrike" spc="-1" baseline="-25000" dirty="0" err="1">
                <a:solidFill>
                  <a:srgbClr val="000000"/>
                </a:solidFill>
                <a:latin typeface="Times New Roman"/>
              </a:rPr>
              <a:t>k</a:t>
            </a:r>
            <a:r>
              <a:rPr lang="en-US" sz="2200" b="0" i="1" strike="noStrike" spc="-1" baseline="-25000" dirty="0">
                <a:solidFill>
                  <a:srgbClr val="000000"/>
                </a:solidFill>
                <a:latin typeface="Times New Roman"/>
              </a:rPr>
              <a:t> </a:t>
            </a:r>
            <a:r>
              <a:rPr lang="en-US" sz="2200" b="0" strike="noStrike" spc="-1" dirty="0">
                <a:solidFill>
                  <a:srgbClr val="000000"/>
                </a:solidFill>
                <a:latin typeface="Times New Roman"/>
              </a:rPr>
              <a:t>be the number of times parameter </a:t>
            </a:r>
            <a:r>
              <a:rPr lang="en-US" sz="2200" b="0" i="1" strike="noStrike" spc="-1" dirty="0">
                <a:solidFill>
                  <a:srgbClr val="000000"/>
                </a:solidFill>
                <a:latin typeface="Times New Roman"/>
              </a:rPr>
              <a:t>k</a:t>
            </a:r>
            <a:r>
              <a:rPr lang="en-US" sz="2200" b="0" strike="noStrike" spc="-1" dirty="0">
                <a:solidFill>
                  <a:srgbClr val="000000"/>
                </a:solidFill>
                <a:latin typeface="Times New Roman"/>
              </a:rPr>
              <a:t> appears in </a:t>
            </a:r>
            <a:r>
              <a:rPr lang="en-US" sz="2200" b="0" i="1" strike="noStrike" spc="-1" dirty="0">
                <a:solidFill>
                  <a:srgbClr val="000000"/>
                </a:solidFill>
                <a:latin typeface="Times New Roman"/>
              </a:rPr>
              <a:t>E</a:t>
            </a:r>
            <a:r>
              <a:rPr lang="en-US" sz="2200" b="0" strike="noStrike" spc="-1" dirty="0">
                <a:solidFill>
                  <a:srgbClr val="000000"/>
                </a:solidFill>
                <a:latin typeface="Times New Roman"/>
              </a:rPr>
              <a:t>(</a:t>
            </a:r>
            <a:r>
              <a:rPr lang="en-US" sz="2200" b="1" strike="noStrike" spc="-1" dirty="0">
                <a:solidFill>
                  <a:srgbClr val="000000"/>
                </a:solidFill>
                <a:latin typeface="Times New Roman"/>
              </a:rPr>
              <a:t>X</a:t>
            </a:r>
            <a:r>
              <a:rPr lang="en-US" sz="2200" b="0" strike="noStrike" spc="-1" dirty="0">
                <a:solidFill>
                  <a:srgbClr val="000000"/>
                </a:solidFill>
                <a:latin typeface="Times New Roman"/>
              </a:rPr>
              <a:t>)</a:t>
            </a:r>
            <a:endParaRPr lang="en-US" sz="2200" b="0" strike="noStrike" spc="-1" dirty="0">
              <a:latin typeface="Arial"/>
            </a:endParaRPr>
          </a:p>
          <a:p>
            <a:pPr marL="743040" lvl="1" indent="-285480">
              <a:lnSpc>
                <a:spcPct val="100000"/>
              </a:lnSpc>
              <a:spcBef>
                <a:spcPts val="400"/>
              </a:spcBef>
              <a:buClr>
                <a:srgbClr val="000000"/>
              </a:buClr>
              <a:buFont typeface="Arial"/>
              <a:buChar char="•"/>
            </a:pPr>
            <a:r>
              <a:rPr lang="en-US" sz="2000" b="0" i="1" strike="noStrike" spc="-1" dirty="0" err="1">
                <a:solidFill>
                  <a:srgbClr val="000000"/>
                </a:solidFill>
                <a:latin typeface="Symbol"/>
              </a:rPr>
              <a:t>f</a:t>
            </a:r>
            <a:r>
              <a:rPr lang="en-US" sz="2000" b="0" i="1" strike="noStrike" spc="-1" baseline="-25000" dirty="0" err="1">
                <a:solidFill>
                  <a:srgbClr val="000000"/>
                </a:solidFill>
                <a:latin typeface="Times New Roman"/>
              </a:rPr>
              <a:t>k</a:t>
            </a:r>
            <a:r>
              <a:rPr lang="en-US" sz="2000" b="0" strike="noStrike" spc="-1" dirty="0">
                <a:solidFill>
                  <a:srgbClr val="000000"/>
                </a:solidFill>
                <a:latin typeface="Times New Roman"/>
              </a:rPr>
              <a:t> are indicator variables: </a:t>
            </a:r>
            <a:r>
              <a:rPr lang="en-US" sz="2000" b="0" i="1" strike="noStrike" spc="-1" dirty="0" err="1">
                <a:solidFill>
                  <a:srgbClr val="000000"/>
                </a:solidFill>
                <a:latin typeface="Symbol"/>
              </a:rPr>
              <a:t>f</a:t>
            </a:r>
            <a:r>
              <a:rPr lang="en-US" sz="2000" b="0" i="1" strike="noStrike" spc="-1" baseline="-25000" dirty="0" err="1">
                <a:solidFill>
                  <a:srgbClr val="000000"/>
                </a:solidFill>
                <a:latin typeface="Times New Roman"/>
              </a:rPr>
              <a:t>k</a:t>
            </a:r>
            <a:r>
              <a:rPr lang="en-US" sz="2000" b="0" strike="noStrike" spc="-1" dirty="0">
                <a:solidFill>
                  <a:srgbClr val="000000"/>
                </a:solidFill>
                <a:latin typeface="Times New Roman"/>
              </a:rPr>
              <a:t> = 1 if parameter </a:t>
            </a:r>
            <a:r>
              <a:rPr lang="en-US" sz="2000" b="0" i="1" strike="noStrike" spc="-1" dirty="0">
                <a:solidFill>
                  <a:srgbClr val="000000"/>
                </a:solidFill>
                <a:latin typeface="Times New Roman"/>
              </a:rPr>
              <a:t>k</a:t>
            </a:r>
            <a:r>
              <a:rPr lang="en-US" sz="2000" b="0" strike="noStrike" spc="-1" dirty="0">
                <a:solidFill>
                  <a:srgbClr val="000000"/>
                </a:solidFill>
                <a:latin typeface="Times New Roman"/>
              </a:rPr>
              <a:t> appears in </a:t>
            </a:r>
            <a:r>
              <a:rPr lang="en-US" sz="2000" b="0" i="1" strike="noStrike" spc="-1" dirty="0">
                <a:solidFill>
                  <a:srgbClr val="000000"/>
                </a:solidFill>
                <a:latin typeface="Times New Roman"/>
              </a:rPr>
              <a:t>E</a:t>
            </a:r>
            <a:r>
              <a:rPr lang="en-US" sz="2000" b="0" strike="noStrike" spc="-1" dirty="0">
                <a:solidFill>
                  <a:srgbClr val="000000"/>
                </a:solidFill>
                <a:latin typeface="Times New Roman"/>
              </a:rPr>
              <a:t>(</a:t>
            </a:r>
            <a:r>
              <a:rPr lang="en-US" sz="2000" b="1" strike="noStrike" spc="-1" dirty="0">
                <a:solidFill>
                  <a:srgbClr val="000000"/>
                </a:solidFill>
                <a:latin typeface="Times New Roman"/>
              </a:rPr>
              <a:t>X</a:t>
            </a:r>
            <a:r>
              <a:rPr lang="en-US" sz="2000" b="0" strike="noStrike" spc="-1" dirty="0">
                <a:solidFill>
                  <a:srgbClr val="000000"/>
                </a:solidFill>
                <a:latin typeface="Times New Roman"/>
              </a:rPr>
              <a:t>) and 0 otherwise.</a:t>
            </a:r>
            <a:endParaRPr lang="en-US" sz="2000" b="0" strike="noStrike" spc="-1" dirty="0">
              <a:latin typeface="Arial"/>
            </a:endParaRPr>
          </a:p>
          <a:p>
            <a:pPr marL="743040" lvl="1" indent="-285480">
              <a:lnSpc>
                <a:spcPct val="100000"/>
              </a:lnSpc>
              <a:spcBef>
                <a:spcPts val="400"/>
              </a:spcBef>
              <a:buClr>
                <a:srgbClr val="000000"/>
              </a:buClr>
              <a:buFont typeface="Arial"/>
              <a:buChar char="•"/>
            </a:pPr>
            <a:r>
              <a:rPr lang="en-US" sz="2000" b="0" i="1" strike="noStrike" spc="-1" dirty="0" err="1">
                <a:solidFill>
                  <a:srgbClr val="000000"/>
                </a:solidFill>
                <a:latin typeface="Symbol"/>
              </a:rPr>
              <a:t>f</a:t>
            </a:r>
            <a:r>
              <a:rPr lang="en-US" sz="2000" b="0" i="1" strike="noStrike" spc="-1" baseline="-25000" dirty="0" err="1">
                <a:solidFill>
                  <a:srgbClr val="000000"/>
                </a:solidFill>
                <a:latin typeface="Times New Roman"/>
              </a:rPr>
              <a:t>k</a:t>
            </a:r>
            <a:r>
              <a:rPr lang="en-US" sz="2000" b="0" strike="noStrike" spc="-1" dirty="0">
                <a:solidFill>
                  <a:srgbClr val="000000"/>
                </a:solidFill>
                <a:latin typeface="Times New Roman"/>
              </a:rPr>
              <a:t> is called a “</a:t>
            </a:r>
            <a:r>
              <a:rPr lang="en-US" sz="2000" b="1" strike="noStrike" spc="-1" dirty="0">
                <a:solidFill>
                  <a:srgbClr val="000000"/>
                </a:solidFill>
                <a:latin typeface="Times New Roman"/>
              </a:rPr>
              <a:t>feature</a:t>
            </a:r>
            <a:r>
              <a:rPr lang="en-US" sz="2000" b="0" strike="noStrike" spc="-1" dirty="0">
                <a:solidFill>
                  <a:srgbClr val="000000"/>
                </a:solidFill>
                <a:latin typeface="Times New Roman"/>
              </a:rPr>
              <a:t>” (just to be confusing…). It </a:t>
            </a:r>
            <a:r>
              <a:rPr lang="en-US" sz="2000" b="0" i="1" u="sng" strike="noStrike" spc="-1" dirty="0">
                <a:solidFill>
                  <a:srgbClr val="000000"/>
                </a:solidFill>
                <a:uFillTx/>
                <a:latin typeface="Times New Roman"/>
              </a:rPr>
              <a:t>is not</a:t>
            </a:r>
            <a:r>
              <a:rPr lang="en-US" sz="2000" b="0" strike="noStrike" spc="-1" dirty="0">
                <a:solidFill>
                  <a:srgbClr val="000000"/>
                </a:solidFill>
                <a:latin typeface="Times New Roman"/>
              </a:rPr>
              <a:t> the feature function </a:t>
            </a:r>
            <a:r>
              <a:rPr lang="en-US" sz="2000" b="1" strike="noStrike" spc="-1" dirty="0">
                <a:solidFill>
                  <a:srgbClr val="000000"/>
                </a:solidFill>
                <a:latin typeface="Times New Roman"/>
              </a:rPr>
              <a:t>f</a:t>
            </a:r>
            <a:r>
              <a:rPr lang="en-US" sz="2000" b="0" strike="noStrike" spc="-1" dirty="0">
                <a:solidFill>
                  <a:srgbClr val="000000"/>
                </a:solidFill>
                <a:latin typeface="Times New Roman"/>
              </a:rPr>
              <a:t>(X</a:t>
            </a:r>
            <a:r>
              <a:rPr lang="en-US" sz="2000" b="0" i="1" strike="noStrike" spc="-1" baseline="-25000" dirty="0">
                <a:solidFill>
                  <a:srgbClr val="000000"/>
                </a:solidFill>
                <a:latin typeface="Times New Roman"/>
              </a:rPr>
              <a:t>i</a:t>
            </a:r>
            <a:r>
              <a:rPr lang="en-US" sz="2000" b="0" strike="noStrike" spc="-1" dirty="0">
                <a:solidFill>
                  <a:srgbClr val="000000"/>
                </a:solidFill>
                <a:latin typeface="Times New Roman"/>
              </a:rPr>
              <a:t>), but is related to it (see next slide).</a:t>
            </a:r>
            <a:endParaRPr lang="en-US" sz="2000" b="0" strike="noStrike" spc="-1" dirty="0">
              <a:latin typeface="Arial"/>
            </a:endParaRPr>
          </a:p>
        </p:txBody>
      </p:sp>
      <p:sp>
        <p:nvSpPr>
          <p:cNvPr id="474" name="CustomShape 3"/>
          <p:cNvSpPr/>
          <p:nvPr/>
        </p:nvSpPr>
        <p:spPr>
          <a:xfrm>
            <a:off x="810360" y="2577960"/>
            <a:ext cx="7569000" cy="529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As an example consider </a:t>
            </a:r>
            <a:r>
              <a:rPr lang="en-US" sz="2200" b="1" strike="noStrike" spc="-1">
                <a:solidFill>
                  <a:srgbClr val="000000"/>
                </a:solidFill>
                <a:latin typeface="Times New Roman"/>
              </a:rPr>
              <a:t>X</a:t>
            </a:r>
            <a:r>
              <a:rPr lang="en-US" sz="2200" b="0" strike="noStrike" spc="-1" baseline="-25000">
                <a:solidFill>
                  <a:srgbClr val="000000"/>
                </a:solidFill>
                <a:latin typeface="Times New Roman"/>
              </a:rPr>
              <a:t>2</a:t>
            </a:r>
            <a:r>
              <a:rPr lang="en-US" sz="2200" b="0" strike="noStrike" spc="-1">
                <a:solidFill>
                  <a:srgbClr val="000000"/>
                </a:solidFill>
                <a:latin typeface="Times New Roman"/>
              </a:rPr>
              <a:t> for the triangle network:</a:t>
            </a:r>
            <a:endParaRPr lang="en-US" sz="2200" b="0" strike="noStrike" spc="-1">
              <a:latin typeface="Arial"/>
            </a:endParaRPr>
          </a:p>
        </p:txBody>
      </p:sp>
      <p:pic>
        <p:nvPicPr>
          <p:cNvPr id="475" name="Picture 7"/>
          <p:cNvPicPr/>
          <p:nvPr/>
        </p:nvPicPr>
        <p:blipFill>
          <a:blip r:embed="rId2"/>
          <a:stretch/>
        </p:blipFill>
        <p:spPr>
          <a:xfrm>
            <a:off x="1974240" y="3623400"/>
            <a:ext cx="4258800" cy="354600"/>
          </a:xfrm>
          <a:prstGeom prst="rect">
            <a:avLst/>
          </a:prstGeom>
          <a:ln>
            <a:noFill/>
          </a:ln>
        </p:spPr>
      </p:pic>
      <p:sp>
        <p:nvSpPr>
          <p:cNvPr id="476" name="CustomShape 4"/>
          <p:cNvSpPr/>
          <p:nvPr/>
        </p:nvSpPr>
        <p:spPr>
          <a:xfrm>
            <a:off x="1256400" y="3597480"/>
            <a:ext cx="63360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0" strike="noStrike" spc="-1">
                <a:solidFill>
                  <a:srgbClr val="000000"/>
                </a:solidFill>
                <a:latin typeface="Times New Roman"/>
              </a:rPr>
              <a:t>with</a:t>
            </a:r>
            <a:endParaRPr lang="en-US" sz="2000" b="0" strike="noStrike" spc="-1">
              <a:latin typeface="Arial"/>
            </a:endParaRPr>
          </a:p>
        </p:txBody>
      </p:sp>
      <p:sp>
        <p:nvSpPr>
          <p:cNvPr id="477" name="CustomShape 5"/>
          <p:cNvSpPr/>
          <p:nvPr/>
        </p:nvSpPr>
        <p:spPr>
          <a:xfrm>
            <a:off x="3106440" y="4180680"/>
            <a:ext cx="3016316" cy="230687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0" i="1" strike="noStrike" spc="-1" dirty="0">
                <a:solidFill>
                  <a:srgbClr val="000000"/>
                </a:solidFill>
                <a:latin typeface="Symbol"/>
              </a:rPr>
              <a:t>f</a:t>
            </a:r>
            <a:r>
              <a:rPr lang="en-US" sz="2400" b="0" strike="noStrike" spc="-1" baseline="-25000" dirty="0">
                <a:solidFill>
                  <a:srgbClr val="000000"/>
                </a:solidFill>
                <a:latin typeface="Times New Roman"/>
              </a:rPr>
              <a:t>1</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  </a:t>
            </a:r>
            <a:r>
              <a:rPr lang="en-US" sz="2400" b="0" i="1" strike="noStrike" spc="-1" dirty="0" err="1">
                <a:solidFill>
                  <a:srgbClr val="000000"/>
                </a:solidFill>
                <a:latin typeface="Symbol"/>
              </a:rPr>
              <a:t>f</a:t>
            </a:r>
            <a:r>
              <a:rPr lang="en-US" sz="2400" b="0" strike="noStrike" spc="-1" baseline="-25000" dirty="0" err="1">
                <a:solidFill>
                  <a:srgbClr val="000000"/>
                </a:solidFill>
                <a:latin typeface="Symbol"/>
              </a:rPr>
              <a:t>t</a:t>
            </a:r>
            <a:r>
              <a:rPr lang="en-US" sz="2400" b="0" strike="noStrike" spc="-1" baseline="-25000" dirty="0" err="1">
                <a:solidFill>
                  <a:srgbClr val="000000"/>
                </a:solidFill>
                <a:latin typeface="Times New Roman"/>
              </a:rPr>
              <a:t>A</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 1</a:t>
            </a:r>
            <a:endParaRPr lang="en-US" sz="2400" b="0" strike="noStrike" spc="-1" dirty="0">
              <a:latin typeface="Arial"/>
            </a:endParaRPr>
          </a:p>
          <a:p>
            <a:pPr>
              <a:lnSpc>
                <a:spcPct val="100000"/>
              </a:lnSpc>
            </a:pPr>
            <a:r>
              <a:rPr lang="en-US" sz="2400" b="0" i="1" strike="noStrike" spc="-1" dirty="0">
                <a:solidFill>
                  <a:srgbClr val="000000"/>
                </a:solidFill>
                <a:latin typeface="Symbol"/>
              </a:rPr>
              <a:t>f</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  </a:t>
            </a:r>
            <a:r>
              <a:rPr lang="en-US" sz="2400" b="0" i="1" strike="noStrike" spc="-1" dirty="0" err="1">
                <a:solidFill>
                  <a:srgbClr val="000000"/>
                </a:solidFill>
                <a:latin typeface="Symbol"/>
              </a:rPr>
              <a:t>f</a:t>
            </a:r>
            <a:r>
              <a:rPr lang="en-US" sz="2400" b="0" strike="noStrike" spc="-1" baseline="-25000" dirty="0" err="1">
                <a:solidFill>
                  <a:srgbClr val="000000"/>
                </a:solidFill>
                <a:latin typeface="Symbol"/>
              </a:rPr>
              <a:t>t</a:t>
            </a:r>
            <a:r>
              <a:rPr lang="en-US" sz="2400" b="0" strike="noStrike" spc="-1" baseline="-25000" dirty="0" err="1">
                <a:solidFill>
                  <a:srgbClr val="000000"/>
                </a:solidFill>
                <a:latin typeface="Times New Roman"/>
              </a:rPr>
              <a:t>B</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=0</a:t>
            </a:r>
            <a:endParaRPr lang="en-US" sz="2400" b="0" strike="noStrike" spc="-1" dirty="0">
              <a:latin typeface="Arial"/>
            </a:endParaRPr>
          </a:p>
          <a:p>
            <a:pPr>
              <a:lnSpc>
                <a:spcPct val="100000"/>
              </a:lnSpc>
            </a:pPr>
            <a:r>
              <a:rPr lang="en-US" sz="2400" b="0" i="1" strike="noStrike" spc="-1" dirty="0">
                <a:solidFill>
                  <a:srgbClr val="000000"/>
                </a:solidFill>
                <a:latin typeface="Symbol"/>
              </a:rPr>
              <a:t>f</a:t>
            </a:r>
            <a:r>
              <a:rPr lang="en-US" sz="2400" b="0" strike="noStrike" spc="-1" baseline="-25000" dirty="0">
                <a:solidFill>
                  <a:srgbClr val="000000"/>
                </a:solidFill>
                <a:latin typeface="Times New Roman"/>
              </a:rPr>
              <a:t>3</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  </a:t>
            </a:r>
            <a:r>
              <a:rPr lang="en-US" sz="2400" b="0" i="1" strike="noStrike" spc="-1" dirty="0" err="1">
                <a:solidFill>
                  <a:srgbClr val="000000"/>
                </a:solidFill>
                <a:latin typeface="Symbol"/>
              </a:rPr>
              <a:t>f</a:t>
            </a:r>
            <a:r>
              <a:rPr lang="en-US" sz="2400" b="0" strike="noStrike" spc="-1" baseline="-25000" dirty="0" err="1">
                <a:solidFill>
                  <a:srgbClr val="000000"/>
                </a:solidFill>
                <a:latin typeface="Symbol"/>
              </a:rPr>
              <a:t>t</a:t>
            </a:r>
            <a:r>
              <a:rPr lang="en-US" sz="2400" b="0" strike="noStrike" spc="-1" baseline="-25000" dirty="0" err="1">
                <a:solidFill>
                  <a:srgbClr val="000000"/>
                </a:solidFill>
                <a:latin typeface="Times New Roman"/>
              </a:rPr>
              <a:t>C</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=1</a:t>
            </a:r>
            <a:endParaRPr lang="en-US" sz="2400" b="0" strike="noStrike" spc="-1" dirty="0">
              <a:latin typeface="Arial"/>
            </a:endParaRPr>
          </a:p>
          <a:p>
            <a:pPr>
              <a:lnSpc>
                <a:spcPct val="100000"/>
              </a:lnSpc>
            </a:pPr>
            <a:r>
              <a:rPr lang="en-US" sz="2400" b="0" i="1" strike="noStrike" spc="-1" dirty="0">
                <a:solidFill>
                  <a:srgbClr val="000000"/>
                </a:solidFill>
                <a:latin typeface="Symbol"/>
              </a:rPr>
              <a:t>f</a:t>
            </a:r>
            <a:r>
              <a:rPr lang="en-US" sz="2400" b="0" strike="noStrike" spc="-1" baseline="-25000" dirty="0">
                <a:solidFill>
                  <a:srgbClr val="000000"/>
                </a:solidFill>
                <a:latin typeface="Times New Roman"/>
              </a:rPr>
              <a:t>4</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  </a:t>
            </a:r>
            <a:r>
              <a:rPr lang="en-US" sz="2400" b="0" i="1" strike="noStrike" spc="-1" dirty="0" err="1">
                <a:solidFill>
                  <a:srgbClr val="000000"/>
                </a:solidFill>
                <a:latin typeface="Symbol"/>
              </a:rPr>
              <a:t>f</a:t>
            </a:r>
            <a:r>
              <a:rPr lang="en-US" sz="2400" b="0" strike="noStrike" spc="-1" baseline="-25000" dirty="0" err="1">
                <a:solidFill>
                  <a:srgbClr val="000000"/>
                </a:solidFill>
                <a:latin typeface="Symbol"/>
              </a:rPr>
              <a:t>w</a:t>
            </a:r>
            <a:r>
              <a:rPr lang="en-US" sz="2400" b="0" strike="noStrike" spc="-1" baseline="-25000" dirty="0" err="1">
                <a:solidFill>
                  <a:srgbClr val="000000"/>
                </a:solidFill>
                <a:latin typeface="Times New Roman"/>
              </a:rPr>
              <a:t>AB</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=0</a:t>
            </a:r>
            <a:endParaRPr lang="en-US" sz="2400" b="0" strike="noStrike" spc="-1" dirty="0">
              <a:latin typeface="Arial"/>
            </a:endParaRPr>
          </a:p>
          <a:p>
            <a:pPr>
              <a:lnSpc>
                <a:spcPct val="100000"/>
              </a:lnSpc>
            </a:pPr>
            <a:r>
              <a:rPr lang="en-US" sz="2400" b="0" i="1" strike="noStrike" spc="-1" dirty="0">
                <a:solidFill>
                  <a:srgbClr val="000000"/>
                </a:solidFill>
                <a:latin typeface="Symbol"/>
              </a:rPr>
              <a:t>f</a:t>
            </a:r>
            <a:r>
              <a:rPr lang="en-US" sz="2400" b="0" strike="noStrike" spc="-1" baseline="-25000" dirty="0">
                <a:solidFill>
                  <a:srgbClr val="000000"/>
                </a:solidFill>
                <a:latin typeface="Times New Roman"/>
              </a:rPr>
              <a:t>5</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  </a:t>
            </a:r>
            <a:r>
              <a:rPr lang="en-US" sz="2400" b="0" i="1" strike="noStrike" spc="-1" dirty="0" err="1">
                <a:solidFill>
                  <a:srgbClr val="000000"/>
                </a:solidFill>
                <a:latin typeface="Symbol"/>
              </a:rPr>
              <a:t>f</a:t>
            </a:r>
            <a:r>
              <a:rPr lang="en-US" sz="2400" b="0" strike="noStrike" spc="-1" baseline="-25000" dirty="0" err="1">
                <a:solidFill>
                  <a:srgbClr val="000000"/>
                </a:solidFill>
                <a:latin typeface="Symbol"/>
              </a:rPr>
              <a:t>w</a:t>
            </a:r>
            <a:r>
              <a:rPr lang="en-US" sz="2400" b="0" strike="noStrike" spc="-1" baseline="-25000" dirty="0" err="1">
                <a:solidFill>
                  <a:srgbClr val="000000"/>
                </a:solidFill>
                <a:latin typeface="Times New Roman"/>
              </a:rPr>
              <a:t>AC</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=1</a:t>
            </a:r>
            <a:endParaRPr lang="en-US" sz="2400" b="0" strike="noStrike" spc="-1" dirty="0">
              <a:latin typeface="Arial"/>
            </a:endParaRPr>
          </a:p>
          <a:p>
            <a:pPr>
              <a:lnSpc>
                <a:spcPct val="100000"/>
              </a:lnSpc>
            </a:pPr>
            <a:r>
              <a:rPr lang="en-US" sz="2400" b="0" i="1" strike="noStrike" spc="-1" dirty="0">
                <a:solidFill>
                  <a:srgbClr val="000000"/>
                </a:solidFill>
                <a:latin typeface="Symbol"/>
              </a:rPr>
              <a:t>f</a:t>
            </a:r>
            <a:r>
              <a:rPr lang="en-US" sz="2400" b="0" strike="noStrike" spc="-1" baseline="-25000" dirty="0">
                <a:solidFill>
                  <a:srgbClr val="000000"/>
                </a:solidFill>
                <a:latin typeface="Times New Roman"/>
              </a:rPr>
              <a:t>6</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  </a:t>
            </a:r>
            <a:r>
              <a:rPr lang="en-US" sz="2400" b="0" i="1" strike="noStrike" spc="-1" dirty="0" err="1">
                <a:solidFill>
                  <a:srgbClr val="000000"/>
                </a:solidFill>
                <a:latin typeface="Symbol"/>
              </a:rPr>
              <a:t>f</a:t>
            </a:r>
            <a:r>
              <a:rPr lang="en-US" sz="2400" b="0" strike="noStrike" spc="-1" baseline="-25000" dirty="0" err="1">
                <a:solidFill>
                  <a:srgbClr val="000000"/>
                </a:solidFill>
                <a:latin typeface="Symbol"/>
              </a:rPr>
              <a:t>w</a:t>
            </a:r>
            <a:r>
              <a:rPr lang="en-US" sz="2400" b="0" strike="noStrike" spc="-1" baseline="-25000" dirty="0" err="1">
                <a:solidFill>
                  <a:srgbClr val="000000"/>
                </a:solidFill>
                <a:latin typeface="Times New Roman"/>
              </a:rPr>
              <a:t>BC</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baseline="-25000" dirty="0">
                <a:solidFill>
                  <a:srgbClr val="000000"/>
                </a:solidFill>
                <a:latin typeface="Times New Roman"/>
              </a:rPr>
              <a:t>2</a:t>
            </a:r>
            <a:r>
              <a:rPr lang="en-US" sz="2400" b="0" strike="noStrike" spc="-1" dirty="0">
                <a:solidFill>
                  <a:srgbClr val="000000"/>
                </a:solidFill>
                <a:latin typeface="Times New Roman"/>
              </a:rPr>
              <a:t>) =0</a:t>
            </a:r>
            <a:endParaRPr lang="en-US" sz="2400" b="0" strike="noStrike" spc="-1" dirty="0">
              <a:latin typeface="Arial"/>
            </a:endParaRPr>
          </a:p>
        </p:txBody>
      </p:sp>
      <p:pic>
        <p:nvPicPr>
          <p:cNvPr id="478" name="Picture 10"/>
          <p:cNvPicPr/>
          <p:nvPr/>
        </p:nvPicPr>
        <p:blipFill>
          <a:blip r:embed="rId3"/>
          <a:stretch/>
        </p:blipFill>
        <p:spPr>
          <a:xfrm>
            <a:off x="2581560" y="3165480"/>
            <a:ext cx="3254760" cy="31392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72"/>
                                        </p:tgtEl>
                                        <p:attrNameLst>
                                          <p:attrName>style.visibility</p:attrName>
                                        </p:attrNameLst>
                                      </p:cBhvr>
                                      <p:to>
                                        <p:strVal val="visible"/>
                                      </p:to>
                                    </p:set>
                                    <p:anim calcmode="lin" valueType="num">
                                      <p:cBhvr additive="repl">
                                        <p:cTn id="7" dur="500" fill="hold"/>
                                        <p:tgtEl>
                                          <p:spTgt spid="472"/>
                                        </p:tgtEl>
                                        <p:attrNameLst>
                                          <p:attrName>ppt_x</p:attrName>
                                        </p:attrNameLst>
                                      </p:cBhvr>
                                      <p:tavLst>
                                        <p:tav tm="0">
                                          <p:val>
                                            <p:strVal val="#ppt_x"/>
                                          </p:val>
                                        </p:tav>
                                        <p:tav tm="100000">
                                          <p:val>
                                            <p:strVal val="#ppt_x"/>
                                          </p:val>
                                        </p:tav>
                                      </p:tavLst>
                                    </p:anim>
                                    <p:anim calcmode="lin" valueType="num">
                                      <p:cBhvr additive="repl">
                                        <p:cTn id="8" dur="500" fill="hold"/>
                                        <p:tgtEl>
                                          <p:spTgt spid="47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3"/>
                                        </p:tgtEl>
                                        <p:attrNameLst>
                                          <p:attrName>style.visibility</p:attrName>
                                        </p:attrNameLst>
                                      </p:cBhvr>
                                      <p:to>
                                        <p:strVal val="visible"/>
                                      </p:to>
                                    </p:set>
                                    <p:anim calcmode="lin" valueType="num">
                                      <p:cBhvr additive="repl">
                                        <p:cTn id="13" dur="500" fill="hold"/>
                                        <p:tgtEl>
                                          <p:spTgt spid="473"/>
                                        </p:tgtEl>
                                        <p:attrNameLst>
                                          <p:attrName>ppt_x</p:attrName>
                                        </p:attrNameLst>
                                      </p:cBhvr>
                                      <p:tavLst>
                                        <p:tav tm="0">
                                          <p:val>
                                            <p:strVal val="#ppt_x"/>
                                          </p:val>
                                        </p:tav>
                                        <p:tav tm="100000">
                                          <p:val>
                                            <p:strVal val="#ppt_x"/>
                                          </p:val>
                                        </p:tav>
                                      </p:tavLst>
                                    </p:anim>
                                    <p:anim calcmode="lin" valueType="num">
                                      <p:cBhvr additive="repl">
                                        <p:cTn id="14" dur="500" fill="hold"/>
                                        <p:tgtEl>
                                          <p:spTgt spid="47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4"/>
                                        </p:tgtEl>
                                        <p:attrNameLst>
                                          <p:attrName>style.visibility</p:attrName>
                                        </p:attrNameLst>
                                      </p:cBhvr>
                                      <p:to>
                                        <p:strVal val="visible"/>
                                      </p:to>
                                    </p:set>
                                    <p:anim calcmode="lin" valueType="num">
                                      <p:cBhvr additive="repl">
                                        <p:cTn id="19" dur="500" fill="hold"/>
                                        <p:tgtEl>
                                          <p:spTgt spid="474"/>
                                        </p:tgtEl>
                                        <p:attrNameLst>
                                          <p:attrName>ppt_x</p:attrName>
                                        </p:attrNameLst>
                                      </p:cBhvr>
                                      <p:tavLst>
                                        <p:tav tm="0">
                                          <p:val>
                                            <p:strVal val="#ppt_x"/>
                                          </p:val>
                                        </p:tav>
                                        <p:tav tm="100000">
                                          <p:val>
                                            <p:strVal val="#ppt_x"/>
                                          </p:val>
                                        </p:tav>
                                      </p:tavLst>
                                    </p:anim>
                                    <p:anim calcmode="lin" valueType="num">
                                      <p:cBhvr additive="repl">
                                        <p:cTn id="20" dur="500" fill="hold"/>
                                        <p:tgtEl>
                                          <p:spTgt spid="47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75"/>
                                        </p:tgtEl>
                                        <p:attrNameLst>
                                          <p:attrName>style.visibility</p:attrName>
                                        </p:attrNameLst>
                                      </p:cBhvr>
                                      <p:to>
                                        <p:strVal val="visible"/>
                                      </p:to>
                                    </p:set>
                                    <p:anim calcmode="lin" valueType="num">
                                      <p:cBhvr additive="repl">
                                        <p:cTn id="23" dur="500" fill="hold"/>
                                        <p:tgtEl>
                                          <p:spTgt spid="475"/>
                                        </p:tgtEl>
                                        <p:attrNameLst>
                                          <p:attrName>ppt_x</p:attrName>
                                        </p:attrNameLst>
                                      </p:cBhvr>
                                      <p:tavLst>
                                        <p:tav tm="0">
                                          <p:val>
                                            <p:strVal val="#ppt_x"/>
                                          </p:val>
                                        </p:tav>
                                        <p:tav tm="100000">
                                          <p:val>
                                            <p:strVal val="#ppt_x"/>
                                          </p:val>
                                        </p:tav>
                                      </p:tavLst>
                                    </p:anim>
                                    <p:anim calcmode="lin" valueType="num">
                                      <p:cBhvr additive="repl">
                                        <p:cTn id="24" dur="500" fill="hold"/>
                                        <p:tgtEl>
                                          <p:spTgt spid="47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8"/>
                                        </p:tgtEl>
                                        <p:attrNameLst>
                                          <p:attrName>style.visibility</p:attrName>
                                        </p:attrNameLst>
                                      </p:cBhvr>
                                      <p:to>
                                        <p:strVal val="visible"/>
                                      </p:to>
                                    </p:set>
                                    <p:anim calcmode="lin" valueType="num">
                                      <p:cBhvr additive="repl">
                                        <p:cTn id="27" dur="500" fill="hold"/>
                                        <p:tgtEl>
                                          <p:spTgt spid="478"/>
                                        </p:tgtEl>
                                        <p:attrNameLst>
                                          <p:attrName>ppt_x</p:attrName>
                                        </p:attrNameLst>
                                      </p:cBhvr>
                                      <p:tavLst>
                                        <p:tav tm="0">
                                          <p:val>
                                            <p:strVal val="#ppt_x"/>
                                          </p:val>
                                        </p:tav>
                                        <p:tav tm="100000">
                                          <p:val>
                                            <p:strVal val="#ppt_x"/>
                                          </p:val>
                                        </p:tav>
                                      </p:tavLst>
                                    </p:anim>
                                    <p:anim calcmode="lin" valueType="num">
                                      <p:cBhvr additive="repl">
                                        <p:cTn id="28" dur="500" fill="hold"/>
                                        <p:tgtEl>
                                          <p:spTgt spid="47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76"/>
                                        </p:tgtEl>
                                        <p:attrNameLst>
                                          <p:attrName>style.visibility</p:attrName>
                                        </p:attrNameLst>
                                      </p:cBhvr>
                                      <p:to>
                                        <p:strVal val="visible"/>
                                      </p:to>
                                    </p:set>
                                    <p:anim calcmode="lin" valueType="num">
                                      <p:cBhvr additive="repl">
                                        <p:cTn id="31" dur="500" fill="hold"/>
                                        <p:tgtEl>
                                          <p:spTgt spid="476"/>
                                        </p:tgtEl>
                                        <p:attrNameLst>
                                          <p:attrName>ppt_x</p:attrName>
                                        </p:attrNameLst>
                                      </p:cBhvr>
                                      <p:tavLst>
                                        <p:tav tm="0">
                                          <p:val>
                                            <p:strVal val="#ppt_x"/>
                                          </p:val>
                                        </p:tav>
                                        <p:tav tm="100000">
                                          <p:val>
                                            <p:strVal val="#ppt_x"/>
                                          </p:val>
                                        </p:tav>
                                      </p:tavLst>
                                    </p:anim>
                                    <p:anim calcmode="lin" valueType="num">
                                      <p:cBhvr additive="repl">
                                        <p:cTn id="32" dur="500" fill="hold"/>
                                        <p:tgtEl>
                                          <p:spTgt spid="47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77"/>
                                        </p:tgtEl>
                                        <p:attrNameLst>
                                          <p:attrName>style.visibility</p:attrName>
                                        </p:attrNameLst>
                                      </p:cBhvr>
                                      <p:to>
                                        <p:strVal val="visible"/>
                                      </p:to>
                                    </p:set>
                                    <p:anim calcmode="lin" valueType="num">
                                      <p:cBhvr additive="repl">
                                        <p:cTn id="37" dur="500" fill="hold"/>
                                        <p:tgtEl>
                                          <p:spTgt spid="477"/>
                                        </p:tgtEl>
                                        <p:attrNameLst>
                                          <p:attrName>ppt_x</p:attrName>
                                        </p:attrNameLst>
                                      </p:cBhvr>
                                      <p:tavLst>
                                        <p:tav tm="0">
                                          <p:val>
                                            <p:strVal val="#ppt_x"/>
                                          </p:val>
                                        </p:tav>
                                        <p:tav tm="100000">
                                          <p:val>
                                            <p:strVal val="#ppt_x"/>
                                          </p:val>
                                        </p:tav>
                                      </p:tavLst>
                                    </p:anim>
                                    <p:anim calcmode="lin" valueType="num">
                                      <p:cBhvr additive="repl">
                                        <p:cTn id="38" dur="500" fill="hold"/>
                                        <p:tgtEl>
                                          <p:spTgt spid="4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CustomShape 1"/>
          <p:cNvSpPr/>
          <p:nvPr/>
        </p:nvSpPr>
        <p:spPr>
          <a:xfrm>
            <a:off x="645120" y="891720"/>
            <a:ext cx="4050061"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Thus, for node parameters </a:t>
            </a:r>
            <a:r>
              <a:rPr lang="en-US" sz="2400" b="0" strike="noStrike" spc="-1" dirty="0">
                <a:solidFill>
                  <a:srgbClr val="000000"/>
                </a:solidFill>
                <a:latin typeface="Symbol"/>
              </a:rPr>
              <a:t>t</a:t>
            </a:r>
            <a:r>
              <a:rPr lang="en-US" sz="2400" b="0" strike="noStrike" spc="-1" dirty="0">
                <a:solidFill>
                  <a:srgbClr val="000000"/>
                </a:solidFill>
                <a:latin typeface="Times New Roman"/>
              </a:rPr>
              <a:t>:</a:t>
            </a:r>
            <a:endParaRPr lang="en-US" sz="2400" b="0" strike="noStrike" spc="-1" dirty="0">
              <a:latin typeface="Arial"/>
            </a:endParaRPr>
          </a:p>
        </p:txBody>
      </p:sp>
      <p:sp>
        <p:nvSpPr>
          <p:cNvPr id="480" name="CustomShape 2"/>
          <p:cNvSpPr/>
          <p:nvPr/>
        </p:nvSpPr>
        <p:spPr>
          <a:xfrm>
            <a:off x="643680" y="3386520"/>
            <a:ext cx="338616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343080" indent="-342720">
              <a:lnSpc>
                <a:spcPct val="100000"/>
              </a:lnSpc>
              <a:buClr>
                <a:srgbClr val="000000"/>
              </a:buClr>
              <a:buFont typeface="Arial"/>
              <a:buChar char="•"/>
            </a:pPr>
            <a:r>
              <a:rPr lang="en-US" sz="2400" b="0" strike="noStrike" spc="-1">
                <a:solidFill>
                  <a:srgbClr val="000000"/>
                </a:solidFill>
                <a:latin typeface="Times New Roman"/>
              </a:rPr>
              <a:t>For edge parameters </a:t>
            </a:r>
            <a:r>
              <a:rPr lang="en-US" sz="2400" b="0" strike="noStrike" spc="-1">
                <a:solidFill>
                  <a:srgbClr val="000000"/>
                </a:solidFill>
                <a:latin typeface="Symbol"/>
              </a:rPr>
              <a:t>w</a:t>
            </a:r>
            <a:r>
              <a:rPr lang="en-US" sz="2400" b="0" strike="noStrike" spc="-1">
                <a:solidFill>
                  <a:srgbClr val="000000"/>
                </a:solidFill>
                <a:latin typeface="Times New Roman"/>
              </a:rPr>
              <a:t>:</a:t>
            </a:r>
            <a:endParaRPr lang="en-US" sz="2400" b="0" strike="noStrike" spc="-1">
              <a:latin typeface="Arial"/>
            </a:endParaRPr>
          </a:p>
        </p:txBody>
      </p:sp>
      <p:sp>
        <p:nvSpPr>
          <p:cNvPr id="481" name="Line 3"/>
          <p:cNvSpPr/>
          <p:nvPr/>
        </p:nvSpPr>
        <p:spPr>
          <a:xfrm>
            <a:off x="4237200" y="4806000"/>
            <a:ext cx="360" cy="33696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482" name="Line 4"/>
          <p:cNvSpPr/>
          <p:nvPr/>
        </p:nvSpPr>
        <p:spPr>
          <a:xfrm flipH="1">
            <a:off x="1839960" y="5142960"/>
            <a:ext cx="2397240" cy="36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483" name="CustomShape 5"/>
          <p:cNvSpPr/>
          <p:nvPr/>
        </p:nvSpPr>
        <p:spPr>
          <a:xfrm flipV="1">
            <a:off x="1839960" y="4805640"/>
            <a:ext cx="360" cy="336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84" name="CustomShape 6"/>
          <p:cNvSpPr/>
          <p:nvPr/>
        </p:nvSpPr>
        <p:spPr>
          <a:xfrm>
            <a:off x="1840320" y="5248440"/>
            <a:ext cx="239688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Times New Roman"/>
              </a:rPr>
              <a:t>A little extra notation for edges to show what nodes are associated with parameter </a:t>
            </a:r>
            <a:r>
              <a:rPr lang="en-US" sz="1400" b="0" i="1" strike="noStrike" spc="-1">
                <a:solidFill>
                  <a:srgbClr val="000000"/>
                </a:solidFill>
                <a:latin typeface="Times New Roman"/>
              </a:rPr>
              <a:t>k</a:t>
            </a:r>
            <a:r>
              <a:rPr lang="en-US" sz="1400" b="0" strike="noStrike" spc="-1">
                <a:solidFill>
                  <a:srgbClr val="000000"/>
                </a:solidFill>
                <a:latin typeface="Times New Roman"/>
              </a:rPr>
              <a:t> </a:t>
            </a:r>
            <a:endParaRPr lang="en-US" sz="1400" b="0" strike="noStrike" spc="-1">
              <a:latin typeface="Arial"/>
            </a:endParaRPr>
          </a:p>
        </p:txBody>
      </p:sp>
      <p:pic>
        <p:nvPicPr>
          <p:cNvPr id="485" name="Picture 1"/>
          <p:cNvPicPr/>
          <p:nvPr/>
        </p:nvPicPr>
        <p:blipFill>
          <a:blip r:embed="rId2"/>
          <a:stretch/>
        </p:blipFill>
        <p:spPr>
          <a:xfrm>
            <a:off x="1428480" y="4112640"/>
            <a:ext cx="7368120" cy="820080"/>
          </a:xfrm>
          <a:prstGeom prst="rect">
            <a:avLst/>
          </a:prstGeom>
          <a:ln>
            <a:noFill/>
          </a:ln>
        </p:spPr>
      </p:pic>
      <p:pic>
        <p:nvPicPr>
          <p:cNvPr id="486" name="Picture 7"/>
          <p:cNvPicPr/>
          <p:nvPr/>
        </p:nvPicPr>
        <p:blipFill>
          <a:blip r:embed="rId3"/>
          <a:stretch/>
        </p:blipFill>
        <p:spPr>
          <a:xfrm>
            <a:off x="1323000" y="1391400"/>
            <a:ext cx="5739480" cy="832680"/>
          </a:xfrm>
          <a:prstGeom prst="rect">
            <a:avLst/>
          </a:prstGeom>
          <a:ln>
            <a:noFill/>
          </a:ln>
        </p:spPr>
      </p:pic>
      <p:sp>
        <p:nvSpPr>
          <p:cNvPr id="487" name="Line 7"/>
          <p:cNvSpPr/>
          <p:nvPr/>
        </p:nvSpPr>
        <p:spPr>
          <a:xfrm>
            <a:off x="3711240" y="2034720"/>
            <a:ext cx="360" cy="33696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488" name="Line 8"/>
          <p:cNvSpPr/>
          <p:nvPr/>
        </p:nvSpPr>
        <p:spPr>
          <a:xfrm flipH="1">
            <a:off x="1684080" y="2371680"/>
            <a:ext cx="2027160" cy="36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489" name="CustomShape 9"/>
          <p:cNvSpPr/>
          <p:nvPr/>
        </p:nvSpPr>
        <p:spPr>
          <a:xfrm flipV="1">
            <a:off x="1684440" y="2034360"/>
            <a:ext cx="360" cy="336600"/>
          </a:xfrm>
          <a:custGeom>
            <a:avLst/>
            <a:gdLst/>
            <a:ahLst/>
            <a:cxnLst/>
            <a:rect l="l" t="t" r="r" b="b"/>
            <a:pathLst>
              <a:path w="21600" h="21600">
                <a:moveTo>
                  <a:pt x="0" y="0"/>
                </a:moveTo>
                <a:lnTo>
                  <a:pt x="21600" y="21600"/>
                </a:lnTo>
              </a:path>
            </a:pathLst>
          </a:custGeom>
          <a:noFill/>
          <a:ln>
            <a:round/>
            <a:tailEnd type="triangle" w="med" len="me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90" name="CustomShape 10"/>
          <p:cNvSpPr/>
          <p:nvPr/>
        </p:nvSpPr>
        <p:spPr>
          <a:xfrm>
            <a:off x="1499040" y="2397600"/>
            <a:ext cx="4810320" cy="72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0000"/>
                </a:solidFill>
                <a:latin typeface="Times New Roman"/>
              </a:rPr>
              <a:t>A little extra notation to indicate node </a:t>
            </a:r>
            <a:r>
              <a:rPr lang="en-US" sz="1400" b="0" i="1" strike="noStrike" spc="-1">
                <a:solidFill>
                  <a:srgbClr val="000000"/>
                </a:solidFill>
                <a:latin typeface="Times New Roman"/>
              </a:rPr>
              <a:t>i</a:t>
            </a:r>
            <a:r>
              <a:rPr lang="en-US" sz="1400" b="0" strike="noStrike" spc="-1">
                <a:solidFill>
                  <a:srgbClr val="000000"/>
                </a:solidFill>
                <a:latin typeface="Times New Roman"/>
              </a:rPr>
              <a:t> is associated with parameter </a:t>
            </a:r>
            <a:r>
              <a:rPr lang="en-US" sz="1400" b="0" i="1" strike="noStrike" spc="-1">
                <a:solidFill>
                  <a:srgbClr val="000000"/>
                </a:solidFill>
                <a:latin typeface="Times New Roman"/>
              </a:rPr>
              <a:t>k</a:t>
            </a:r>
            <a:r>
              <a:rPr lang="en-US" sz="1400" b="0" strike="noStrike" spc="-1">
                <a:solidFill>
                  <a:srgbClr val="000000"/>
                </a:solidFill>
                <a:latin typeface="Times New Roman"/>
              </a:rPr>
              <a:t>. Though </a:t>
            </a:r>
            <a:r>
              <a:rPr lang="en-US" sz="1400" b="0" i="1" strike="noStrike" spc="-1">
                <a:solidFill>
                  <a:srgbClr val="000000"/>
                </a:solidFill>
                <a:latin typeface="Times New Roman"/>
              </a:rPr>
              <a:t>i</a:t>
            </a:r>
            <a:r>
              <a:rPr lang="en-US" sz="1400" b="0" strike="noStrike" spc="-1">
                <a:solidFill>
                  <a:srgbClr val="000000"/>
                </a:solidFill>
                <a:latin typeface="Times New Roman"/>
              </a:rPr>
              <a:t> and </a:t>
            </a:r>
            <a:r>
              <a:rPr lang="en-US" sz="1400" b="0" i="1" strike="noStrike" spc="-1">
                <a:solidFill>
                  <a:srgbClr val="000000"/>
                </a:solidFill>
                <a:latin typeface="Times New Roman"/>
              </a:rPr>
              <a:t>k</a:t>
            </a:r>
            <a:r>
              <a:rPr lang="en-US" sz="1400" b="0" strike="noStrike" spc="-1">
                <a:solidFill>
                  <a:srgbClr val="000000"/>
                </a:solidFill>
                <a:latin typeface="Times New Roman"/>
              </a:rPr>
              <a:t> are often the same number, they can differ depending on the parameterization scheme.</a:t>
            </a:r>
            <a:endParaRPr lang="en-US" sz="1400" b="0" strike="noStrike" spc="-1">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 calcmode="lin" valueType="num">
                                      <p:cBhvr additive="repl">
                                        <p:cTn id="7" dur="500" fill="hold"/>
                                        <p:tgtEl>
                                          <p:spTgt spid="480"/>
                                        </p:tgtEl>
                                        <p:attrNameLst>
                                          <p:attrName>ppt_x</p:attrName>
                                        </p:attrNameLst>
                                      </p:cBhvr>
                                      <p:tavLst>
                                        <p:tav tm="0">
                                          <p:val>
                                            <p:strVal val="#ppt_x"/>
                                          </p:val>
                                        </p:tav>
                                        <p:tav tm="100000">
                                          <p:val>
                                            <p:strVal val="#ppt_x"/>
                                          </p:val>
                                        </p:tav>
                                      </p:tavLst>
                                    </p:anim>
                                    <p:anim calcmode="lin" valueType="num">
                                      <p:cBhvr additive="repl">
                                        <p:cTn id="8" dur="500" fill="hold"/>
                                        <p:tgtEl>
                                          <p:spTgt spid="48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85"/>
                                        </p:tgtEl>
                                        <p:attrNameLst>
                                          <p:attrName>style.visibility</p:attrName>
                                        </p:attrNameLst>
                                      </p:cBhvr>
                                      <p:to>
                                        <p:strVal val="visible"/>
                                      </p:to>
                                    </p:set>
                                    <p:anim calcmode="lin" valueType="num">
                                      <p:cBhvr additive="repl">
                                        <p:cTn id="11" dur="500" fill="hold"/>
                                        <p:tgtEl>
                                          <p:spTgt spid="485"/>
                                        </p:tgtEl>
                                        <p:attrNameLst>
                                          <p:attrName>ppt_x</p:attrName>
                                        </p:attrNameLst>
                                      </p:cBhvr>
                                      <p:tavLst>
                                        <p:tav tm="0">
                                          <p:val>
                                            <p:strVal val="#ppt_x"/>
                                          </p:val>
                                        </p:tav>
                                        <p:tav tm="100000">
                                          <p:val>
                                            <p:strVal val="#ppt_x"/>
                                          </p:val>
                                        </p:tav>
                                      </p:tavLst>
                                    </p:anim>
                                    <p:anim calcmode="lin" valueType="num">
                                      <p:cBhvr additive="repl">
                                        <p:cTn id="12" dur="500" fill="hold"/>
                                        <p:tgtEl>
                                          <p:spTgt spid="48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81"/>
                                        </p:tgtEl>
                                        <p:attrNameLst>
                                          <p:attrName>style.visibility</p:attrName>
                                        </p:attrNameLst>
                                      </p:cBhvr>
                                      <p:to>
                                        <p:strVal val="visible"/>
                                      </p:to>
                                    </p:set>
                                    <p:anim calcmode="lin" valueType="num">
                                      <p:cBhvr additive="repl">
                                        <p:cTn id="16" dur="500" fill="hold"/>
                                        <p:tgtEl>
                                          <p:spTgt spid="481"/>
                                        </p:tgtEl>
                                        <p:attrNameLst>
                                          <p:attrName>ppt_x</p:attrName>
                                        </p:attrNameLst>
                                      </p:cBhvr>
                                      <p:tavLst>
                                        <p:tav tm="0">
                                          <p:val>
                                            <p:strVal val="#ppt_x"/>
                                          </p:val>
                                        </p:tav>
                                        <p:tav tm="100000">
                                          <p:val>
                                            <p:strVal val="#ppt_x"/>
                                          </p:val>
                                        </p:tav>
                                      </p:tavLst>
                                    </p:anim>
                                    <p:anim calcmode="lin" valueType="num">
                                      <p:cBhvr additive="repl">
                                        <p:cTn id="17" dur="500" fill="hold"/>
                                        <p:tgtEl>
                                          <p:spTgt spid="48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482"/>
                                        </p:tgtEl>
                                        <p:attrNameLst>
                                          <p:attrName>style.visibility</p:attrName>
                                        </p:attrNameLst>
                                      </p:cBhvr>
                                      <p:to>
                                        <p:strVal val="visible"/>
                                      </p:to>
                                    </p:set>
                                    <p:anim calcmode="lin" valueType="num">
                                      <p:cBhvr additive="repl">
                                        <p:cTn id="20" dur="500" fill="hold"/>
                                        <p:tgtEl>
                                          <p:spTgt spid="482"/>
                                        </p:tgtEl>
                                        <p:attrNameLst>
                                          <p:attrName>ppt_x</p:attrName>
                                        </p:attrNameLst>
                                      </p:cBhvr>
                                      <p:tavLst>
                                        <p:tav tm="0">
                                          <p:val>
                                            <p:strVal val="#ppt_x"/>
                                          </p:val>
                                        </p:tav>
                                        <p:tav tm="100000">
                                          <p:val>
                                            <p:strVal val="#ppt_x"/>
                                          </p:val>
                                        </p:tav>
                                      </p:tavLst>
                                    </p:anim>
                                    <p:anim calcmode="lin" valueType="num">
                                      <p:cBhvr additive="repl">
                                        <p:cTn id="21" dur="500" fill="hold"/>
                                        <p:tgtEl>
                                          <p:spTgt spid="482"/>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483"/>
                                        </p:tgtEl>
                                        <p:attrNameLst>
                                          <p:attrName>style.visibility</p:attrName>
                                        </p:attrNameLst>
                                      </p:cBhvr>
                                      <p:to>
                                        <p:strVal val="visible"/>
                                      </p:to>
                                    </p:set>
                                    <p:anim calcmode="lin" valueType="num">
                                      <p:cBhvr additive="repl">
                                        <p:cTn id="24" dur="500" fill="hold"/>
                                        <p:tgtEl>
                                          <p:spTgt spid="483"/>
                                        </p:tgtEl>
                                        <p:attrNameLst>
                                          <p:attrName>ppt_x</p:attrName>
                                        </p:attrNameLst>
                                      </p:cBhvr>
                                      <p:tavLst>
                                        <p:tav tm="0">
                                          <p:val>
                                            <p:strVal val="#ppt_x"/>
                                          </p:val>
                                        </p:tav>
                                        <p:tav tm="100000">
                                          <p:val>
                                            <p:strVal val="#ppt_x"/>
                                          </p:val>
                                        </p:tav>
                                      </p:tavLst>
                                    </p:anim>
                                    <p:anim calcmode="lin" valueType="num">
                                      <p:cBhvr additive="repl">
                                        <p:cTn id="25" dur="500" fill="hold"/>
                                        <p:tgtEl>
                                          <p:spTgt spid="483"/>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484"/>
                                        </p:tgtEl>
                                        <p:attrNameLst>
                                          <p:attrName>style.visibility</p:attrName>
                                        </p:attrNameLst>
                                      </p:cBhvr>
                                      <p:to>
                                        <p:strVal val="visible"/>
                                      </p:to>
                                    </p:set>
                                    <p:anim calcmode="lin" valueType="num">
                                      <p:cBhvr additive="repl">
                                        <p:cTn id="28" dur="500" fill="hold"/>
                                        <p:tgtEl>
                                          <p:spTgt spid="484"/>
                                        </p:tgtEl>
                                        <p:attrNameLst>
                                          <p:attrName>ppt_x</p:attrName>
                                        </p:attrNameLst>
                                      </p:cBhvr>
                                      <p:tavLst>
                                        <p:tav tm="0">
                                          <p:val>
                                            <p:strVal val="#ppt_x"/>
                                          </p:val>
                                        </p:tav>
                                        <p:tav tm="100000">
                                          <p:val>
                                            <p:strVal val="#ppt_x"/>
                                          </p:val>
                                        </p:tav>
                                      </p:tavLst>
                                    </p:anim>
                                    <p:anim calcmode="lin" valueType="num">
                                      <p:cBhvr additive="repl">
                                        <p:cTn id="29" dur="500" fill="hold"/>
                                        <p:tgtEl>
                                          <p:spTgt spid="484"/>
                                        </p:tgtEl>
                                        <p:attrNameLst>
                                          <p:attrName>ppt_y</p:attrName>
                                        </p:attrNameLst>
                                      </p:cBhvr>
                                      <p:tavLst>
                                        <p:tav tm="0">
                                          <p:val>
                                            <p:strVal val="1+#ppt_h/2"/>
                                          </p:val>
                                        </p:tav>
                                        <p:tav tm="100000">
                                          <p:val>
                                            <p:strVal val="#ppt_y"/>
                                          </p:val>
                                        </p:tav>
                                      </p:tavLst>
                                    </p:anim>
                                  </p:childTnLst>
                                </p:cTn>
                              </p:par>
                            </p:childTnLst>
                          </p:cTn>
                        </p:par>
                        <p:par>
                          <p:cTn id="30" fill="hold">
                            <p:stCondLst>
                              <p:cond delay="1000"/>
                            </p:stCondLst>
                            <p:childTnLst>
                              <p:par>
                                <p:cTn id="31" presetID="2" presetClass="entr" presetSubtype="4" fill="hold" nodeType="afterEffect">
                                  <p:stCondLst>
                                    <p:cond delay="0"/>
                                  </p:stCondLst>
                                  <p:childTnLst>
                                    <p:set>
                                      <p:cBhvr>
                                        <p:cTn id="32" dur="1" fill="hold">
                                          <p:stCondLst>
                                            <p:cond delay="0"/>
                                          </p:stCondLst>
                                        </p:cTn>
                                        <p:tgtEl>
                                          <p:spTgt spid="487"/>
                                        </p:tgtEl>
                                        <p:attrNameLst>
                                          <p:attrName>style.visibility</p:attrName>
                                        </p:attrNameLst>
                                      </p:cBhvr>
                                      <p:to>
                                        <p:strVal val="visible"/>
                                      </p:to>
                                    </p:set>
                                    <p:anim calcmode="lin" valueType="num">
                                      <p:cBhvr additive="repl">
                                        <p:cTn id="33" dur="500" fill="hold"/>
                                        <p:tgtEl>
                                          <p:spTgt spid="487"/>
                                        </p:tgtEl>
                                        <p:attrNameLst>
                                          <p:attrName>ppt_x</p:attrName>
                                        </p:attrNameLst>
                                      </p:cBhvr>
                                      <p:tavLst>
                                        <p:tav tm="0">
                                          <p:val>
                                            <p:strVal val="#ppt_x"/>
                                          </p:val>
                                        </p:tav>
                                        <p:tav tm="100000">
                                          <p:val>
                                            <p:strVal val="#ppt_x"/>
                                          </p:val>
                                        </p:tav>
                                      </p:tavLst>
                                    </p:anim>
                                    <p:anim calcmode="lin" valueType="num">
                                      <p:cBhvr additive="repl">
                                        <p:cTn id="34" dur="500" fill="hold"/>
                                        <p:tgtEl>
                                          <p:spTgt spid="48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88"/>
                                        </p:tgtEl>
                                        <p:attrNameLst>
                                          <p:attrName>style.visibility</p:attrName>
                                        </p:attrNameLst>
                                      </p:cBhvr>
                                      <p:to>
                                        <p:strVal val="visible"/>
                                      </p:to>
                                    </p:set>
                                    <p:anim calcmode="lin" valueType="num">
                                      <p:cBhvr additive="repl">
                                        <p:cTn id="37" dur="500" fill="hold"/>
                                        <p:tgtEl>
                                          <p:spTgt spid="488"/>
                                        </p:tgtEl>
                                        <p:attrNameLst>
                                          <p:attrName>ppt_x</p:attrName>
                                        </p:attrNameLst>
                                      </p:cBhvr>
                                      <p:tavLst>
                                        <p:tav tm="0">
                                          <p:val>
                                            <p:strVal val="#ppt_x"/>
                                          </p:val>
                                        </p:tav>
                                        <p:tav tm="100000">
                                          <p:val>
                                            <p:strVal val="#ppt_x"/>
                                          </p:val>
                                        </p:tav>
                                      </p:tavLst>
                                    </p:anim>
                                    <p:anim calcmode="lin" valueType="num">
                                      <p:cBhvr additive="repl">
                                        <p:cTn id="38" dur="500" fill="hold"/>
                                        <p:tgtEl>
                                          <p:spTgt spid="48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89"/>
                                        </p:tgtEl>
                                        <p:attrNameLst>
                                          <p:attrName>style.visibility</p:attrName>
                                        </p:attrNameLst>
                                      </p:cBhvr>
                                      <p:to>
                                        <p:strVal val="visible"/>
                                      </p:to>
                                    </p:set>
                                    <p:anim calcmode="lin" valueType="num">
                                      <p:cBhvr additive="repl">
                                        <p:cTn id="41" dur="500" fill="hold"/>
                                        <p:tgtEl>
                                          <p:spTgt spid="489"/>
                                        </p:tgtEl>
                                        <p:attrNameLst>
                                          <p:attrName>ppt_x</p:attrName>
                                        </p:attrNameLst>
                                      </p:cBhvr>
                                      <p:tavLst>
                                        <p:tav tm="0">
                                          <p:val>
                                            <p:strVal val="#ppt_x"/>
                                          </p:val>
                                        </p:tav>
                                        <p:tav tm="100000">
                                          <p:val>
                                            <p:strVal val="#ppt_x"/>
                                          </p:val>
                                        </p:tav>
                                      </p:tavLst>
                                    </p:anim>
                                    <p:anim calcmode="lin" valueType="num">
                                      <p:cBhvr additive="repl">
                                        <p:cTn id="42" dur="500" fill="hold"/>
                                        <p:tgtEl>
                                          <p:spTgt spid="489"/>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90"/>
                                        </p:tgtEl>
                                        <p:attrNameLst>
                                          <p:attrName>style.visibility</p:attrName>
                                        </p:attrNameLst>
                                      </p:cBhvr>
                                      <p:to>
                                        <p:strVal val="visible"/>
                                      </p:to>
                                    </p:set>
                                    <p:anim calcmode="lin" valueType="num">
                                      <p:cBhvr additive="repl">
                                        <p:cTn id="45" dur="500" fill="hold"/>
                                        <p:tgtEl>
                                          <p:spTgt spid="490"/>
                                        </p:tgtEl>
                                        <p:attrNameLst>
                                          <p:attrName>ppt_x</p:attrName>
                                        </p:attrNameLst>
                                      </p:cBhvr>
                                      <p:tavLst>
                                        <p:tav tm="0">
                                          <p:val>
                                            <p:strVal val="#ppt_x"/>
                                          </p:val>
                                        </p:tav>
                                        <p:tav tm="100000">
                                          <p:val>
                                            <p:strVal val="#ppt_x"/>
                                          </p:val>
                                        </p:tav>
                                      </p:tavLst>
                                    </p:anim>
                                    <p:anim calcmode="lin" valueType="num">
                                      <p:cBhvr additive="repl">
                                        <p:cTn id="46" dur="500" fill="hold"/>
                                        <p:tgtEl>
                                          <p:spTgt spid="4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7AE4F4-4D16-906B-0DA8-7B21FD176768}"/>
              </a:ext>
            </a:extLst>
          </p:cNvPr>
          <p:cNvSpPr txBox="1"/>
          <p:nvPr/>
        </p:nvSpPr>
        <p:spPr>
          <a:xfrm>
            <a:off x="1192192" y="1585732"/>
            <a:ext cx="7164730" cy="1477328"/>
          </a:xfrm>
          <a:prstGeom prst="rect">
            <a:avLst/>
          </a:prstGeom>
          <a:noFill/>
        </p:spPr>
        <p:txBody>
          <a:bodyPr wrap="square" rtlCol="0">
            <a:spAutoFit/>
          </a:bodyPr>
          <a:lstStyle/>
          <a:p>
            <a:r>
              <a:rPr lang="en-US" dirty="0"/>
              <a:t>SAY AND ILLUSTRATE SOMETHING INTUITIVE ABOUT WHAT A PHI FEATURE VECTOR FOR A CONFIGURATION MEANS</a:t>
            </a:r>
          </a:p>
          <a:p>
            <a:endParaRPr lang="en-US" dirty="0"/>
          </a:p>
          <a:p>
            <a:r>
              <a:rPr lang="en-US" dirty="0"/>
              <a:t>LIKE: phi shows which parameters make a non zero contribution to the energy of configuration X</a:t>
            </a:r>
          </a:p>
        </p:txBody>
      </p:sp>
    </p:spTree>
    <p:extLst>
      <p:ext uri="{BB962C8B-B14F-4D97-AF65-F5344CB8AC3E}">
        <p14:creationId xmlns:p14="http://schemas.microsoft.com/office/powerpoint/2010/main" val="2487581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CustomShape 1"/>
          <p:cNvSpPr/>
          <p:nvPr/>
        </p:nvSpPr>
        <p:spPr>
          <a:xfrm>
            <a:off x="198000" y="1163160"/>
            <a:ext cx="871740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a:solidFill>
                  <a:srgbClr val="000000"/>
                </a:solidFill>
                <a:latin typeface="Times New Roman"/>
              </a:rPr>
              <a:t>It’s a bit confusing (for me at least…) to convert between parameter and node/edge indices.</a:t>
            </a:r>
            <a:endParaRPr lang="en-US" sz="2400" b="0" strike="noStrike" spc="-1">
              <a:latin typeface="Arial"/>
            </a:endParaRPr>
          </a:p>
        </p:txBody>
      </p:sp>
      <p:sp>
        <p:nvSpPr>
          <p:cNvPr id="492" name="CustomShape 2"/>
          <p:cNvSpPr/>
          <p:nvPr/>
        </p:nvSpPr>
        <p:spPr>
          <a:xfrm>
            <a:off x="864720" y="2179440"/>
            <a:ext cx="7222320" cy="2122204"/>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dirty="0">
                <a:solidFill>
                  <a:srgbClr val="000000"/>
                </a:solidFill>
                <a:latin typeface="Times New Roman"/>
              </a:rPr>
              <a:t>The “easiest” way I can think of is to exploit the UGM/CRF data structures which must be set up to index the parameterization scheme chosen. They are the </a:t>
            </a:r>
            <a:r>
              <a:rPr lang="en-US" sz="2200" b="1" strike="noStrike" spc="-1" dirty="0">
                <a:solidFill>
                  <a:srgbClr val="000000"/>
                </a:solidFill>
                <a:latin typeface="Times New Roman"/>
              </a:rPr>
              <a:t>parameter index matrices</a:t>
            </a:r>
            <a:endParaRPr lang="en-US" sz="2200" b="0" strike="noStrike" spc="-1" dirty="0">
              <a:latin typeface="Arial"/>
            </a:endParaRPr>
          </a:p>
          <a:p>
            <a:pPr marL="800280" lvl="1" indent="-342720">
              <a:lnSpc>
                <a:spcPct val="100000"/>
              </a:lnSpc>
              <a:buClr>
                <a:srgbClr val="000000"/>
              </a:buClr>
              <a:buFont typeface="Arial"/>
              <a:buChar char="•"/>
            </a:pPr>
            <a:r>
              <a:rPr lang="en-US" sz="2200" b="0" strike="noStrike" spc="-1" dirty="0">
                <a:solidFill>
                  <a:srgbClr val="000000"/>
                </a:solidFill>
                <a:latin typeface="Times New Roman"/>
              </a:rPr>
              <a:t>In </a:t>
            </a:r>
            <a:r>
              <a:rPr lang="en-US" sz="2200" b="0" strike="noStrike" spc="-1" dirty="0">
                <a:solidFill>
                  <a:srgbClr val="000000"/>
                </a:solidFill>
                <a:latin typeface="Times New Roman"/>
                <a:hlinkClick r:id="rId2"/>
              </a:rPr>
              <a:t>UGM</a:t>
            </a:r>
            <a:r>
              <a:rPr lang="en-US" sz="2200" b="0" strike="noStrike" spc="-1" dirty="0">
                <a:solidFill>
                  <a:srgbClr val="000000"/>
                </a:solidFill>
                <a:latin typeface="Times New Roman"/>
              </a:rPr>
              <a:t> these are called </a:t>
            </a:r>
            <a:r>
              <a:rPr lang="en-US" sz="2200" b="0" strike="noStrike" spc="-1" dirty="0" err="1">
                <a:solidFill>
                  <a:srgbClr val="000000"/>
                </a:solidFill>
                <a:latin typeface="Times New Roman"/>
              </a:rPr>
              <a:t>nodeMap</a:t>
            </a:r>
            <a:r>
              <a:rPr lang="en-US" sz="2200" b="0" strike="noStrike" spc="-1" dirty="0">
                <a:solidFill>
                  <a:srgbClr val="000000"/>
                </a:solidFill>
                <a:latin typeface="Times New Roman"/>
              </a:rPr>
              <a:t> and </a:t>
            </a:r>
            <a:r>
              <a:rPr lang="en-US" sz="2200" b="0" strike="noStrike" spc="-1" dirty="0" err="1">
                <a:solidFill>
                  <a:srgbClr val="000000"/>
                </a:solidFill>
                <a:latin typeface="Times New Roman"/>
              </a:rPr>
              <a:t>edgeMap</a:t>
            </a:r>
            <a:endParaRPr lang="en-US" sz="2200" b="0" strike="noStrike" spc="-1" dirty="0">
              <a:latin typeface="Arial"/>
            </a:endParaRPr>
          </a:p>
          <a:p>
            <a:pPr marL="800280" lvl="1" indent="-342720">
              <a:lnSpc>
                <a:spcPct val="100000"/>
              </a:lnSpc>
              <a:buClr>
                <a:srgbClr val="000000"/>
              </a:buClr>
              <a:buFont typeface="Arial"/>
              <a:buChar char="•"/>
            </a:pPr>
            <a:r>
              <a:rPr lang="en-US" sz="2200" b="0" strike="noStrike" spc="-1" dirty="0">
                <a:solidFill>
                  <a:srgbClr val="000000"/>
                </a:solidFill>
                <a:latin typeface="Times New Roman"/>
              </a:rPr>
              <a:t>In </a:t>
            </a:r>
            <a:r>
              <a:rPr lang="en-US" sz="2200" b="0" strike="noStrike" spc="-1" dirty="0">
                <a:solidFill>
                  <a:srgbClr val="000000"/>
                </a:solidFill>
                <a:latin typeface="Times New Roman"/>
                <a:hlinkClick r:id="rId3"/>
              </a:rPr>
              <a:t>CRF</a:t>
            </a:r>
            <a:r>
              <a:rPr lang="en-US" sz="2200" b="0" strike="noStrike" spc="-1" dirty="0">
                <a:solidFill>
                  <a:srgbClr val="000000"/>
                </a:solidFill>
                <a:latin typeface="Times New Roman"/>
              </a:rPr>
              <a:t> these are called </a:t>
            </a:r>
            <a:r>
              <a:rPr lang="en-US" sz="2200" b="0" strike="noStrike" spc="-1" dirty="0" err="1">
                <a:solidFill>
                  <a:srgbClr val="000000"/>
                </a:solidFill>
                <a:latin typeface="Times New Roman"/>
              </a:rPr>
              <a:t>node.par</a:t>
            </a:r>
            <a:r>
              <a:rPr lang="en-US" sz="2200" b="0" strike="noStrike" spc="-1" dirty="0">
                <a:solidFill>
                  <a:srgbClr val="000000"/>
                </a:solidFill>
                <a:latin typeface="Times New Roman"/>
              </a:rPr>
              <a:t> and </a:t>
            </a:r>
            <a:r>
              <a:rPr lang="en-US" sz="2200" b="0" strike="noStrike" spc="-1" dirty="0" err="1">
                <a:solidFill>
                  <a:srgbClr val="000000"/>
                </a:solidFill>
                <a:latin typeface="Times New Roman"/>
              </a:rPr>
              <a:t>edge.par</a:t>
            </a:r>
            <a:endParaRPr lang="en-US" sz="2200" b="0" strike="noStrike" spc="-1" dirty="0">
              <a:latin typeface="Arial"/>
            </a:endParaRPr>
          </a:p>
        </p:txBody>
      </p:sp>
      <p:sp>
        <p:nvSpPr>
          <p:cNvPr id="493" name="CustomShape 3"/>
          <p:cNvSpPr/>
          <p:nvPr/>
        </p:nvSpPr>
        <p:spPr>
          <a:xfrm>
            <a:off x="1507320" y="198360"/>
            <a:ext cx="6208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600" b="0" strike="noStrike" spc="-1" dirty="0">
                <a:solidFill>
                  <a:srgbClr val="000000"/>
                </a:solidFill>
                <a:latin typeface="Times New Roman"/>
              </a:rPr>
              <a:t>Aside: Parameter Index Matrices</a:t>
            </a:r>
            <a:endParaRPr lang="en-US"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CustomShape 1"/>
          <p:cNvSpPr/>
          <p:nvPr/>
        </p:nvSpPr>
        <p:spPr>
          <a:xfrm>
            <a:off x="198000" y="1097280"/>
            <a:ext cx="871740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a:solidFill>
                  <a:srgbClr val="000000"/>
                </a:solidFill>
                <a:latin typeface="Times New Roman"/>
              </a:rPr>
              <a:t>We’ll stick with the CRF nomenclature for these things.</a:t>
            </a:r>
            <a:endParaRPr lang="en-US" sz="2400" b="0" strike="noStrike" spc="-1">
              <a:latin typeface="Arial"/>
            </a:endParaRPr>
          </a:p>
        </p:txBody>
      </p:sp>
      <p:sp>
        <p:nvSpPr>
          <p:cNvPr id="495" name="CustomShape 2"/>
          <p:cNvSpPr/>
          <p:nvPr/>
        </p:nvSpPr>
        <p:spPr>
          <a:xfrm>
            <a:off x="1507320" y="198360"/>
            <a:ext cx="6208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600" b="0" strike="noStrike" spc="-1">
                <a:solidFill>
                  <a:srgbClr val="000000"/>
                </a:solidFill>
                <a:latin typeface="Times New Roman"/>
              </a:rPr>
              <a:t>Aside: Parameter Index Matrices</a:t>
            </a:r>
            <a:endParaRPr lang="en-US" sz="3600" b="0" strike="noStrike" spc="-1">
              <a:latin typeface="Arial"/>
            </a:endParaRPr>
          </a:p>
        </p:txBody>
      </p:sp>
      <p:sp>
        <p:nvSpPr>
          <p:cNvPr id="496" name="CustomShape 3"/>
          <p:cNvSpPr/>
          <p:nvPr/>
        </p:nvSpPr>
        <p:spPr>
          <a:xfrm>
            <a:off x="628200" y="1662840"/>
            <a:ext cx="7612560" cy="76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dirty="0">
                <a:solidFill>
                  <a:srgbClr val="000000"/>
                </a:solidFill>
                <a:latin typeface="Times New Roman"/>
              </a:rPr>
              <a:t>Let’s consider an example (weird) parameterization of the triangle model:</a:t>
            </a:r>
            <a:endParaRPr lang="en-US" sz="2200" b="0" strike="noStrike" spc="-1" dirty="0">
              <a:latin typeface="Arial"/>
            </a:endParaRPr>
          </a:p>
        </p:txBody>
      </p:sp>
      <p:grpSp>
        <p:nvGrpSpPr>
          <p:cNvPr id="497" name="Group 4"/>
          <p:cNvGrpSpPr/>
          <p:nvPr/>
        </p:nvGrpSpPr>
        <p:grpSpPr>
          <a:xfrm>
            <a:off x="3693240" y="2835000"/>
            <a:ext cx="914040" cy="986040"/>
            <a:chOff x="3693240" y="2835000"/>
            <a:chExt cx="914040" cy="986040"/>
          </a:xfrm>
        </p:grpSpPr>
        <p:sp>
          <p:nvSpPr>
            <p:cNvPr id="498" name="CustomShape 5"/>
            <p:cNvSpPr/>
            <p:nvPr/>
          </p:nvSpPr>
          <p:spPr>
            <a:xfrm>
              <a:off x="3693240" y="2907000"/>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99" name="CustomShape 6"/>
            <p:cNvSpPr/>
            <p:nvPr/>
          </p:nvSpPr>
          <p:spPr>
            <a:xfrm>
              <a:off x="3851640" y="2835000"/>
              <a:ext cx="729720" cy="92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800" b="0" i="1" strike="noStrike" spc="-1">
                  <a:solidFill>
                    <a:srgbClr val="000000"/>
                  </a:solidFill>
                  <a:latin typeface="Times New Roman"/>
                </a:rPr>
                <a:t>X</a:t>
              </a:r>
              <a:r>
                <a:rPr lang="en-US" sz="4800" b="0" strike="noStrike" spc="-1" baseline="-25000">
                  <a:solidFill>
                    <a:srgbClr val="000000"/>
                  </a:solidFill>
                  <a:latin typeface="Times New Roman"/>
                </a:rPr>
                <a:t>2</a:t>
              </a:r>
              <a:endParaRPr lang="en-US" sz="4800" b="0" strike="noStrike" spc="-1">
                <a:latin typeface="Arial"/>
              </a:endParaRPr>
            </a:p>
          </p:txBody>
        </p:sp>
      </p:grpSp>
      <p:grpSp>
        <p:nvGrpSpPr>
          <p:cNvPr id="500" name="Group 7"/>
          <p:cNvGrpSpPr/>
          <p:nvPr/>
        </p:nvGrpSpPr>
        <p:grpSpPr>
          <a:xfrm>
            <a:off x="4816440" y="4489560"/>
            <a:ext cx="914040" cy="933840"/>
            <a:chOff x="4816440" y="4489560"/>
            <a:chExt cx="914040" cy="933840"/>
          </a:xfrm>
        </p:grpSpPr>
        <p:sp>
          <p:nvSpPr>
            <p:cNvPr id="501" name="CustomShape 8"/>
            <p:cNvSpPr/>
            <p:nvPr/>
          </p:nvSpPr>
          <p:spPr>
            <a:xfrm>
              <a:off x="4816440" y="4509360"/>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502" name="CustomShape 9"/>
            <p:cNvSpPr/>
            <p:nvPr/>
          </p:nvSpPr>
          <p:spPr>
            <a:xfrm>
              <a:off x="4978080" y="4489560"/>
              <a:ext cx="729720" cy="92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800" b="0" i="1" strike="noStrike" spc="-1">
                  <a:solidFill>
                    <a:srgbClr val="000000"/>
                  </a:solidFill>
                  <a:latin typeface="Times New Roman"/>
                </a:rPr>
                <a:t>X</a:t>
              </a:r>
              <a:r>
                <a:rPr lang="en-US" sz="4800" b="0" strike="noStrike" spc="-1" baseline="-25000">
                  <a:solidFill>
                    <a:srgbClr val="000000"/>
                  </a:solidFill>
                  <a:latin typeface="Times New Roman"/>
                </a:rPr>
                <a:t>3</a:t>
              </a:r>
              <a:endParaRPr lang="en-US" sz="4800" b="0" strike="noStrike" spc="-1">
                <a:latin typeface="Arial"/>
              </a:endParaRPr>
            </a:p>
          </p:txBody>
        </p:sp>
      </p:grpSp>
      <p:grpSp>
        <p:nvGrpSpPr>
          <p:cNvPr id="503" name="Group 10"/>
          <p:cNvGrpSpPr/>
          <p:nvPr/>
        </p:nvGrpSpPr>
        <p:grpSpPr>
          <a:xfrm>
            <a:off x="2433960" y="4493160"/>
            <a:ext cx="914040" cy="932400"/>
            <a:chOff x="2433960" y="4493160"/>
            <a:chExt cx="914040" cy="932400"/>
          </a:xfrm>
        </p:grpSpPr>
        <p:sp>
          <p:nvSpPr>
            <p:cNvPr id="504" name="CustomShape 11"/>
            <p:cNvSpPr/>
            <p:nvPr/>
          </p:nvSpPr>
          <p:spPr>
            <a:xfrm>
              <a:off x="2433960" y="4511520"/>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505" name="CustomShape 12"/>
            <p:cNvSpPr/>
            <p:nvPr/>
          </p:nvSpPr>
          <p:spPr>
            <a:xfrm>
              <a:off x="2592360" y="4493160"/>
              <a:ext cx="729720" cy="9219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800" b="0" i="1" strike="noStrike" spc="-1">
                  <a:solidFill>
                    <a:srgbClr val="000000"/>
                  </a:solidFill>
                  <a:latin typeface="Times New Roman"/>
                </a:rPr>
                <a:t>X</a:t>
              </a:r>
              <a:r>
                <a:rPr lang="en-US" sz="4800" b="0" strike="noStrike" spc="-1" baseline="-25000">
                  <a:solidFill>
                    <a:srgbClr val="000000"/>
                  </a:solidFill>
                  <a:latin typeface="Times New Roman"/>
                </a:rPr>
                <a:t>1</a:t>
              </a:r>
              <a:endParaRPr lang="en-US" sz="4800" b="0" strike="noStrike" spc="-1">
                <a:latin typeface="Arial"/>
              </a:endParaRPr>
            </a:p>
          </p:txBody>
        </p:sp>
      </p:grpSp>
      <p:sp>
        <p:nvSpPr>
          <p:cNvPr id="506" name="Line 13"/>
          <p:cNvSpPr/>
          <p:nvPr/>
        </p:nvSpPr>
        <p:spPr>
          <a:xfrm>
            <a:off x="3348000" y="4966200"/>
            <a:ext cx="1468440" cy="36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507" name="Line 14"/>
          <p:cNvSpPr/>
          <p:nvPr/>
        </p:nvSpPr>
        <p:spPr>
          <a:xfrm flipH="1" flipV="1">
            <a:off x="4582080" y="3536640"/>
            <a:ext cx="693000" cy="96048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508" name="Line 15"/>
          <p:cNvSpPr/>
          <p:nvPr/>
        </p:nvSpPr>
        <p:spPr>
          <a:xfrm flipV="1">
            <a:off x="3039840" y="3563640"/>
            <a:ext cx="693000" cy="960480"/>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pic>
        <p:nvPicPr>
          <p:cNvPr id="509" name="Picture 22"/>
          <p:cNvPicPr/>
          <p:nvPr/>
        </p:nvPicPr>
        <p:blipFill>
          <a:blip r:embed="rId2"/>
          <a:stretch/>
        </p:blipFill>
        <p:spPr>
          <a:xfrm>
            <a:off x="1145160" y="5066280"/>
            <a:ext cx="1122120" cy="567360"/>
          </a:xfrm>
          <a:prstGeom prst="rect">
            <a:avLst/>
          </a:prstGeom>
          <a:ln>
            <a:noFill/>
          </a:ln>
        </p:spPr>
      </p:pic>
      <p:pic>
        <p:nvPicPr>
          <p:cNvPr id="510" name="Picture 23"/>
          <p:cNvPicPr/>
          <p:nvPr/>
        </p:nvPicPr>
        <p:blipFill>
          <a:blip r:embed="rId3"/>
          <a:stretch/>
        </p:blipFill>
        <p:spPr>
          <a:xfrm>
            <a:off x="3609360" y="2285640"/>
            <a:ext cx="1116360" cy="564480"/>
          </a:xfrm>
          <a:prstGeom prst="rect">
            <a:avLst/>
          </a:prstGeom>
          <a:ln>
            <a:noFill/>
          </a:ln>
        </p:spPr>
      </p:pic>
      <p:pic>
        <p:nvPicPr>
          <p:cNvPr id="511" name="Picture 1"/>
          <p:cNvPicPr/>
          <p:nvPr/>
        </p:nvPicPr>
        <p:blipFill>
          <a:blip r:embed="rId4"/>
          <a:stretch/>
        </p:blipFill>
        <p:spPr>
          <a:xfrm>
            <a:off x="5763960" y="5082480"/>
            <a:ext cx="1122840" cy="567720"/>
          </a:xfrm>
          <a:prstGeom prst="rect">
            <a:avLst/>
          </a:prstGeom>
          <a:ln>
            <a:noFill/>
          </a:ln>
        </p:spPr>
      </p:pic>
      <p:pic>
        <p:nvPicPr>
          <p:cNvPr id="512" name="Picture 2"/>
          <p:cNvPicPr/>
          <p:nvPr/>
        </p:nvPicPr>
        <p:blipFill>
          <a:blip r:embed="rId5"/>
          <a:stretch/>
        </p:blipFill>
        <p:spPr>
          <a:xfrm>
            <a:off x="1317240" y="3581640"/>
            <a:ext cx="1771200" cy="546120"/>
          </a:xfrm>
          <a:prstGeom prst="rect">
            <a:avLst/>
          </a:prstGeom>
          <a:ln>
            <a:noFill/>
          </a:ln>
        </p:spPr>
      </p:pic>
      <p:pic>
        <p:nvPicPr>
          <p:cNvPr id="513" name="Picture 3"/>
          <p:cNvPicPr/>
          <p:nvPr/>
        </p:nvPicPr>
        <p:blipFill>
          <a:blip r:embed="rId6"/>
          <a:stretch/>
        </p:blipFill>
        <p:spPr>
          <a:xfrm>
            <a:off x="3178080" y="5399640"/>
            <a:ext cx="1690920" cy="521280"/>
          </a:xfrm>
          <a:prstGeom prst="rect">
            <a:avLst/>
          </a:prstGeom>
          <a:ln>
            <a:noFill/>
          </a:ln>
        </p:spPr>
      </p:pic>
      <p:pic>
        <p:nvPicPr>
          <p:cNvPr id="514" name="Picture 28"/>
          <p:cNvPicPr/>
          <p:nvPr/>
        </p:nvPicPr>
        <p:blipFill>
          <a:blip r:embed="rId7"/>
          <a:stretch/>
        </p:blipFill>
        <p:spPr>
          <a:xfrm>
            <a:off x="5048280" y="3601080"/>
            <a:ext cx="1796400" cy="554040"/>
          </a:xfrm>
          <a:prstGeom prst="rect">
            <a:avLst/>
          </a:prstGeom>
          <a:ln>
            <a:noFill/>
          </a:ln>
        </p:spPr>
      </p:pic>
      <p:pic>
        <p:nvPicPr>
          <p:cNvPr id="515" name="Picture 29"/>
          <p:cNvPicPr/>
          <p:nvPr/>
        </p:nvPicPr>
        <p:blipFill>
          <a:blip r:embed="rId8"/>
          <a:stretch/>
        </p:blipFill>
        <p:spPr>
          <a:xfrm>
            <a:off x="2383920" y="6297840"/>
            <a:ext cx="3485160" cy="37980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6"/>
                                        </p:tgtEl>
                                        <p:attrNameLst>
                                          <p:attrName>style.visibility</p:attrName>
                                        </p:attrNameLst>
                                      </p:cBhvr>
                                      <p:to>
                                        <p:strVal val="visible"/>
                                      </p:to>
                                    </p:set>
                                    <p:anim calcmode="lin" valueType="num">
                                      <p:cBhvr additive="repl">
                                        <p:cTn id="7" dur="500" fill="hold"/>
                                        <p:tgtEl>
                                          <p:spTgt spid="496"/>
                                        </p:tgtEl>
                                        <p:attrNameLst>
                                          <p:attrName>ppt_x</p:attrName>
                                        </p:attrNameLst>
                                      </p:cBhvr>
                                      <p:tavLst>
                                        <p:tav tm="0">
                                          <p:val>
                                            <p:strVal val="#ppt_x"/>
                                          </p:val>
                                        </p:tav>
                                        <p:tav tm="100000">
                                          <p:val>
                                            <p:strVal val="#ppt_x"/>
                                          </p:val>
                                        </p:tav>
                                      </p:tavLst>
                                    </p:anim>
                                    <p:anim calcmode="lin" valueType="num">
                                      <p:cBhvr additive="repl">
                                        <p:cTn id="8" dur="500" fill="hold"/>
                                        <p:tgtEl>
                                          <p:spTgt spid="49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97"/>
                                        </p:tgtEl>
                                        <p:attrNameLst>
                                          <p:attrName>style.visibility</p:attrName>
                                        </p:attrNameLst>
                                      </p:cBhvr>
                                      <p:to>
                                        <p:strVal val="visible"/>
                                      </p:to>
                                    </p:set>
                                    <p:anim calcmode="lin" valueType="num">
                                      <p:cBhvr additive="base">
                                        <p:cTn id="12" dur="500" fill="hold"/>
                                        <p:tgtEl>
                                          <p:spTgt spid="497"/>
                                        </p:tgtEl>
                                        <p:attrNameLst>
                                          <p:attrName>ppt_x</p:attrName>
                                        </p:attrNameLst>
                                      </p:cBhvr>
                                      <p:tavLst>
                                        <p:tav tm="0">
                                          <p:val>
                                            <p:strVal val="#ppt_x"/>
                                          </p:val>
                                        </p:tav>
                                        <p:tav tm="100000">
                                          <p:val>
                                            <p:strVal val="#ppt_x"/>
                                          </p:val>
                                        </p:tav>
                                      </p:tavLst>
                                    </p:anim>
                                    <p:anim calcmode="lin" valueType="num">
                                      <p:cBhvr additive="base">
                                        <p:cTn id="13" dur="500" fill="hold"/>
                                        <p:tgtEl>
                                          <p:spTgt spid="49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00"/>
                                        </p:tgtEl>
                                        <p:attrNameLst>
                                          <p:attrName>style.visibility</p:attrName>
                                        </p:attrNameLst>
                                      </p:cBhvr>
                                      <p:to>
                                        <p:strVal val="visible"/>
                                      </p:to>
                                    </p:set>
                                    <p:anim calcmode="lin" valueType="num">
                                      <p:cBhvr additive="base">
                                        <p:cTn id="16" dur="500" fill="hold"/>
                                        <p:tgtEl>
                                          <p:spTgt spid="500"/>
                                        </p:tgtEl>
                                        <p:attrNameLst>
                                          <p:attrName>ppt_x</p:attrName>
                                        </p:attrNameLst>
                                      </p:cBhvr>
                                      <p:tavLst>
                                        <p:tav tm="0">
                                          <p:val>
                                            <p:strVal val="#ppt_x"/>
                                          </p:val>
                                        </p:tav>
                                        <p:tav tm="100000">
                                          <p:val>
                                            <p:strVal val="#ppt_x"/>
                                          </p:val>
                                        </p:tav>
                                      </p:tavLst>
                                    </p:anim>
                                    <p:anim calcmode="lin" valueType="num">
                                      <p:cBhvr additive="base">
                                        <p:cTn id="17" dur="500" fill="hold"/>
                                        <p:tgtEl>
                                          <p:spTgt spid="50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03"/>
                                        </p:tgtEl>
                                        <p:attrNameLst>
                                          <p:attrName>style.visibility</p:attrName>
                                        </p:attrNameLst>
                                      </p:cBhvr>
                                      <p:to>
                                        <p:strVal val="visible"/>
                                      </p:to>
                                    </p:set>
                                    <p:anim calcmode="lin" valueType="num">
                                      <p:cBhvr additive="base">
                                        <p:cTn id="20" dur="500" fill="hold"/>
                                        <p:tgtEl>
                                          <p:spTgt spid="503"/>
                                        </p:tgtEl>
                                        <p:attrNameLst>
                                          <p:attrName>ppt_x</p:attrName>
                                        </p:attrNameLst>
                                      </p:cBhvr>
                                      <p:tavLst>
                                        <p:tav tm="0">
                                          <p:val>
                                            <p:strVal val="#ppt_x"/>
                                          </p:val>
                                        </p:tav>
                                        <p:tav tm="100000">
                                          <p:val>
                                            <p:strVal val="#ppt_x"/>
                                          </p:val>
                                        </p:tav>
                                      </p:tavLst>
                                    </p:anim>
                                    <p:anim calcmode="lin" valueType="num">
                                      <p:cBhvr additive="base">
                                        <p:cTn id="21" dur="500" fill="hold"/>
                                        <p:tgtEl>
                                          <p:spTgt spid="50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06"/>
                                        </p:tgtEl>
                                        <p:attrNameLst>
                                          <p:attrName>style.visibility</p:attrName>
                                        </p:attrNameLst>
                                      </p:cBhvr>
                                      <p:to>
                                        <p:strVal val="visible"/>
                                      </p:to>
                                    </p:set>
                                    <p:anim calcmode="lin" valueType="num">
                                      <p:cBhvr additive="base">
                                        <p:cTn id="24" dur="500" fill="hold"/>
                                        <p:tgtEl>
                                          <p:spTgt spid="506"/>
                                        </p:tgtEl>
                                        <p:attrNameLst>
                                          <p:attrName>ppt_x</p:attrName>
                                        </p:attrNameLst>
                                      </p:cBhvr>
                                      <p:tavLst>
                                        <p:tav tm="0">
                                          <p:val>
                                            <p:strVal val="#ppt_x"/>
                                          </p:val>
                                        </p:tav>
                                        <p:tav tm="100000">
                                          <p:val>
                                            <p:strVal val="#ppt_x"/>
                                          </p:val>
                                        </p:tav>
                                      </p:tavLst>
                                    </p:anim>
                                    <p:anim calcmode="lin" valueType="num">
                                      <p:cBhvr additive="base">
                                        <p:cTn id="25" dur="500" fill="hold"/>
                                        <p:tgtEl>
                                          <p:spTgt spid="50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07"/>
                                        </p:tgtEl>
                                        <p:attrNameLst>
                                          <p:attrName>style.visibility</p:attrName>
                                        </p:attrNameLst>
                                      </p:cBhvr>
                                      <p:to>
                                        <p:strVal val="visible"/>
                                      </p:to>
                                    </p:set>
                                    <p:anim calcmode="lin" valueType="num">
                                      <p:cBhvr additive="base">
                                        <p:cTn id="28" dur="500" fill="hold"/>
                                        <p:tgtEl>
                                          <p:spTgt spid="507"/>
                                        </p:tgtEl>
                                        <p:attrNameLst>
                                          <p:attrName>ppt_x</p:attrName>
                                        </p:attrNameLst>
                                      </p:cBhvr>
                                      <p:tavLst>
                                        <p:tav tm="0">
                                          <p:val>
                                            <p:strVal val="#ppt_x"/>
                                          </p:val>
                                        </p:tav>
                                        <p:tav tm="100000">
                                          <p:val>
                                            <p:strVal val="#ppt_x"/>
                                          </p:val>
                                        </p:tav>
                                      </p:tavLst>
                                    </p:anim>
                                    <p:anim calcmode="lin" valueType="num">
                                      <p:cBhvr additive="base">
                                        <p:cTn id="29" dur="500" fill="hold"/>
                                        <p:tgtEl>
                                          <p:spTgt spid="50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08"/>
                                        </p:tgtEl>
                                        <p:attrNameLst>
                                          <p:attrName>style.visibility</p:attrName>
                                        </p:attrNameLst>
                                      </p:cBhvr>
                                      <p:to>
                                        <p:strVal val="visible"/>
                                      </p:to>
                                    </p:set>
                                    <p:anim calcmode="lin" valueType="num">
                                      <p:cBhvr additive="base">
                                        <p:cTn id="32" dur="500" fill="hold"/>
                                        <p:tgtEl>
                                          <p:spTgt spid="508"/>
                                        </p:tgtEl>
                                        <p:attrNameLst>
                                          <p:attrName>ppt_x</p:attrName>
                                        </p:attrNameLst>
                                      </p:cBhvr>
                                      <p:tavLst>
                                        <p:tav tm="0">
                                          <p:val>
                                            <p:strVal val="#ppt_x"/>
                                          </p:val>
                                        </p:tav>
                                        <p:tav tm="100000">
                                          <p:val>
                                            <p:strVal val="#ppt_x"/>
                                          </p:val>
                                        </p:tav>
                                      </p:tavLst>
                                    </p:anim>
                                    <p:anim calcmode="lin" valueType="num">
                                      <p:cBhvr additive="base">
                                        <p:cTn id="33" dur="500" fill="hold"/>
                                        <p:tgtEl>
                                          <p:spTgt spid="508"/>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09"/>
                                        </p:tgtEl>
                                        <p:attrNameLst>
                                          <p:attrName>style.visibility</p:attrName>
                                        </p:attrNameLst>
                                      </p:cBhvr>
                                      <p:to>
                                        <p:strVal val="visible"/>
                                      </p:to>
                                    </p:set>
                                    <p:anim calcmode="lin" valueType="num">
                                      <p:cBhvr additive="base">
                                        <p:cTn id="36" dur="500" fill="hold"/>
                                        <p:tgtEl>
                                          <p:spTgt spid="509"/>
                                        </p:tgtEl>
                                        <p:attrNameLst>
                                          <p:attrName>ppt_x</p:attrName>
                                        </p:attrNameLst>
                                      </p:cBhvr>
                                      <p:tavLst>
                                        <p:tav tm="0">
                                          <p:val>
                                            <p:strVal val="#ppt_x"/>
                                          </p:val>
                                        </p:tav>
                                        <p:tav tm="100000">
                                          <p:val>
                                            <p:strVal val="#ppt_x"/>
                                          </p:val>
                                        </p:tav>
                                      </p:tavLst>
                                    </p:anim>
                                    <p:anim calcmode="lin" valueType="num">
                                      <p:cBhvr additive="base">
                                        <p:cTn id="37" dur="500" fill="hold"/>
                                        <p:tgtEl>
                                          <p:spTgt spid="509"/>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510"/>
                                        </p:tgtEl>
                                        <p:attrNameLst>
                                          <p:attrName>style.visibility</p:attrName>
                                        </p:attrNameLst>
                                      </p:cBhvr>
                                      <p:to>
                                        <p:strVal val="visible"/>
                                      </p:to>
                                    </p:set>
                                    <p:anim calcmode="lin" valueType="num">
                                      <p:cBhvr additive="base">
                                        <p:cTn id="40" dur="500" fill="hold"/>
                                        <p:tgtEl>
                                          <p:spTgt spid="510"/>
                                        </p:tgtEl>
                                        <p:attrNameLst>
                                          <p:attrName>ppt_x</p:attrName>
                                        </p:attrNameLst>
                                      </p:cBhvr>
                                      <p:tavLst>
                                        <p:tav tm="0">
                                          <p:val>
                                            <p:strVal val="#ppt_x"/>
                                          </p:val>
                                        </p:tav>
                                        <p:tav tm="100000">
                                          <p:val>
                                            <p:strVal val="#ppt_x"/>
                                          </p:val>
                                        </p:tav>
                                      </p:tavLst>
                                    </p:anim>
                                    <p:anim calcmode="lin" valueType="num">
                                      <p:cBhvr additive="base">
                                        <p:cTn id="41" dur="500" fill="hold"/>
                                        <p:tgtEl>
                                          <p:spTgt spid="510"/>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511"/>
                                        </p:tgtEl>
                                        <p:attrNameLst>
                                          <p:attrName>style.visibility</p:attrName>
                                        </p:attrNameLst>
                                      </p:cBhvr>
                                      <p:to>
                                        <p:strVal val="visible"/>
                                      </p:to>
                                    </p:set>
                                    <p:anim calcmode="lin" valueType="num">
                                      <p:cBhvr additive="base">
                                        <p:cTn id="44" dur="500" fill="hold"/>
                                        <p:tgtEl>
                                          <p:spTgt spid="511"/>
                                        </p:tgtEl>
                                        <p:attrNameLst>
                                          <p:attrName>ppt_x</p:attrName>
                                        </p:attrNameLst>
                                      </p:cBhvr>
                                      <p:tavLst>
                                        <p:tav tm="0">
                                          <p:val>
                                            <p:strVal val="#ppt_x"/>
                                          </p:val>
                                        </p:tav>
                                        <p:tav tm="100000">
                                          <p:val>
                                            <p:strVal val="#ppt_x"/>
                                          </p:val>
                                        </p:tav>
                                      </p:tavLst>
                                    </p:anim>
                                    <p:anim calcmode="lin" valueType="num">
                                      <p:cBhvr additive="base">
                                        <p:cTn id="45" dur="500" fill="hold"/>
                                        <p:tgtEl>
                                          <p:spTgt spid="511"/>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512"/>
                                        </p:tgtEl>
                                        <p:attrNameLst>
                                          <p:attrName>style.visibility</p:attrName>
                                        </p:attrNameLst>
                                      </p:cBhvr>
                                      <p:to>
                                        <p:strVal val="visible"/>
                                      </p:to>
                                    </p:set>
                                    <p:anim calcmode="lin" valueType="num">
                                      <p:cBhvr additive="base">
                                        <p:cTn id="48" dur="500" fill="hold"/>
                                        <p:tgtEl>
                                          <p:spTgt spid="512"/>
                                        </p:tgtEl>
                                        <p:attrNameLst>
                                          <p:attrName>ppt_x</p:attrName>
                                        </p:attrNameLst>
                                      </p:cBhvr>
                                      <p:tavLst>
                                        <p:tav tm="0">
                                          <p:val>
                                            <p:strVal val="#ppt_x"/>
                                          </p:val>
                                        </p:tav>
                                        <p:tav tm="100000">
                                          <p:val>
                                            <p:strVal val="#ppt_x"/>
                                          </p:val>
                                        </p:tav>
                                      </p:tavLst>
                                    </p:anim>
                                    <p:anim calcmode="lin" valueType="num">
                                      <p:cBhvr additive="base">
                                        <p:cTn id="49" dur="500" fill="hold"/>
                                        <p:tgtEl>
                                          <p:spTgt spid="512"/>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513"/>
                                        </p:tgtEl>
                                        <p:attrNameLst>
                                          <p:attrName>style.visibility</p:attrName>
                                        </p:attrNameLst>
                                      </p:cBhvr>
                                      <p:to>
                                        <p:strVal val="visible"/>
                                      </p:to>
                                    </p:set>
                                    <p:anim calcmode="lin" valueType="num">
                                      <p:cBhvr additive="base">
                                        <p:cTn id="52" dur="500" fill="hold"/>
                                        <p:tgtEl>
                                          <p:spTgt spid="513"/>
                                        </p:tgtEl>
                                        <p:attrNameLst>
                                          <p:attrName>ppt_x</p:attrName>
                                        </p:attrNameLst>
                                      </p:cBhvr>
                                      <p:tavLst>
                                        <p:tav tm="0">
                                          <p:val>
                                            <p:strVal val="#ppt_x"/>
                                          </p:val>
                                        </p:tav>
                                        <p:tav tm="100000">
                                          <p:val>
                                            <p:strVal val="#ppt_x"/>
                                          </p:val>
                                        </p:tav>
                                      </p:tavLst>
                                    </p:anim>
                                    <p:anim calcmode="lin" valueType="num">
                                      <p:cBhvr additive="base">
                                        <p:cTn id="53" dur="500" fill="hold"/>
                                        <p:tgtEl>
                                          <p:spTgt spid="513"/>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514"/>
                                        </p:tgtEl>
                                        <p:attrNameLst>
                                          <p:attrName>style.visibility</p:attrName>
                                        </p:attrNameLst>
                                      </p:cBhvr>
                                      <p:to>
                                        <p:strVal val="visible"/>
                                      </p:to>
                                    </p:set>
                                    <p:anim calcmode="lin" valueType="num">
                                      <p:cBhvr additive="base">
                                        <p:cTn id="56" dur="500" fill="hold"/>
                                        <p:tgtEl>
                                          <p:spTgt spid="514"/>
                                        </p:tgtEl>
                                        <p:attrNameLst>
                                          <p:attrName>ppt_x</p:attrName>
                                        </p:attrNameLst>
                                      </p:cBhvr>
                                      <p:tavLst>
                                        <p:tav tm="0">
                                          <p:val>
                                            <p:strVal val="#ppt_x"/>
                                          </p:val>
                                        </p:tav>
                                        <p:tav tm="100000">
                                          <p:val>
                                            <p:strVal val="#ppt_x"/>
                                          </p:val>
                                        </p:tav>
                                      </p:tavLst>
                                    </p:anim>
                                    <p:anim calcmode="lin" valueType="num">
                                      <p:cBhvr additive="base">
                                        <p:cTn id="57" dur="500" fill="hold"/>
                                        <p:tgtEl>
                                          <p:spTgt spid="514"/>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515"/>
                                        </p:tgtEl>
                                        <p:attrNameLst>
                                          <p:attrName>style.visibility</p:attrName>
                                        </p:attrNameLst>
                                      </p:cBhvr>
                                      <p:to>
                                        <p:strVal val="visible"/>
                                      </p:to>
                                    </p:set>
                                    <p:anim calcmode="lin" valueType="num">
                                      <p:cBhvr additive="base">
                                        <p:cTn id="60" dur="500" fill="hold"/>
                                        <p:tgtEl>
                                          <p:spTgt spid="515"/>
                                        </p:tgtEl>
                                        <p:attrNameLst>
                                          <p:attrName>ppt_x</p:attrName>
                                        </p:attrNameLst>
                                      </p:cBhvr>
                                      <p:tavLst>
                                        <p:tav tm="0">
                                          <p:val>
                                            <p:strVal val="#ppt_x"/>
                                          </p:val>
                                        </p:tav>
                                        <p:tav tm="100000">
                                          <p:val>
                                            <p:strVal val="#ppt_x"/>
                                          </p:val>
                                        </p:tav>
                                      </p:tavLst>
                                    </p:anim>
                                    <p:anim calcmode="lin" valueType="num">
                                      <p:cBhvr additive="base">
                                        <p:cTn id="61" dur="500" fill="hold"/>
                                        <p:tgtEl>
                                          <p:spTgt spid="5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CustomShape 1"/>
          <p:cNvSpPr/>
          <p:nvPr/>
        </p:nvSpPr>
        <p:spPr>
          <a:xfrm>
            <a:off x="1507320" y="198360"/>
            <a:ext cx="6208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600" b="0" strike="noStrike" spc="-1">
                <a:solidFill>
                  <a:srgbClr val="000000"/>
                </a:solidFill>
                <a:latin typeface="Times New Roman"/>
              </a:rPr>
              <a:t>Aside: Parameter Index Matrices</a:t>
            </a:r>
            <a:endParaRPr lang="en-US" sz="3600" b="0" strike="noStrike" spc="-1">
              <a:latin typeface="Arial"/>
            </a:endParaRPr>
          </a:p>
        </p:txBody>
      </p:sp>
      <p:sp>
        <p:nvSpPr>
          <p:cNvPr id="517" name="CustomShape 2"/>
          <p:cNvSpPr/>
          <p:nvPr/>
        </p:nvSpPr>
        <p:spPr>
          <a:xfrm>
            <a:off x="363960" y="1289160"/>
            <a:ext cx="7718400" cy="4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a:solidFill>
                  <a:srgbClr val="000000"/>
                </a:solidFill>
                <a:latin typeface="Times New Roman"/>
              </a:rPr>
              <a:t>node.par (</a:t>
            </a:r>
            <a:r>
              <a:rPr lang="en-US" sz="2200" b="1" strike="noStrike" spc="-1">
                <a:solidFill>
                  <a:srgbClr val="000000"/>
                </a:solidFill>
                <a:latin typeface="Symbol"/>
              </a:rPr>
              <a:t>h</a:t>
            </a:r>
            <a:r>
              <a:rPr lang="en-US" sz="2200" b="1" strike="noStrike" spc="-1" baseline="-25000">
                <a:solidFill>
                  <a:srgbClr val="000000"/>
                </a:solidFill>
                <a:latin typeface="Symbol"/>
              </a:rPr>
              <a:t>t</a:t>
            </a:r>
            <a:r>
              <a:rPr lang="en-US" sz="2200" b="0" strike="noStrike" spc="-1">
                <a:solidFill>
                  <a:srgbClr val="000000"/>
                </a:solidFill>
                <a:latin typeface="Times New Roman"/>
              </a:rPr>
              <a:t>) is a row-stacked matrix of tau-index vectors:</a:t>
            </a:r>
            <a:endParaRPr lang="en-US" sz="2200" b="0" strike="noStrike" spc="-1">
              <a:latin typeface="Arial"/>
            </a:endParaRPr>
          </a:p>
        </p:txBody>
      </p:sp>
      <p:sp>
        <p:nvSpPr>
          <p:cNvPr id="518" name="CustomShape 3"/>
          <p:cNvSpPr/>
          <p:nvPr/>
        </p:nvSpPr>
        <p:spPr>
          <a:xfrm>
            <a:off x="363960" y="3704040"/>
            <a:ext cx="7718400" cy="470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a:solidFill>
                  <a:srgbClr val="000000"/>
                </a:solidFill>
                <a:latin typeface="Times New Roman"/>
              </a:rPr>
              <a:t>edge.par (</a:t>
            </a:r>
            <a:r>
              <a:rPr lang="en-US" sz="2200" b="0" strike="noStrike" spc="-1">
                <a:solidFill>
                  <a:srgbClr val="000000"/>
                </a:solidFill>
                <a:latin typeface="Symbol"/>
              </a:rPr>
              <a:t>e</a:t>
            </a:r>
            <a:r>
              <a:rPr lang="en-US" sz="2200" b="0" strike="noStrike" spc="-1" baseline="-25000">
                <a:solidFill>
                  <a:srgbClr val="000000"/>
                </a:solidFill>
                <a:latin typeface="Symbol"/>
              </a:rPr>
              <a:t>w</a:t>
            </a:r>
            <a:r>
              <a:rPr lang="en-US" sz="2200" b="0" strike="noStrike" spc="-1">
                <a:solidFill>
                  <a:srgbClr val="000000"/>
                </a:solidFill>
                <a:latin typeface="Times New Roman"/>
              </a:rPr>
              <a:t>) is an (R) list of omega-index matrices:</a:t>
            </a:r>
            <a:endParaRPr lang="en-US" sz="2200" b="0" strike="noStrike" spc="-1">
              <a:latin typeface="Arial"/>
            </a:endParaRPr>
          </a:p>
        </p:txBody>
      </p:sp>
      <p:sp>
        <p:nvSpPr>
          <p:cNvPr id="519" name="CustomShape 4"/>
          <p:cNvSpPr/>
          <p:nvPr/>
        </p:nvSpPr>
        <p:spPr>
          <a:xfrm>
            <a:off x="4875120" y="2160720"/>
            <a:ext cx="38808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X</a:t>
            </a:r>
            <a:r>
              <a:rPr lang="en-US" sz="1800" b="0" strike="noStrike" spc="-1" baseline="-25000">
                <a:solidFill>
                  <a:srgbClr val="000000"/>
                </a:solidFill>
                <a:latin typeface="Times New Roman"/>
              </a:rPr>
              <a:t>1</a:t>
            </a:r>
            <a:endParaRPr lang="en-US" sz="1800" b="0" strike="noStrike" spc="-1">
              <a:latin typeface="Arial"/>
            </a:endParaRPr>
          </a:p>
        </p:txBody>
      </p:sp>
      <p:sp>
        <p:nvSpPr>
          <p:cNvPr id="520" name="CustomShape 5"/>
          <p:cNvSpPr/>
          <p:nvPr/>
        </p:nvSpPr>
        <p:spPr>
          <a:xfrm>
            <a:off x="4868640" y="2524680"/>
            <a:ext cx="38808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X</a:t>
            </a:r>
            <a:r>
              <a:rPr lang="en-US" sz="1800" b="0" strike="noStrike" spc="-1" baseline="-25000">
                <a:solidFill>
                  <a:srgbClr val="000000"/>
                </a:solidFill>
                <a:latin typeface="Times New Roman"/>
              </a:rPr>
              <a:t>2</a:t>
            </a:r>
            <a:endParaRPr lang="en-US" sz="1800" b="0" strike="noStrike" spc="-1">
              <a:latin typeface="Arial"/>
            </a:endParaRPr>
          </a:p>
        </p:txBody>
      </p:sp>
      <p:sp>
        <p:nvSpPr>
          <p:cNvPr id="521" name="CustomShape 6"/>
          <p:cNvSpPr/>
          <p:nvPr/>
        </p:nvSpPr>
        <p:spPr>
          <a:xfrm>
            <a:off x="4875480" y="2915280"/>
            <a:ext cx="38808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X</a:t>
            </a:r>
            <a:r>
              <a:rPr lang="en-US" sz="1800" b="0" strike="noStrike" spc="-1" baseline="-25000">
                <a:solidFill>
                  <a:srgbClr val="000000"/>
                </a:solidFill>
                <a:latin typeface="Times New Roman"/>
              </a:rPr>
              <a:t>3</a:t>
            </a:r>
            <a:endParaRPr lang="en-US" sz="1800" b="0" strike="noStrike" spc="-1">
              <a:latin typeface="Arial"/>
            </a:endParaRPr>
          </a:p>
        </p:txBody>
      </p:sp>
      <p:sp>
        <p:nvSpPr>
          <p:cNvPr id="522" name="CustomShape 7"/>
          <p:cNvSpPr/>
          <p:nvPr/>
        </p:nvSpPr>
        <p:spPr>
          <a:xfrm>
            <a:off x="4897080" y="1762200"/>
            <a:ext cx="110484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s</a:t>
            </a:r>
            <a:r>
              <a:rPr lang="en-US" sz="1800" b="0" i="1" strike="noStrike" spc="-1" baseline="-25000">
                <a:solidFill>
                  <a:srgbClr val="000000"/>
                </a:solidFill>
                <a:latin typeface="Times New Roman"/>
              </a:rPr>
              <a:t>X</a:t>
            </a:r>
            <a:r>
              <a:rPr lang="en-US" sz="1800" b="0" strike="noStrike" spc="-1" baseline="-25000">
                <a:solidFill>
                  <a:srgbClr val="000000"/>
                </a:solidFill>
                <a:latin typeface="Times New Roman"/>
              </a:rPr>
              <a:t>i</a:t>
            </a:r>
            <a:r>
              <a:rPr lang="en-US" sz="1800" b="0" strike="noStrike" spc="-1">
                <a:solidFill>
                  <a:srgbClr val="000000"/>
                </a:solidFill>
                <a:latin typeface="Times New Roman"/>
              </a:rPr>
              <a:t>= </a:t>
            </a:r>
            <a:r>
              <a:rPr lang="en-US" sz="1800" b="0" strike="noStrike" spc="-1">
                <a:solidFill>
                  <a:srgbClr val="000000"/>
                </a:solidFill>
                <a:latin typeface="Wingdings"/>
                <a:ea typeface="Wingdings"/>
              </a:rPr>
              <a:t> </a:t>
            </a:r>
            <a:endParaRPr lang="en-US" sz="1800" b="0" strike="noStrike" spc="-1">
              <a:latin typeface="Arial"/>
            </a:endParaRPr>
          </a:p>
        </p:txBody>
      </p:sp>
      <p:sp>
        <p:nvSpPr>
          <p:cNvPr id="523" name="CustomShape 8"/>
          <p:cNvSpPr/>
          <p:nvPr/>
        </p:nvSpPr>
        <p:spPr>
          <a:xfrm>
            <a:off x="3909960" y="4824000"/>
            <a:ext cx="452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X</a:t>
            </a:r>
            <a:r>
              <a:rPr lang="en-US" sz="1800" b="0" strike="noStrike" spc="-1" baseline="-25000">
                <a:solidFill>
                  <a:srgbClr val="000000"/>
                </a:solidFill>
                <a:latin typeface="Times New Roman"/>
              </a:rPr>
              <a:t>1</a:t>
            </a:r>
            <a:r>
              <a:rPr lang="en-US" sz="1800" b="0" strike="noStrike" spc="-1">
                <a:solidFill>
                  <a:srgbClr val="000000"/>
                </a:solidFill>
                <a:latin typeface="Times New Roman"/>
              </a:rPr>
              <a:t>:</a:t>
            </a:r>
            <a:endParaRPr lang="en-US" sz="1800" b="0" strike="noStrike" spc="-1">
              <a:latin typeface="Arial"/>
            </a:endParaRPr>
          </a:p>
        </p:txBody>
      </p:sp>
      <p:sp>
        <p:nvSpPr>
          <p:cNvPr id="524" name="CustomShape 9"/>
          <p:cNvSpPr/>
          <p:nvPr/>
        </p:nvSpPr>
        <p:spPr>
          <a:xfrm>
            <a:off x="4499280" y="4200840"/>
            <a:ext cx="452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X</a:t>
            </a:r>
            <a:r>
              <a:rPr lang="en-US" sz="1800" b="0" strike="noStrike" spc="-1" baseline="-25000">
                <a:solidFill>
                  <a:srgbClr val="000000"/>
                </a:solidFill>
                <a:latin typeface="Times New Roman"/>
              </a:rPr>
              <a:t>2</a:t>
            </a:r>
            <a:r>
              <a:rPr lang="en-US" sz="1800" b="0" strike="noStrike" spc="-1">
                <a:solidFill>
                  <a:srgbClr val="000000"/>
                </a:solidFill>
                <a:latin typeface="Times New Roman"/>
              </a:rPr>
              <a:t>:</a:t>
            </a:r>
            <a:endParaRPr lang="en-US" sz="1800" b="0" strike="noStrike" spc="-1">
              <a:latin typeface="Arial"/>
            </a:endParaRPr>
          </a:p>
        </p:txBody>
      </p:sp>
      <p:sp>
        <p:nvSpPr>
          <p:cNvPr id="525" name="CustomShape 10"/>
          <p:cNvSpPr/>
          <p:nvPr/>
        </p:nvSpPr>
        <p:spPr>
          <a:xfrm>
            <a:off x="4208040" y="4831920"/>
            <a:ext cx="408240" cy="852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Wingdings"/>
                <a:ea typeface="Wingdings"/>
              </a:rPr>
              <a:t></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Wingdings"/>
                <a:ea typeface="Wingdings"/>
              </a:rPr>
              <a:t></a:t>
            </a:r>
            <a:endParaRPr lang="en-US" sz="1800" b="0" strike="noStrike" spc="-1">
              <a:latin typeface="Arial"/>
            </a:endParaRPr>
          </a:p>
        </p:txBody>
      </p:sp>
      <p:sp>
        <p:nvSpPr>
          <p:cNvPr id="526" name="CustomShape 11"/>
          <p:cNvSpPr/>
          <p:nvPr/>
        </p:nvSpPr>
        <p:spPr>
          <a:xfrm>
            <a:off x="4606200" y="4491000"/>
            <a:ext cx="711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Wingdings"/>
                <a:ea typeface="Wingdings"/>
              </a:rPr>
              <a:t> </a:t>
            </a:r>
            <a:endParaRPr lang="en-US" sz="1800" b="0" strike="noStrike" spc="-1">
              <a:latin typeface="Arial"/>
            </a:endParaRPr>
          </a:p>
        </p:txBody>
      </p:sp>
      <p:sp>
        <p:nvSpPr>
          <p:cNvPr id="527" name="CustomShape 12"/>
          <p:cNvSpPr/>
          <p:nvPr/>
        </p:nvSpPr>
        <p:spPr>
          <a:xfrm>
            <a:off x="5596560" y="4830840"/>
            <a:ext cx="452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X</a:t>
            </a:r>
            <a:r>
              <a:rPr lang="en-US" sz="1800" b="0" strike="noStrike" spc="-1" baseline="-25000">
                <a:solidFill>
                  <a:srgbClr val="000000"/>
                </a:solidFill>
                <a:latin typeface="Times New Roman"/>
              </a:rPr>
              <a:t>1</a:t>
            </a:r>
            <a:r>
              <a:rPr lang="en-US" sz="1800" b="0" strike="noStrike" spc="-1">
                <a:solidFill>
                  <a:srgbClr val="000000"/>
                </a:solidFill>
                <a:latin typeface="Times New Roman"/>
              </a:rPr>
              <a:t>:</a:t>
            </a:r>
            <a:endParaRPr lang="en-US" sz="1800" b="0" strike="noStrike" spc="-1">
              <a:latin typeface="Arial"/>
            </a:endParaRPr>
          </a:p>
        </p:txBody>
      </p:sp>
      <p:sp>
        <p:nvSpPr>
          <p:cNvPr id="528" name="CustomShape 13"/>
          <p:cNvSpPr/>
          <p:nvPr/>
        </p:nvSpPr>
        <p:spPr>
          <a:xfrm>
            <a:off x="6212520" y="4207680"/>
            <a:ext cx="452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X</a:t>
            </a:r>
            <a:r>
              <a:rPr lang="en-US" sz="1800" b="0" strike="noStrike" spc="-1" baseline="-25000">
                <a:solidFill>
                  <a:srgbClr val="000000"/>
                </a:solidFill>
                <a:latin typeface="Times New Roman"/>
              </a:rPr>
              <a:t>3</a:t>
            </a:r>
            <a:r>
              <a:rPr lang="en-US" sz="1800" b="0" strike="noStrike" spc="-1">
                <a:solidFill>
                  <a:srgbClr val="000000"/>
                </a:solidFill>
                <a:latin typeface="Times New Roman"/>
              </a:rPr>
              <a:t>:</a:t>
            </a:r>
            <a:endParaRPr lang="en-US" sz="1800" b="0" strike="noStrike" spc="-1">
              <a:latin typeface="Arial"/>
            </a:endParaRPr>
          </a:p>
        </p:txBody>
      </p:sp>
      <p:sp>
        <p:nvSpPr>
          <p:cNvPr id="529" name="CustomShape 14"/>
          <p:cNvSpPr/>
          <p:nvPr/>
        </p:nvSpPr>
        <p:spPr>
          <a:xfrm>
            <a:off x="5895000" y="4838760"/>
            <a:ext cx="408240" cy="852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Wingdings"/>
                <a:ea typeface="Wingdings"/>
              </a:rPr>
              <a:t></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Wingdings"/>
                <a:ea typeface="Wingdings"/>
              </a:rPr>
              <a:t></a:t>
            </a:r>
            <a:endParaRPr lang="en-US" sz="1800" b="0" strike="noStrike" spc="-1">
              <a:latin typeface="Arial"/>
            </a:endParaRPr>
          </a:p>
        </p:txBody>
      </p:sp>
      <p:sp>
        <p:nvSpPr>
          <p:cNvPr id="530" name="CustomShape 15"/>
          <p:cNvSpPr/>
          <p:nvPr/>
        </p:nvSpPr>
        <p:spPr>
          <a:xfrm>
            <a:off x="6319440" y="4497840"/>
            <a:ext cx="711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Wingdings"/>
                <a:ea typeface="Wingdings"/>
              </a:rPr>
              <a:t> </a:t>
            </a:r>
            <a:endParaRPr lang="en-US" sz="1800" b="0" strike="noStrike" spc="-1">
              <a:latin typeface="Arial"/>
            </a:endParaRPr>
          </a:p>
        </p:txBody>
      </p:sp>
      <p:sp>
        <p:nvSpPr>
          <p:cNvPr id="531" name="CustomShape 16"/>
          <p:cNvSpPr/>
          <p:nvPr/>
        </p:nvSpPr>
        <p:spPr>
          <a:xfrm>
            <a:off x="7257240" y="4837680"/>
            <a:ext cx="452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X</a:t>
            </a:r>
            <a:r>
              <a:rPr lang="en-US" sz="1800" b="0" strike="noStrike" spc="-1" baseline="-25000">
                <a:solidFill>
                  <a:srgbClr val="000000"/>
                </a:solidFill>
                <a:latin typeface="Times New Roman"/>
              </a:rPr>
              <a:t>2</a:t>
            </a:r>
            <a:r>
              <a:rPr lang="en-US" sz="1800" b="0" strike="noStrike" spc="-1">
                <a:solidFill>
                  <a:srgbClr val="000000"/>
                </a:solidFill>
                <a:latin typeface="Times New Roman"/>
              </a:rPr>
              <a:t>:</a:t>
            </a:r>
            <a:endParaRPr lang="en-US" sz="1800" b="0" strike="noStrike" spc="-1">
              <a:latin typeface="Arial"/>
            </a:endParaRPr>
          </a:p>
        </p:txBody>
      </p:sp>
      <p:sp>
        <p:nvSpPr>
          <p:cNvPr id="532" name="CustomShape 17"/>
          <p:cNvSpPr/>
          <p:nvPr/>
        </p:nvSpPr>
        <p:spPr>
          <a:xfrm>
            <a:off x="7872840" y="4214880"/>
            <a:ext cx="452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i="1" strike="noStrike" spc="-1">
                <a:solidFill>
                  <a:srgbClr val="000000"/>
                </a:solidFill>
                <a:latin typeface="Times New Roman"/>
              </a:rPr>
              <a:t>X</a:t>
            </a:r>
            <a:r>
              <a:rPr lang="en-US" sz="1800" b="0" strike="noStrike" spc="-1" baseline="-25000">
                <a:solidFill>
                  <a:srgbClr val="000000"/>
                </a:solidFill>
                <a:latin typeface="Times New Roman"/>
              </a:rPr>
              <a:t>3</a:t>
            </a:r>
            <a:r>
              <a:rPr lang="en-US" sz="1800" b="0" strike="noStrike" spc="-1">
                <a:solidFill>
                  <a:srgbClr val="000000"/>
                </a:solidFill>
                <a:latin typeface="Times New Roman"/>
              </a:rPr>
              <a:t>:</a:t>
            </a:r>
            <a:endParaRPr lang="en-US" sz="1800" b="0" strike="noStrike" spc="-1">
              <a:latin typeface="Arial"/>
            </a:endParaRPr>
          </a:p>
        </p:txBody>
      </p:sp>
      <p:sp>
        <p:nvSpPr>
          <p:cNvPr id="533" name="CustomShape 18"/>
          <p:cNvSpPr/>
          <p:nvPr/>
        </p:nvSpPr>
        <p:spPr>
          <a:xfrm>
            <a:off x="7581600" y="4845600"/>
            <a:ext cx="408240" cy="852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Wingdings"/>
                <a:ea typeface="Wingdings"/>
              </a:rPr>
              <a:t></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Wingdings"/>
                <a:ea typeface="Wingdings"/>
              </a:rPr>
              <a:t></a:t>
            </a:r>
            <a:endParaRPr lang="en-US" sz="1800" b="0" strike="noStrike" spc="-1">
              <a:latin typeface="Arial"/>
            </a:endParaRPr>
          </a:p>
        </p:txBody>
      </p:sp>
      <p:sp>
        <p:nvSpPr>
          <p:cNvPr id="534" name="CustomShape 19"/>
          <p:cNvSpPr/>
          <p:nvPr/>
        </p:nvSpPr>
        <p:spPr>
          <a:xfrm>
            <a:off x="7979760" y="4504680"/>
            <a:ext cx="7113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Wingdings"/>
                <a:ea typeface="Wingdings"/>
              </a:rPr>
              <a:t> </a:t>
            </a:r>
            <a:endParaRPr lang="en-US" sz="1800" b="0" strike="noStrike" spc="-1">
              <a:latin typeface="Arial"/>
            </a:endParaRPr>
          </a:p>
        </p:txBody>
      </p:sp>
      <p:pic>
        <p:nvPicPr>
          <p:cNvPr id="535" name="Picture 44"/>
          <p:cNvPicPr/>
          <p:nvPr/>
        </p:nvPicPr>
        <p:blipFill>
          <a:blip r:embed="rId2"/>
          <a:stretch/>
        </p:blipFill>
        <p:spPr>
          <a:xfrm>
            <a:off x="2874240" y="2160720"/>
            <a:ext cx="3143160" cy="1060920"/>
          </a:xfrm>
          <a:prstGeom prst="rect">
            <a:avLst/>
          </a:prstGeom>
          <a:ln>
            <a:noFill/>
          </a:ln>
        </p:spPr>
      </p:pic>
      <p:pic>
        <p:nvPicPr>
          <p:cNvPr id="536" name="Picture 1"/>
          <p:cNvPicPr/>
          <p:nvPr/>
        </p:nvPicPr>
        <p:blipFill>
          <a:blip r:embed="rId3"/>
          <a:stretch/>
        </p:blipFill>
        <p:spPr>
          <a:xfrm>
            <a:off x="38880" y="4748400"/>
            <a:ext cx="9070920" cy="101268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1507320" y="198360"/>
            <a:ext cx="6208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600" b="0" strike="noStrike" spc="-1">
                <a:solidFill>
                  <a:srgbClr val="000000"/>
                </a:solidFill>
                <a:latin typeface="Times New Roman"/>
              </a:rPr>
              <a:t>Aside: Parameter Index Matrices</a:t>
            </a:r>
            <a:endParaRPr lang="en-US" sz="3600" b="0" strike="noStrike" spc="-1">
              <a:latin typeface="Arial"/>
            </a:endParaRPr>
          </a:p>
        </p:txBody>
      </p:sp>
      <p:sp>
        <p:nvSpPr>
          <p:cNvPr id="538" name="CustomShape 2"/>
          <p:cNvSpPr/>
          <p:nvPr/>
        </p:nvSpPr>
        <p:spPr>
          <a:xfrm>
            <a:off x="363960" y="1034767"/>
            <a:ext cx="7718400" cy="1445096"/>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dirty="0">
                <a:solidFill>
                  <a:srgbClr val="000000"/>
                </a:solidFill>
                <a:latin typeface="Times New Roman"/>
              </a:rPr>
              <a:t>Using these parameter index matrices, it is a little more transparent as to how the conversion between parameter and node/edge indices works (dropping the </a:t>
            </a:r>
            <a:r>
              <a:rPr lang="en-US" sz="2200" b="0" i="1" strike="noStrike" spc="-1" dirty="0">
                <a:solidFill>
                  <a:srgbClr val="000000"/>
                </a:solidFill>
                <a:latin typeface="Symbol" pitchFamily="2" charset="2"/>
              </a:rPr>
              <a:t>f</a:t>
            </a:r>
            <a:r>
              <a:rPr lang="en-US" sz="2200" b="0" strike="noStrike" spc="-1" dirty="0">
                <a:solidFill>
                  <a:srgbClr val="000000"/>
                </a:solidFill>
                <a:latin typeface="Times New Roman"/>
              </a:rPr>
              <a:t> and just writing </a:t>
            </a:r>
            <a:r>
              <a:rPr lang="en-US" sz="2200" b="0" i="1" strike="noStrike" spc="-1" dirty="0">
                <a:solidFill>
                  <a:srgbClr val="000000"/>
                </a:solidFill>
                <a:latin typeface="Times New Roman"/>
              </a:rPr>
              <a:t>k</a:t>
            </a:r>
            <a:r>
              <a:rPr lang="en-US" sz="2200" b="0" strike="noStrike" spc="-1" dirty="0">
                <a:solidFill>
                  <a:srgbClr val="000000"/>
                </a:solidFill>
                <a:latin typeface="Times New Roman"/>
              </a:rPr>
              <a:t> for simplicity instead of </a:t>
            </a:r>
            <a:r>
              <a:rPr lang="en-US" sz="2200" b="0" i="1" strike="noStrike" spc="-1" dirty="0" err="1">
                <a:solidFill>
                  <a:srgbClr val="000000"/>
                </a:solidFill>
                <a:latin typeface="Symbol" pitchFamily="2" charset="2"/>
              </a:rPr>
              <a:t>f</a:t>
            </a:r>
            <a:r>
              <a:rPr lang="en-US" sz="2200" b="0" i="1" strike="noStrike" spc="-1" baseline="-25000" dirty="0" err="1">
                <a:solidFill>
                  <a:srgbClr val="000000"/>
                </a:solidFill>
                <a:latin typeface="Times New Roman"/>
              </a:rPr>
              <a:t>k</a:t>
            </a:r>
            <a:r>
              <a:rPr lang="en-US" sz="2200" b="0" strike="noStrike" spc="-1" dirty="0">
                <a:solidFill>
                  <a:srgbClr val="000000"/>
                </a:solidFill>
                <a:latin typeface="Times New Roman"/>
              </a:rPr>
              <a:t>):</a:t>
            </a:r>
            <a:endParaRPr lang="en-US" sz="2200" b="0" strike="noStrike" spc="-1" dirty="0">
              <a:latin typeface="Arial"/>
            </a:endParaRPr>
          </a:p>
        </p:txBody>
      </p:sp>
      <p:sp>
        <p:nvSpPr>
          <p:cNvPr id="539" name="CustomShape 3"/>
          <p:cNvSpPr/>
          <p:nvPr/>
        </p:nvSpPr>
        <p:spPr>
          <a:xfrm>
            <a:off x="959040" y="5701680"/>
            <a:ext cx="40410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a:solidFill>
                  <a:srgbClr val="000000"/>
                </a:solidFill>
                <a:latin typeface="Times New Roman"/>
              </a:rPr>
              <a:t>We’ll find this handy later.</a:t>
            </a:r>
            <a:endParaRPr lang="en-US" sz="2200" b="0" strike="noStrike" spc="-1">
              <a:latin typeface="Arial"/>
            </a:endParaRPr>
          </a:p>
        </p:txBody>
      </p:sp>
      <p:sp>
        <p:nvSpPr>
          <p:cNvPr id="540" name="CustomShape 4"/>
          <p:cNvSpPr/>
          <p:nvPr/>
        </p:nvSpPr>
        <p:spPr>
          <a:xfrm>
            <a:off x="2889360" y="3297240"/>
            <a:ext cx="187452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Times New Roman"/>
              </a:rPr>
              <a:t>row </a:t>
            </a:r>
            <a:r>
              <a:rPr lang="en-US" sz="1800" b="0" i="1" strike="noStrike" spc="-1">
                <a:solidFill>
                  <a:srgbClr val="000000"/>
                </a:solidFill>
                <a:latin typeface="Times New Roman"/>
              </a:rPr>
              <a:t>i</a:t>
            </a:r>
            <a:r>
              <a:rPr lang="en-US" sz="1800" b="0" strike="noStrike" spc="-1">
                <a:solidFill>
                  <a:srgbClr val="000000"/>
                </a:solidFill>
                <a:latin typeface="Times New Roman"/>
              </a:rPr>
              <a:t> of  </a:t>
            </a:r>
            <a:r>
              <a:rPr lang="en-US" sz="1800" b="1" strike="noStrike" spc="-1">
                <a:solidFill>
                  <a:srgbClr val="000000"/>
                </a:solidFill>
                <a:latin typeface="Symbol"/>
              </a:rPr>
              <a:t>h</a:t>
            </a:r>
            <a:r>
              <a:rPr lang="en-US" sz="1800" b="1" strike="noStrike" spc="-1" baseline="-25000">
                <a:solidFill>
                  <a:srgbClr val="000000"/>
                </a:solidFill>
                <a:latin typeface="Symbol"/>
              </a:rPr>
              <a:t>t</a:t>
            </a:r>
            <a:r>
              <a:rPr lang="en-US" sz="1800" b="0" strike="noStrike" spc="-1">
                <a:solidFill>
                  <a:srgbClr val="000000"/>
                </a:solidFill>
                <a:latin typeface="Times New Roman"/>
              </a:rPr>
              <a:t> matrix</a:t>
            </a:r>
            <a:endParaRPr lang="en-US" sz="1800" b="0" strike="noStrike" spc="-1">
              <a:latin typeface="Arial"/>
            </a:endParaRPr>
          </a:p>
        </p:txBody>
      </p:sp>
      <p:sp>
        <p:nvSpPr>
          <p:cNvPr id="541" name="CustomShape 5"/>
          <p:cNvSpPr/>
          <p:nvPr/>
        </p:nvSpPr>
        <p:spPr>
          <a:xfrm rot="16200000" flipV="1">
            <a:off x="3121920" y="2966040"/>
            <a:ext cx="318240" cy="528480"/>
          </a:xfrm>
          <a:prstGeom prst="leftBrace">
            <a:avLst>
              <a:gd name="adj1" fmla="val 8333"/>
              <a:gd name="adj2" fmla="val 50000"/>
            </a:avLst>
          </a:pr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542" name="CustomShape 6"/>
          <p:cNvSpPr/>
          <p:nvPr/>
        </p:nvSpPr>
        <p:spPr>
          <a:xfrm>
            <a:off x="4638240" y="2638800"/>
            <a:ext cx="418644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Times New Roman"/>
              </a:rPr>
              <a:t>parameter </a:t>
            </a:r>
            <a:r>
              <a:rPr lang="en-US" sz="1800" b="0" i="1" strike="noStrike" spc="-1">
                <a:solidFill>
                  <a:srgbClr val="000000"/>
                </a:solidFill>
                <a:latin typeface="Times New Roman"/>
              </a:rPr>
              <a:t>k</a:t>
            </a:r>
            <a:r>
              <a:rPr lang="en-US" sz="1800" b="0" strike="noStrike" spc="-1">
                <a:solidFill>
                  <a:srgbClr val="000000"/>
                </a:solidFill>
                <a:latin typeface="Times New Roman"/>
              </a:rPr>
              <a:t>                 node </a:t>
            </a:r>
            <a:r>
              <a:rPr lang="en-US" sz="1800" b="0" i="1" strike="noStrike" spc="-1">
                <a:solidFill>
                  <a:srgbClr val="000000"/>
                </a:solidFill>
                <a:latin typeface="Times New Roman"/>
              </a:rPr>
              <a:t>i </a:t>
            </a:r>
            <a:r>
              <a:rPr lang="en-US" sz="1800" b="0" strike="noStrike" spc="-1">
                <a:solidFill>
                  <a:srgbClr val="000000"/>
                </a:solidFill>
                <a:latin typeface="Times New Roman"/>
              </a:rPr>
              <a:t>in state </a:t>
            </a:r>
            <a:r>
              <a:rPr lang="en-US" sz="1800" b="0" i="1" strike="noStrike" spc="-1">
                <a:solidFill>
                  <a:srgbClr val="000000"/>
                </a:solidFill>
                <a:latin typeface="Times New Roman"/>
              </a:rPr>
              <a:t>X</a:t>
            </a:r>
            <a:r>
              <a:rPr lang="en-US" sz="1800" b="0" i="1" strike="noStrike" spc="-1" baseline="-25000">
                <a:solidFill>
                  <a:srgbClr val="000000"/>
                </a:solidFill>
                <a:latin typeface="Times New Roman"/>
              </a:rPr>
              <a:t>i </a:t>
            </a:r>
            <a:r>
              <a:rPr lang="en-US" sz="1800" b="0" strike="noStrike" spc="-1">
                <a:solidFill>
                  <a:srgbClr val="000000"/>
                </a:solidFill>
                <a:latin typeface="Times New Roman"/>
              </a:rPr>
              <a:t>= </a:t>
            </a:r>
            <a:r>
              <a:rPr lang="en-US" sz="1800" b="0" i="1" strike="noStrike" spc="-1">
                <a:solidFill>
                  <a:srgbClr val="000000"/>
                </a:solidFill>
                <a:latin typeface="Times New Roman"/>
              </a:rPr>
              <a:t>s</a:t>
            </a:r>
            <a:r>
              <a:rPr lang="en-US" sz="1800" b="0" i="1" strike="noStrike" spc="-1" baseline="-25000">
                <a:solidFill>
                  <a:srgbClr val="000000"/>
                </a:solidFill>
                <a:latin typeface="Times New Roman"/>
              </a:rPr>
              <a:t>Xi</a:t>
            </a:r>
            <a:endParaRPr lang="en-US" sz="1800" b="0" strike="noStrike" spc="-1">
              <a:latin typeface="Arial"/>
            </a:endParaRPr>
          </a:p>
        </p:txBody>
      </p:sp>
      <p:sp>
        <p:nvSpPr>
          <p:cNvPr id="543" name="CustomShape 7"/>
          <p:cNvSpPr/>
          <p:nvPr/>
        </p:nvSpPr>
        <p:spPr>
          <a:xfrm>
            <a:off x="5873400" y="2769840"/>
            <a:ext cx="661320" cy="158400"/>
          </a:xfrm>
          <a:prstGeom prst="leftRight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pic>
        <p:nvPicPr>
          <p:cNvPr id="545" name="Picture 10"/>
          <p:cNvPicPr/>
          <p:nvPr/>
        </p:nvPicPr>
        <p:blipFill>
          <a:blip r:embed="rId2"/>
          <a:stretch/>
        </p:blipFill>
        <p:spPr>
          <a:xfrm>
            <a:off x="668160" y="2694600"/>
            <a:ext cx="3672720" cy="389880"/>
          </a:xfrm>
          <a:prstGeom prst="rect">
            <a:avLst/>
          </a:prstGeom>
          <a:ln>
            <a:noFill/>
          </a:ln>
        </p:spPr>
      </p:pic>
      <p:sp>
        <p:nvSpPr>
          <p:cNvPr id="546" name="CustomShape 8"/>
          <p:cNvSpPr/>
          <p:nvPr/>
        </p:nvSpPr>
        <p:spPr>
          <a:xfrm>
            <a:off x="4638240" y="4868280"/>
            <a:ext cx="418644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Times New Roman"/>
              </a:rPr>
              <a:t>parameter </a:t>
            </a:r>
            <a:r>
              <a:rPr lang="en-US" sz="1800" b="0" i="1" strike="noStrike" spc="-1">
                <a:solidFill>
                  <a:srgbClr val="000000"/>
                </a:solidFill>
                <a:latin typeface="Times New Roman"/>
              </a:rPr>
              <a:t>k</a:t>
            </a:r>
            <a:r>
              <a:rPr lang="en-US" sz="1800" b="0" strike="noStrike" spc="-1">
                <a:solidFill>
                  <a:srgbClr val="000000"/>
                </a:solidFill>
                <a:latin typeface="Times New Roman"/>
              </a:rPr>
              <a:t>                 node </a:t>
            </a:r>
            <a:r>
              <a:rPr lang="en-US" sz="1800" b="0" i="1" strike="noStrike" spc="-1">
                <a:solidFill>
                  <a:srgbClr val="000000"/>
                </a:solidFill>
                <a:latin typeface="Times New Roman"/>
              </a:rPr>
              <a:t>i </a:t>
            </a:r>
            <a:r>
              <a:rPr lang="en-US" sz="1800" b="0" strike="noStrike" spc="-1">
                <a:solidFill>
                  <a:srgbClr val="000000"/>
                </a:solidFill>
                <a:latin typeface="Times New Roman"/>
              </a:rPr>
              <a:t>in state </a:t>
            </a:r>
            <a:r>
              <a:rPr lang="en-US" sz="1800" b="0" i="1" strike="noStrike" spc="-1">
                <a:solidFill>
                  <a:srgbClr val="000000"/>
                </a:solidFill>
                <a:latin typeface="Times New Roman"/>
              </a:rPr>
              <a:t>X</a:t>
            </a:r>
            <a:r>
              <a:rPr lang="en-US" sz="1800" b="0" i="1" strike="noStrike" spc="-1" baseline="-25000">
                <a:solidFill>
                  <a:srgbClr val="000000"/>
                </a:solidFill>
                <a:latin typeface="Times New Roman"/>
              </a:rPr>
              <a:t>i </a:t>
            </a:r>
            <a:r>
              <a:rPr lang="en-US" sz="1800" b="0" strike="noStrike" spc="-1">
                <a:solidFill>
                  <a:srgbClr val="000000"/>
                </a:solidFill>
                <a:latin typeface="Times New Roman"/>
              </a:rPr>
              <a:t>= </a:t>
            </a:r>
            <a:r>
              <a:rPr lang="en-US" sz="1800" b="0" i="1" strike="noStrike" spc="-1">
                <a:solidFill>
                  <a:srgbClr val="000000"/>
                </a:solidFill>
                <a:latin typeface="Times New Roman"/>
              </a:rPr>
              <a:t>s</a:t>
            </a:r>
            <a:r>
              <a:rPr lang="en-US" sz="1800" b="0" i="1" strike="noStrike" spc="-1" baseline="-25000">
                <a:solidFill>
                  <a:srgbClr val="000000"/>
                </a:solidFill>
                <a:latin typeface="Times New Roman"/>
              </a:rPr>
              <a:t>Xi</a:t>
            </a:r>
            <a:endParaRPr lang="en-US" sz="1800" b="0" strike="noStrike" spc="-1">
              <a:latin typeface="Arial"/>
            </a:endParaRPr>
          </a:p>
        </p:txBody>
      </p:sp>
      <p:sp>
        <p:nvSpPr>
          <p:cNvPr id="547" name="CustomShape 9"/>
          <p:cNvSpPr/>
          <p:nvPr/>
        </p:nvSpPr>
        <p:spPr>
          <a:xfrm>
            <a:off x="5873400" y="4999320"/>
            <a:ext cx="661320" cy="158400"/>
          </a:xfrm>
          <a:prstGeom prst="leftRightArrow">
            <a:avLst>
              <a:gd name="adj1" fmla="val 50000"/>
              <a:gd name="adj2" fmla="val 50000"/>
            </a:avLst>
          </a:prstGeom>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548" name="CustomShape 10"/>
          <p:cNvSpPr/>
          <p:nvPr/>
        </p:nvSpPr>
        <p:spPr>
          <a:xfrm>
            <a:off x="6684840" y="5198040"/>
            <a:ext cx="209088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Times New Roman"/>
              </a:rPr>
              <a:t>node </a:t>
            </a:r>
            <a:r>
              <a:rPr lang="en-US" sz="1800" b="0" i="1" strike="noStrike" spc="-1">
                <a:solidFill>
                  <a:srgbClr val="000000"/>
                </a:solidFill>
                <a:latin typeface="Times New Roman"/>
              </a:rPr>
              <a:t>j </a:t>
            </a:r>
            <a:r>
              <a:rPr lang="en-US" sz="1800" b="0" strike="noStrike" spc="-1">
                <a:solidFill>
                  <a:srgbClr val="000000"/>
                </a:solidFill>
                <a:latin typeface="Times New Roman"/>
              </a:rPr>
              <a:t>in state </a:t>
            </a:r>
            <a:r>
              <a:rPr lang="en-US" sz="1800" b="0" i="1" strike="noStrike" spc="-1">
                <a:solidFill>
                  <a:srgbClr val="000000"/>
                </a:solidFill>
                <a:latin typeface="Times New Roman"/>
              </a:rPr>
              <a:t>X</a:t>
            </a:r>
            <a:r>
              <a:rPr lang="en-US" sz="1800" b="0" i="1" strike="noStrike" spc="-1" baseline="-25000">
                <a:solidFill>
                  <a:srgbClr val="000000"/>
                </a:solidFill>
                <a:latin typeface="Times New Roman"/>
              </a:rPr>
              <a:t>j</a:t>
            </a:r>
            <a:r>
              <a:rPr lang="en-US" sz="1800" b="0" strike="noStrike" spc="-1">
                <a:solidFill>
                  <a:srgbClr val="000000"/>
                </a:solidFill>
                <a:latin typeface="Times New Roman"/>
              </a:rPr>
              <a:t>= </a:t>
            </a:r>
            <a:r>
              <a:rPr lang="en-US" sz="1800" b="0" i="1" strike="noStrike" spc="-1">
                <a:solidFill>
                  <a:srgbClr val="000000"/>
                </a:solidFill>
                <a:latin typeface="Times New Roman"/>
              </a:rPr>
              <a:t>s</a:t>
            </a:r>
            <a:r>
              <a:rPr lang="en-US" sz="1800" b="0" i="1" strike="noStrike" spc="-1" baseline="-25000">
                <a:solidFill>
                  <a:srgbClr val="000000"/>
                </a:solidFill>
                <a:latin typeface="Times New Roman"/>
              </a:rPr>
              <a:t>Xj</a:t>
            </a:r>
            <a:endParaRPr lang="en-US" sz="1800" b="0" strike="noStrike" spc="-1">
              <a:latin typeface="Arial"/>
            </a:endParaRPr>
          </a:p>
        </p:txBody>
      </p:sp>
      <p:pic>
        <p:nvPicPr>
          <p:cNvPr id="2" name="Picture 1">
            <a:extLst>
              <a:ext uri="{FF2B5EF4-FFF2-40B4-BE49-F238E27FC236}">
                <a16:creationId xmlns:a16="http://schemas.microsoft.com/office/drawing/2014/main" id="{CBA980DA-7FDF-604E-B43A-237C5D5D4090}"/>
              </a:ext>
            </a:extLst>
          </p:cNvPr>
          <p:cNvPicPr>
            <a:picLocks noChangeAspect="1"/>
          </p:cNvPicPr>
          <p:nvPr/>
        </p:nvPicPr>
        <p:blipFill>
          <a:blip r:embed="rId3"/>
          <a:stretch>
            <a:fillRect/>
          </a:stretch>
        </p:blipFill>
        <p:spPr>
          <a:xfrm>
            <a:off x="668160" y="4401667"/>
            <a:ext cx="5086080" cy="428498"/>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CustomShape 1"/>
          <p:cNvSpPr/>
          <p:nvPr/>
        </p:nvSpPr>
        <p:spPr>
          <a:xfrm>
            <a:off x="1507320" y="198360"/>
            <a:ext cx="6208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600" b="0" strike="noStrike" spc="-1">
                <a:solidFill>
                  <a:srgbClr val="000000"/>
                </a:solidFill>
                <a:latin typeface="Times New Roman"/>
              </a:rPr>
              <a:t>Aside: Parameter Index Matrices</a:t>
            </a:r>
            <a:endParaRPr lang="en-US" sz="3600" b="0" strike="noStrike" spc="-1">
              <a:latin typeface="Arial"/>
            </a:endParaRPr>
          </a:p>
        </p:txBody>
      </p:sp>
      <p:sp>
        <p:nvSpPr>
          <p:cNvPr id="550" name="CustomShape 2"/>
          <p:cNvSpPr/>
          <p:nvPr/>
        </p:nvSpPr>
        <p:spPr>
          <a:xfrm>
            <a:off x="363960" y="1355400"/>
            <a:ext cx="7718400" cy="76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a:solidFill>
                  <a:srgbClr val="000000"/>
                </a:solidFill>
                <a:latin typeface="Times New Roman"/>
              </a:rPr>
              <a:t>For example, under this model/parameterization consider configuration </a:t>
            </a:r>
            <a:r>
              <a:rPr lang="en-US" sz="2200" b="1" strike="noStrike" spc="-1">
                <a:solidFill>
                  <a:srgbClr val="000000"/>
                </a:solidFill>
                <a:latin typeface="Times New Roman"/>
              </a:rPr>
              <a:t>X</a:t>
            </a:r>
            <a:r>
              <a:rPr lang="en-US" sz="2200" b="0" strike="noStrike" spc="-1">
                <a:solidFill>
                  <a:srgbClr val="000000"/>
                </a:solidFill>
                <a:latin typeface="Times New Roman"/>
              </a:rPr>
              <a:t> = (1,2,1):</a:t>
            </a:r>
            <a:endParaRPr lang="en-US" sz="2200" b="0" strike="noStrike" spc="-1">
              <a:latin typeface="Arial"/>
            </a:endParaRPr>
          </a:p>
        </p:txBody>
      </p:sp>
      <p:pic>
        <p:nvPicPr>
          <p:cNvPr id="551" name="Picture 5"/>
          <p:cNvPicPr/>
          <p:nvPr/>
        </p:nvPicPr>
        <p:blipFill>
          <a:blip r:embed="rId2"/>
          <a:stretch/>
        </p:blipFill>
        <p:spPr>
          <a:xfrm>
            <a:off x="489600" y="2533680"/>
            <a:ext cx="8082000" cy="720000"/>
          </a:xfrm>
          <a:prstGeom prst="rect">
            <a:avLst/>
          </a:prstGeom>
          <a:ln>
            <a:noFill/>
          </a:ln>
        </p:spPr>
      </p:pic>
      <p:pic>
        <p:nvPicPr>
          <p:cNvPr id="552" name="Picture 6"/>
          <p:cNvPicPr/>
          <p:nvPr/>
        </p:nvPicPr>
        <p:blipFill>
          <a:blip r:embed="rId3"/>
          <a:stretch/>
        </p:blipFill>
        <p:spPr>
          <a:xfrm>
            <a:off x="476280" y="4736880"/>
            <a:ext cx="8111880" cy="722160"/>
          </a:xfrm>
          <a:prstGeom prst="rect">
            <a:avLst/>
          </a:prstGeom>
          <a:ln>
            <a:noFill/>
          </a:ln>
        </p:spPr>
      </p:pic>
      <p:pic>
        <p:nvPicPr>
          <p:cNvPr id="553" name="Picture 7"/>
          <p:cNvPicPr/>
          <p:nvPr/>
        </p:nvPicPr>
        <p:blipFill>
          <a:blip r:embed="rId4"/>
          <a:stretch/>
        </p:blipFill>
        <p:spPr>
          <a:xfrm>
            <a:off x="489600" y="3645000"/>
            <a:ext cx="8111880" cy="722160"/>
          </a:xfrm>
          <a:prstGeom prst="rect">
            <a:avLst/>
          </a:prstGeom>
          <a:ln>
            <a:noFill/>
          </a:ln>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CustomShape 1"/>
          <p:cNvSpPr/>
          <p:nvPr/>
        </p:nvSpPr>
        <p:spPr>
          <a:xfrm>
            <a:off x="1507320" y="198360"/>
            <a:ext cx="6208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600" b="0" strike="noStrike" spc="-1">
                <a:solidFill>
                  <a:srgbClr val="000000"/>
                </a:solidFill>
                <a:latin typeface="Times New Roman"/>
              </a:rPr>
              <a:t>Aside: Parameter Index Matrices</a:t>
            </a:r>
            <a:endParaRPr lang="en-US" sz="3600" b="0" strike="noStrike" spc="-1">
              <a:latin typeface="Arial"/>
            </a:endParaRPr>
          </a:p>
        </p:txBody>
      </p:sp>
      <p:sp>
        <p:nvSpPr>
          <p:cNvPr id="555" name="CustomShape 2"/>
          <p:cNvSpPr/>
          <p:nvPr/>
        </p:nvSpPr>
        <p:spPr>
          <a:xfrm>
            <a:off x="363960" y="1355400"/>
            <a:ext cx="7718400" cy="76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a:solidFill>
                  <a:srgbClr val="000000"/>
                </a:solidFill>
                <a:latin typeface="Times New Roman"/>
              </a:rPr>
              <a:t>For example, under this model/parameterization and configuration </a:t>
            </a:r>
            <a:r>
              <a:rPr lang="en-US" sz="2200" b="1" strike="noStrike" spc="-1">
                <a:solidFill>
                  <a:srgbClr val="000000"/>
                </a:solidFill>
                <a:latin typeface="Times New Roman"/>
              </a:rPr>
              <a:t>X</a:t>
            </a:r>
            <a:r>
              <a:rPr lang="en-US" sz="2200" b="0" strike="noStrike" spc="-1">
                <a:solidFill>
                  <a:srgbClr val="000000"/>
                </a:solidFill>
                <a:latin typeface="Times New Roman"/>
              </a:rPr>
              <a:t> = (1,2,1):</a:t>
            </a:r>
            <a:endParaRPr lang="en-US" sz="2200" b="0" strike="noStrike" spc="-1">
              <a:latin typeface="Arial"/>
            </a:endParaRPr>
          </a:p>
        </p:txBody>
      </p:sp>
      <p:sp>
        <p:nvSpPr>
          <p:cNvPr id="559" name="CustomShape 3"/>
          <p:cNvSpPr/>
          <p:nvPr/>
        </p:nvSpPr>
        <p:spPr>
          <a:xfrm>
            <a:off x="1071360" y="5649840"/>
            <a:ext cx="6956241"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Times New Roman"/>
              </a:rPr>
              <a:t>From these evaluation we can infer the configuration’s vector of features:</a:t>
            </a:r>
            <a:endParaRPr lang="en-US" sz="1800" b="0" strike="noStrike" spc="-1" dirty="0">
              <a:latin typeface="Arial"/>
            </a:endParaRPr>
          </a:p>
        </p:txBody>
      </p:sp>
      <p:pic>
        <p:nvPicPr>
          <p:cNvPr id="560" name="Picture 10"/>
          <p:cNvPicPr/>
          <p:nvPr/>
        </p:nvPicPr>
        <p:blipFill>
          <a:blip r:embed="rId2"/>
          <a:stretch/>
        </p:blipFill>
        <p:spPr>
          <a:xfrm>
            <a:off x="2431440" y="6235920"/>
            <a:ext cx="4565880" cy="393480"/>
          </a:xfrm>
          <a:prstGeom prst="rect">
            <a:avLst/>
          </a:prstGeom>
          <a:ln>
            <a:noFill/>
          </a:ln>
        </p:spPr>
      </p:pic>
      <p:pic>
        <p:nvPicPr>
          <p:cNvPr id="2" name="Picture 1">
            <a:extLst>
              <a:ext uri="{FF2B5EF4-FFF2-40B4-BE49-F238E27FC236}">
                <a16:creationId xmlns:a16="http://schemas.microsoft.com/office/drawing/2014/main" id="{D972B4AE-8068-8C46-98D7-AEDC62BDDBE5}"/>
              </a:ext>
            </a:extLst>
          </p:cNvPr>
          <p:cNvPicPr>
            <a:picLocks noChangeAspect="1"/>
          </p:cNvPicPr>
          <p:nvPr/>
        </p:nvPicPr>
        <p:blipFill>
          <a:blip r:embed="rId3"/>
          <a:stretch>
            <a:fillRect/>
          </a:stretch>
        </p:blipFill>
        <p:spPr>
          <a:xfrm>
            <a:off x="22034" y="2559932"/>
            <a:ext cx="9083737" cy="552261"/>
          </a:xfrm>
          <a:prstGeom prst="rect">
            <a:avLst/>
          </a:prstGeom>
        </p:spPr>
      </p:pic>
      <p:pic>
        <p:nvPicPr>
          <p:cNvPr id="3" name="Picture 2">
            <a:extLst>
              <a:ext uri="{FF2B5EF4-FFF2-40B4-BE49-F238E27FC236}">
                <a16:creationId xmlns:a16="http://schemas.microsoft.com/office/drawing/2014/main" id="{E0D50292-6845-8347-89B3-32AFA72CB2BE}"/>
              </a:ext>
            </a:extLst>
          </p:cNvPr>
          <p:cNvPicPr>
            <a:picLocks noChangeAspect="1"/>
          </p:cNvPicPr>
          <p:nvPr/>
        </p:nvPicPr>
        <p:blipFill>
          <a:blip r:embed="rId4"/>
          <a:stretch>
            <a:fillRect/>
          </a:stretch>
        </p:blipFill>
        <p:spPr>
          <a:xfrm>
            <a:off x="22034" y="3591517"/>
            <a:ext cx="9083737" cy="552647"/>
          </a:xfrm>
          <a:prstGeom prst="rect">
            <a:avLst/>
          </a:prstGeom>
        </p:spPr>
      </p:pic>
      <p:pic>
        <p:nvPicPr>
          <p:cNvPr id="4" name="Picture 3">
            <a:extLst>
              <a:ext uri="{FF2B5EF4-FFF2-40B4-BE49-F238E27FC236}">
                <a16:creationId xmlns:a16="http://schemas.microsoft.com/office/drawing/2014/main" id="{49A1DFA1-8C4D-CD42-BB6D-934C8F69D418}"/>
              </a:ext>
            </a:extLst>
          </p:cNvPr>
          <p:cNvPicPr>
            <a:picLocks noChangeAspect="1"/>
          </p:cNvPicPr>
          <p:nvPr/>
        </p:nvPicPr>
        <p:blipFill>
          <a:blip r:embed="rId5"/>
          <a:stretch>
            <a:fillRect/>
          </a:stretch>
        </p:blipFill>
        <p:spPr>
          <a:xfrm>
            <a:off x="22034" y="4616283"/>
            <a:ext cx="9083737" cy="552261"/>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457200" y="765000"/>
            <a:ext cx="7619760" cy="809640"/>
          </a:xfrm>
          <a:prstGeom prst="rect">
            <a:avLst/>
          </a:prstGeom>
          <a:noFill/>
          <a:ln>
            <a:noFill/>
          </a:ln>
        </p:spPr>
        <p:txBody>
          <a:bodyPr>
            <a:normAutofit lnSpcReduction="10000"/>
          </a:bodyPr>
          <a:lstStyle/>
          <a:p>
            <a:pPr marL="343080" indent="-342720">
              <a:lnSpc>
                <a:spcPct val="100000"/>
              </a:lnSpc>
              <a:spcBef>
                <a:spcPts val="479"/>
              </a:spcBef>
              <a:buClr>
                <a:srgbClr val="000000"/>
              </a:buClr>
              <a:buFont typeface="Arial"/>
              <a:buChar char="•"/>
            </a:pPr>
            <a:r>
              <a:rPr lang="en-US" sz="2400" b="0" strike="noStrike" spc="-1" dirty="0">
                <a:solidFill>
                  <a:srgbClr val="000000"/>
                </a:solidFill>
                <a:latin typeface="Times New Roman"/>
              </a:rPr>
              <a:t>For some joint probability distribution over a set of variables*                                    , </a:t>
            </a:r>
            <a:r>
              <a:rPr lang="en-US" sz="2400" b="0" strike="noStrike" spc="-1" dirty="0" err="1">
                <a:solidFill>
                  <a:srgbClr val="000000"/>
                </a:solidFill>
                <a:latin typeface="Times New Roman"/>
              </a:rPr>
              <a:t>Pr</a:t>
            </a:r>
            <a:r>
              <a:rPr lang="en-US" sz="2400" b="0" strike="noStrike" spc="-1" dirty="0">
                <a:solidFill>
                  <a:srgbClr val="000000"/>
                </a:solidFill>
                <a:latin typeface="Times New Roman"/>
              </a:rPr>
              <a:t>(</a:t>
            </a:r>
            <a:r>
              <a:rPr lang="en-US" sz="2400" b="1" strike="noStrike" spc="-1" dirty="0">
                <a:solidFill>
                  <a:srgbClr val="000000"/>
                </a:solidFill>
                <a:latin typeface="Times New Roman"/>
              </a:rPr>
              <a:t>X</a:t>
            </a:r>
            <a:r>
              <a:rPr lang="en-US" sz="2400" b="0" strike="noStrike" spc="-1" dirty="0">
                <a:solidFill>
                  <a:srgbClr val="000000"/>
                </a:solidFill>
                <a:latin typeface="Times New Roman"/>
              </a:rPr>
              <a:t>):</a:t>
            </a:r>
            <a:endParaRPr lang="en-US" sz="2400" b="0" strike="noStrike" spc="-1" dirty="0">
              <a:solidFill>
                <a:srgbClr val="000000"/>
              </a:solidFill>
              <a:latin typeface="Calibri"/>
            </a:endParaRPr>
          </a:p>
        </p:txBody>
      </p:sp>
      <p:pic>
        <p:nvPicPr>
          <p:cNvPr id="95" name="Picture 4"/>
          <p:cNvPicPr/>
          <p:nvPr/>
        </p:nvPicPr>
        <p:blipFill>
          <a:blip r:embed="rId2"/>
          <a:stretch/>
        </p:blipFill>
        <p:spPr>
          <a:xfrm>
            <a:off x="2253617" y="1131730"/>
            <a:ext cx="2597040" cy="333000"/>
          </a:xfrm>
          <a:prstGeom prst="rect">
            <a:avLst/>
          </a:prstGeom>
          <a:ln>
            <a:noFill/>
          </a:ln>
        </p:spPr>
      </p:pic>
      <p:sp>
        <p:nvSpPr>
          <p:cNvPr id="96" name="CustomShape 2"/>
          <p:cNvSpPr/>
          <p:nvPr/>
        </p:nvSpPr>
        <p:spPr>
          <a:xfrm>
            <a:off x="699480" y="1673568"/>
            <a:ext cx="8216640" cy="809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The </a:t>
            </a:r>
            <a:r>
              <a:rPr lang="en-US" sz="2200" b="1" i="1" u="sng" strike="noStrike" spc="-1" dirty="0">
                <a:solidFill>
                  <a:srgbClr val="000000"/>
                </a:solidFill>
                <a:latin typeface="Times New Roman"/>
              </a:rPr>
              <a:t>dependencies</a:t>
            </a:r>
            <a:r>
              <a:rPr lang="en-US" sz="2200" b="0" strike="noStrike" spc="-1" dirty="0">
                <a:solidFill>
                  <a:srgbClr val="000000"/>
                </a:solidFill>
                <a:latin typeface="Times New Roman"/>
              </a:rPr>
              <a:t> between the </a:t>
            </a:r>
            <a:r>
              <a:rPr lang="en-US" sz="2200" b="0" i="1" strike="noStrike" spc="-1" dirty="0">
                <a:solidFill>
                  <a:srgbClr val="000000"/>
                </a:solidFill>
                <a:latin typeface="Times New Roman"/>
              </a:rPr>
              <a:t>X</a:t>
            </a:r>
            <a:r>
              <a:rPr lang="en-US" sz="2200" b="0" i="1" strike="noStrike" spc="-1" baseline="-25000" dirty="0">
                <a:solidFill>
                  <a:srgbClr val="000000"/>
                </a:solidFill>
                <a:latin typeface="Times New Roman"/>
              </a:rPr>
              <a:t>i</a:t>
            </a:r>
            <a:r>
              <a:rPr lang="en-US" sz="2200" b="0" strike="noStrike" spc="-1" dirty="0">
                <a:solidFill>
                  <a:srgbClr val="000000"/>
                </a:solidFill>
                <a:latin typeface="Times New Roman"/>
              </a:rPr>
              <a:t> can be represented as a graph. </a:t>
            </a:r>
          </a:p>
          <a:p>
            <a:pPr marL="800280" lvl="1" indent="-342720">
              <a:spcBef>
                <a:spcPts val="439"/>
              </a:spcBef>
              <a:buClr>
                <a:srgbClr val="000000"/>
              </a:buClr>
              <a:buFont typeface="Arial"/>
              <a:buChar char="•"/>
            </a:pPr>
            <a:r>
              <a:rPr lang="en-US" sz="2000" b="0" strike="noStrike" spc="-1" dirty="0">
                <a:solidFill>
                  <a:srgbClr val="000000"/>
                </a:solidFill>
                <a:latin typeface="Times New Roman"/>
              </a:rPr>
              <a:t>An example for a 5-variable distribution </a:t>
            </a:r>
            <a:r>
              <a:rPr lang="en-US" sz="2000" b="0" strike="noStrike" spc="-1" dirty="0" err="1">
                <a:solidFill>
                  <a:srgbClr val="000000"/>
                </a:solidFill>
                <a:latin typeface="Times New Roman"/>
              </a:rPr>
              <a:t>Pr</a:t>
            </a:r>
            <a:r>
              <a:rPr lang="en-US" sz="2000" b="0" strike="noStrike" spc="-1" dirty="0">
                <a:solidFill>
                  <a:srgbClr val="000000"/>
                </a:solidFill>
                <a:latin typeface="Times New Roman"/>
              </a:rPr>
              <a:t>(</a:t>
            </a:r>
            <a:r>
              <a:rPr lang="en-US" sz="2000" b="0" i="1" strike="noStrike" spc="-1" dirty="0">
                <a:solidFill>
                  <a:srgbClr val="000000"/>
                </a:solidFill>
                <a:latin typeface="Times New Roman"/>
              </a:rPr>
              <a:t>A</a:t>
            </a:r>
            <a:r>
              <a:rPr lang="en-US" sz="2000" b="0" strike="noStrike" spc="-1" dirty="0">
                <a:solidFill>
                  <a:srgbClr val="000000"/>
                </a:solidFill>
                <a:latin typeface="Times New Roman"/>
              </a:rPr>
              <a:t>,</a:t>
            </a:r>
            <a:r>
              <a:rPr lang="en-US" sz="2000" b="0" i="1" strike="noStrike" spc="-1" dirty="0">
                <a:solidFill>
                  <a:srgbClr val="000000"/>
                </a:solidFill>
                <a:latin typeface="Times New Roman"/>
              </a:rPr>
              <a:t>B</a:t>
            </a:r>
            <a:r>
              <a:rPr lang="en-US" sz="2000" b="0" strike="noStrike" spc="-1" dirty="0">
                <a:solidFill>
                  <a:srgbClr val="000000"/>
                </a:solidFill>
                <a:latin typeface="Times New Roman"/>
              </a:rPr>
              <a:t>,</a:t>
            </a:r>
            <a:r>
              <a:rPr lang="en-US" sz="2000" b="0" i="1" strike="noStrike" spc="-1" dirty="0">
                <a:solidFill>
                  <a:srgbClr val="000000"/>
                </a:solidFill>
                <a:latin typeface="Times New Roman"/>
              </a:rPr>
              <a:t>C</a:t>
            </a:r>
            <a:r>
              <a:rPr lang="en-US" sz="2000" b="0" strike="noStrike" spc="-1" dirty="0">
                <a:solidFill>
                  <a:srgbClr val="000000"/>
                </a:solidFill>
                <a:latin typeface="Times New Roman"/>
              </a:rPr>
              <a:t>,</a:t>
            </a:r>
            <a:r>
              <a:rPr lang="en-US" sz="2000" b="0" i="1" strike="noStrike" spc="-1" dirty="0">
                <a:solidFill>
                  <a:srgbClr val="000000"/>
                </a:solidFill>
                <a:latin typeface="Times New Roman"/>
              </a:rPr>
              <a:t>D</a:t>
            </a:r>
            <a:r>
              <a:rPr lang="en-US" sz="2000" b="0" strike="noStrike" spc="-1" dirty="0">
                <a:solidFill>
                  <a:srgbClr val="000000"/>
                </a:solidFill>
                <a:latin typeface="Times New Roman"/>
              </a:rPr>
              <a:t>,</a:t>
            </a:r>
            <a:r>
              <a:rPr lang="en-US" sz="2000" b="0" i="1" strike="noStrike" spc="-1" dirty="0">
                <a:solidFill>
                  <a:srgbClr val="000000"/>
                </a:solidFill>
                <a:latin typeface="Times New Roman"/>
              </a:rPr>
              <a:t>E</a:t>
            </a:r>
            <a:r>
              <a:rPr lang="en-US" sz="2000" b="0" strike="noStrike" spc="-1" dirty="0">
                <a:solidFill>
                  <a:srgbClr val="000000"/>
                </a:solidFill>
                <a:latin typeface="Times New Roman"/>
              </a:rPr>
              <a:t>)</a:t>
            </a:r>
            <a:endParaRPr lang="en-US" sz="2000" b="0" strike="noStrike" spc="-1" dirty="0">
              <a:latin typeface="Arial"/>
            </a:endParaRPr>
          </a:p>
        </p:txBody>
      </p:sp>
      <p:sp>
        <p:nvSpPr>
          <p:cNvPr id="99" name="CustomShape 5"/>
          <p:cNvSpPr/>
          <p:nvPr/>
        </p:nvSpPr>
        <p:spPr>
          <a:xfrm rot="2153579">
            <a:off x="3692961" y="2596815"/>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00" name="CustomShape 6"/>
          <p:cNvSpPr/>
          <p:nvPr/>
        </p:nvSpPr>
        <p:spPr>
          <a:xfrm rot="21596190">
            <a:off x="3776094" y="2477496"/>
            <a:ext cx="651310" cy="1014209"/>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6000" b="0" i="1" strike="noStrike" spc="-1" dirty="0">
                <a:solidFill>
                  <a:srgbClr val="000000"/>
                </a:solidFill>
                <a:latin typeface="Times New Roman"/>
              </a:rPr>
              <a:t>A</a:t>
            </a:r>
            <a:endParaRPr lang="en-US" sz="6000" b="0" strike="noStrike" spc="-1" dirty="0">
              <a:latin typeface="Arial"/>
            </a:endParaRPr>
          </a:p>
        </p:txBody>
      </p:sp>
      <p:sp>
        <p:nvSpPr>
          <p:cNvPr id="102" name="CustomShape 8"/>
          <p:cNvSpPr/>
          <p:nvPr/>
        </p:nvSpPr>
        <p:spPr>
          <a:xfrm rot="2153579">
            <a:off x="5130499" y="3611578"/>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03" name="CustomShape 9"/>
          <p:cNvSpPr/>
          <p:nvPr/>
        </p:nvSpPr>
        <p:spPr>
          <a:xfrm rot="21596190">
            <a:off x="5274568" y="3558453"/>
            <a:ext cx="645840" cy="100476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6000" b="0" i="1" strike="noStrike" spc="-1">
                <a:solidFill>
                  <a:srgbClr val="000000"/>
                </a:solidFill>
                <a:latin typeface="Times New Roman"/>
              </a:rPr>
              <a:t>B</a:t>
            </a:r>
            <a:endParaRPr lang="en-US" sz="6000" b="0" strike="noStrike" spc="-1">
              <a:latin typeface="Arial"/>
            </a:endParaRPr>
          </a:p>
        </p:txBody>
      </p:sp>
      <p:sp>
        <p:nvSpPr>
          <p:cNvPr id="104" name="CustomShape 10"/>
          <p:cNvSpPr/>
          <p:nvPr/>
        </p:nvSpPr>
        <p:spPr>
          <a:xfrm rot="2153579">
            <a:off x="4496760" y="3371394"/>
            <a:ext cx="911644" cy="95813"/>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06" name="CustomShape 12"/>
          <p:cNvSpPr/>
          <p:nvPr/>
        </p:nvSpPr>
        <p:spPr>
          <a:xfrm rot="2153579">
            <a:off x="2108830" y="3617115"/>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07" name="CustomShape 13"/>
          <p:cNvSpPr/>
          <p:nvPr/>
        </p:nvSpPr>
        <p:spPr>
          <a:xfrm rot="21596190">
            <a:off x="2232890" y="3553043"/>
            <a:ext cx="645840" cy="100476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6000" b="0" i="1" strike="noStrike" spc="-1" dirty="0">
                <a:solidFill>
                  <a:srgbClr val="000000"/>
                </a:solidFill>
                <a:latin typeface="Times New Roman"/>
              </a:rPr>
              <a:t>E</a:t>
            </a:r>
            <a:endParaRPr lang="en-US" sz="6000" b="0" strike="noStrike" spc="-1" dirty="0">
              <a:latin typeface="Arial"/>
            </a:endParaRPr>
          </a:p>
        </p:txBody>
      </p:sp>
      <p:sp>
        <p:nvSpPr>
          <p:cNvPr id="109" name="CustomShape 15"/>
          <p:cNvSpPr/>
          <p:nvPr/>
        </p:nvSpPr>
        <p:spPr>
          <a:xfrm rot="2153579">
            <a:off x="4671671" y="5323242"/>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10" name="CustomShape 16"/>
          <p:cNvSpPr/>
          <p:nvPr/>
        </p:nvSpPr>
        <p:spPr>
          <a:xfrm rot="21596190">
            <a:off x="4749465" y="5285344"/>
            <a:ext cx="688680" cy="100476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6000" b="0" i="1" strike="noStrike" spc="-1" dirty="0">
                <a:solidFill>
                  <a:srgbClr val="000000"/>
                </a:solidFill>
                <a:latin typeface="Times New Roman"/>
              </a:rPr>
              <a:t>C</a:t>
            </a:r>
            <a:endParaRPr lang="en-US" sz="6000" b="0" strike="noStrike" spc="-1" dirty="0">
              <a:latin typeface="Arial"/>
            </a:endParaRPr>
          </a:p>
        </p:txBody>
      </p:sp>
      <p:sp>
        <p:nvSpPr>
          <p:cNvPr id="112" name="CustomShape 18"/>
          <p:cNvSpPr/>
          <p:nvPr/>
        </p:nvSpPr>
        <p:spPr>
          <a:xfrm rot="2153579">
            <a:off x="2672564" y="5427397"/>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13" name="CustomShape 19"/>
          <p:cNvSpPr/>
          <p:nvPr/>
        </p:nvSpPr>
        <p:spPr>
          <a:xfrm rot="21596190">
            <a:off x="2745322" y="5335780"/>
            <a:ext cx="731160" cy="100476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6000" b="0" i="1" strike="noStrike" spc="-1" dirty="0">
                <a:solidFill>
                  <a:srgbClr val="000000"/>
                </a:solidFill>
                <a:latin typeface="Times New Roman"/>
              </a:rPr>
              <a:t>D</a:t>
            </a:r>
            <a:endParaRPr lang="en-US" sz="6000" b="0" strike="noStrike" spc="-1" dirty="0">
              <a:latin typeface="Arial"/>
            </a:endParaRPr>
          </a:p>
        </p:txBody>
      </p:sp>
      <p:sp>
        <p:nvSpPr>
          <p:cNvPr id="114" name="CustomShape 20"/>
          <p:cNvSpPr/>
          <p:nvPr/>
        </p:nvSpPr>
        <p:spPr>
          <a:xfrm rot="2153579" flipV="1">
            <a:off x="3149042" y="2949350"/>
            <a:ext cx="281099" cy="973891"/>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15" name="CustomShape 21"/>
          <p:cNvSpPr>
            <a:spLocks noChangeAspect="1"/>
          </p:cNvSpPr>
          <p:nvPr/>
        </p:nvSpPr>
        <p:spPr>
          <a:xfrm rot="2153579" flipH="1" flipV="1">
            <a:off x="5349154" y="4558757"/>
            <a:ext cx="365760" cy="838836"/>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16" name="CustomShape 22"/>
          <p:cNvSpPr/>
          <p:nvPr/>
        </p:nvSpPr>
        <p:spPr>
          <a:xfrm rot="2153579">
            <a:off x="2428274" y="4680171"/>
            <a:ext cx="791955" cy="599887"/>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17" name="CustomShape 23"/>
          <p:cNvSpPr/>
          <p:nvPr/>
        </p:nvSpPr>
        <p:spPr>
          <a:xfrm rot="2153579" flipH="1">
            <a:off x="3682869" y="5504943"/>
            <a:ext cx="881096" cy="655931"/>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dirty="0"/>
          </a:p>
        </p:txBody>
      </p:sp>
      <p:sp>
        <p:nvSpPr>
          <p:cNvPr id="118" name="Line 24"/>
          <p:cNvSpPr/>
          <p:nvPr/>
        </p:nvSpPr>
        <p:spPr>
          <a:xfrm rot="2153579">
            <a:off x="3589328" y="3903937"/>
            <a:ext cx="1685894" cy="1218209"/>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119" name="Line 25"/>
          <p:cNvSpPr/>
          <p:nvPr/>
        </p:nvSpPr>
        <p:spPr>
          <a:xfrm rot="2153579" flipH="1">
            <a:off x="3234051" y="3476482"/>
            <a:ext cx="1696157" cy="1240716"/>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120" name="Line 26"/>
          <p:cNvSpPr/>
          <p:nvPr/>
        </p:nvSpPr>
        <p:spPr>
          <a:xfrm rot="2153579">
            <a:off x="3446387" y="3500886"/>
            <a:ext cx="606032" cy="2029634"/>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121" name="Line 27"/>
          <p:cNvSpPr/>
          <p:nvPr/>
        </p:nvSpPr>
        <p:spPr>
          <a:xfrm rot="2153579" flipH="1">
            <a:off x="3980934" y="3721596"/>
            <a:ext cx="570922" cy="2166971"/>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122" name="CustomShape 28"/>
          <p:cNvSpPr/>
          <p:nvPr/>
        </p:nvSpPr>
        <p:spPr>
          <a:xfrm>
            <a:off x="6289920" y="3100320"/>
            <a:ext cx="2719080" cy="147587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000000"/>
                </a:solidFill>
                <a:latin typeface="Times New Roman"/>
              </a:rPr>
              <a:t>A 5-variable PMF with dependencies represented by an </a:t>
            </a:r>
            <a:r>
              <a:rPr lang="en-US" sz="1800" b="1" strike="noStrike" spc="-1" dirty="0">
                <a:solidFill>
                  <a:srgbClr val="000000"/>
                </a:solidFill>
                <a:latin typeface="Times New Roman"/>
              </a:rPr>
              <a:t>undirected graph </a:t>
            </a:r>
            <a:r>
              <a:rPr lang="en-US" sz="1800" b="0" strike="noStrike" spc="-1" dirty="0">
                <a:solidFill>
                  <a:srgbClr val="000000"/>
                </a:solidFill>
                <a:latin typeface="Times New Roman"/>
              </a:rPr>
              <a:t>(</a:t>
            </a:r>
            <a:r>
              <a:rPr lang="en-US" sz="1800" b="1" strike="noStrike" spc="-1" dirty="0">
                <a:solidFill>
                  <a:srgbClr val="000000"/>
                </a:solidFill>
                <a:latin typeface="Times New Roman"/>
              </a:rPr>
              <a:t>Markov Random Field </a:t>
            </a:r>
            <a:r>
              <a:rPr lang="en-US" sz="1800" strike="noStrike" spc="-1" dirty="0">
                <a:solidFill>
                  <a:srgbClr val="000000"/>
                </a:solidFill>
                <a:latin typeface="Times New Roman"/>
              </a:rPr>
              <a:t>or </a:t>
            </a:r>
            <a:r>
              <a:rPr lang="en-US" sz="1800" b="1" strike="noStrike" spc="-1" dirty="0">
                <a:solidFill>
                  <a:srgbClr val="000000"/>
                </a:solidFill>
                <a:latin typeface="Times New Roman"/>
              </a:rPr>
              <a:t>Markov Network</a:t>
            </a:r>
            <a:r>
              <a:rPr lang="en-US" sz="1800" b="0" strike="noStrike" spc="-1" dirty="0">
                <a:solidFill>
                  <a:srgbClr val="000000"/>
                </a:solidFill>
                <a:latin typeface="Times New Roman"/>
              </a:rPr>
              <a:t>)</a:t>
            </a:r>
            <a:endParaRPr lang="en-US" sz="1800" b="0" strike="noStrike" spc="-1" dirty="0">
              <a:latin typeface="Arial"/>
            </a:endParaRPr>
          </a:p>
        </p:txBody>
      </p:sp>
      <p:sp>
        <p:nvSpPr>
          <p:cNvPr id="3" name="TextBox 2">
            <a:extLst>
              <a:ext uri="{FF2B5EF4-FFF2-40B4-BE49-F238E27FC236}">
                <a16:creationId xmlns:a16="http://schemas.microsoft.com/office/drawing/2014/main" id="{DB1E5EA8-576F-A04D-9CC9-8C86985D956D}"/>
              </a:ext>
            </a:extLst>
          </p:cNvPr>
          <p:cNvSpPr txBox="1"/>
          <p:nvPr/>
        </p:nvSpPr>
        <p:spPr>
          <a:xfrm>
            <a:off x="101468" y="6263298"/>
            <a:ext cx="2701133"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*We’ll assume variables are discrete unless stated otherwise</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repl">
                                        <p:cTn id="7" dur="500" fill="hold"/>
                                        <p:tgtEl>
                                          <p:spTgt spid="96"/>
                                        </p:tgtEl>
                                        <p:attrNameLst>
                                          <p:attrName>ppt_x</p:attrName>
                                        </p:attrNameLst>
                                      </p:cBhvr>
                                      <p:tavLst>
                                        <p:tav tm="0">
                                          <p:val>
                                            <p:strVal val="#ppt_x"/>
                                          </p:val>
                                        </p:tav>
                                        <p:tav tm="100000">
                                          <p:val>
                                            <p:strVal val="#ppt_x"/>
                                          </p:val>
                                        </p:tav>
                                      </p:tavLst>
                                    </p:anim>
                                    <p:anim calcmode="lin" valueType="num">
                                      <p:cBhvr additive="repl">
                                        <p:cTn id="8" dur="500" fill="hold"/>
                                        <p:tgtEl>
                                          <p:spTgt spid="9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2"/>
                                        </p:tgtEl>
                                        <p:attrNameLst>
                                          <p:attrName>style.visibility</p:attrName>
                                        </p:attrNameLst>
                                      </p:cBhvr>
                                      <p:to>
                                        <p:strVal val="visible"/>
                                      </p:to>
                                    </p:set>
                                    <p:anim calcmode="lin" valueType="num">
                                      <p:cBhvr additive="repl">
                                        <p:cTn id="12" dur="500" fill="hold"/>
                                        <p:tgtEl>
                                          <p:spTgt spid="122"/>
                                        </p:tgtEl>
                                        <p:attrNameLst>
                                          <p:attrName>ppt_x</p:attrName>
                                        </p:attrNameLst>
                                      </p:cBhvr>
                                      <p:tavLst>
                                        <p:tav tm="0">
                                          <p:val>
                                            <p:strVal val="#ppt_x"/>
                                          </p:val>
                                        </p:tav>
                                        <p:tav tm="100000">
                                          <p:val>
                                            <p:strVal val="#ppt_x"/>
                                          </p:val>
                                        </p:tav>
                                      </p:tavLst>
                                    </p:anim>
                                    <p:anim calcmode="lin" valueType="num">
                                      <p:cBhvr additive="repl">
                                        <p:cTn id="13"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0"/>
                                        </p:tgtEl>
                                        <p:attrNameLst>
                                          <p:attrName>style.visibility</p:attrName>
                                        </p:attrNameLst>
                                      </p:cBhvr>
                                      <p:to>
                                        <p:strVal val="visible"/>
                                      </p:to>
                                    </p:set>
                                    <p:anim calcmode="lin" valueType="num">
                                      <p:cBhvr additive="base">
                                        <p:cTn id="18" dur="500" fill="hold"/>
                                        <p:tgtEl>
                                          <p:spTgt spid="100"/>
                                        </p:tgtEl>
                                        <p:attrNameLst>
                                          <p:attrName>ppt_x</p:attrName>
                                        </p:attrNameLst>
                                      </p:cBhvr>
                                      <p:tavLst>
                                        <p:tav tm="0">
                                          <p:val>
                                            <p:strVal val="#ppt_x"/>
                                          </p:val>
                                        </p:tav>
                                        <p:tav tm="100000">
                                          <p:val>
                                            <p:strVal val="#ppt_x"/>
                                          </p:val>
                                        </p:tav>
                                      </p:tavLst>
                                    </p:anim>
                                    <p:anim calcmode="lin" valueType="num">
                                      <p:cBhvr additive="base">
                                        <p:cTn id="19" dur="500" fill="hold"/>
                                        <p:tgtEl>
                                          <p:spTgt spid="10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additive="base">
                                        <p:cTn id="22" dur="500" fill="hold"/>
                                        <p:tgtEl>
                                          <p:spTgt spid="99"/>
                                        </p:tgtEl>
                                        <p:attrNameLst>
                                          <p:attrName>ppt_x</p:attrName>
                                        </p:attrNameLst>
                                      </p:cBhvr>
                                      <p:tavLst>
                                        <p:tav tm="0">
                                          <p:val>
                                            <p:strVal val="#ppt_x"/>
                                          </p:val>
                                        </p:tav>
                                        <p:tav tm="100000">
                                          <p:val>
                                            <p:strVal val="#ppt_x"/>
                                          </p:val>
                                        </p:tav>
                                      </p:tavLst>
                                    </p:anim>
                                    <p:anim calcmode="lin" valueType="num">
                                      <p:cBhvr additive="base">
                                        <p:cTn id="23" dur="500" fill="hold"/>
                                        <p:tgtEl>
                                          <p:spTgt spid="9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02"/>
                                        </p:tgtEl>
                                        <p:attrNameLst>
                                          <p:attrName>style.visibility</p:attrName>
                                        </p:attrNameLst>
                                      </p:cBhvr>
                                      <p:to>
                                        <p:strVal val="visible"/>
                                      </p:to>
                                    </p:set>
                                    <p:anim calcmode="lin" valueType="num">
                                      <p:cBhvr additive="base">
                                        <p:cTn id="26" dur="500" fill="hold"/>
                                        <p:tgtEl>
                                          <p:spTgt spid="102"/>
                                        </p:tgtEl>
                                        <p:attrNameLst>
                                          <p:attrName>ppt_x</p:attrName>
                                        </p:attrNameLst>
                                      </p:cBhvr>
                                      <p:tavLst>
                                        <p:tav tm="0">
                                          <p:val>
                                            <p:strVal val="#ppt_x"/>
                                          </p:val>
                                        </p:tav>
                                        <p:tav tm="100000">
                                          <p:val>
                                            <p:strVal val="#ppt_x"/>
                                          </p:val>
                                        </p:tav>
                                      </p:tavLst>
                                    </p:anim>
                                    <p:anim calcmode="lin" valueType="num">
                                      <p:cBhvr additive="base">
                                        <p:cTn id="27" dur="500" fill="hold"/>
                                        <p:tgtEl>
                                          <p:spTgt spid="10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03"/>
                                        </p:tgtEl>
                                        <p:attrNameLst>
                                          <p:attrName>style.visibility</p:attrName>
                                        </p:attrNameLst>
                                      </p:cBhvr>
                                      <p:to>
                                        <p:strVal val="visible"/>
                                      </p:to>
                                    </p:set>
                                    <p:anim calcmode="lin" valueType="num">
                                      <p:cBhvr additive="base">
                                        <p:cTn id="30" dur="500" fill="hold"/>
                                        <p:tgtEl>
                                          <p:spTgt spid="103"/>
                                        </p:tgtEl>
                                        <p:attrNameLst>
                                          <p:attrName>ppt_x</p:attrName>
                                        </p:attrNameLst>
                                      </p:cBhvr>
                                      <p:tavLst>
                                        <p:tav tm="0">
                                          <p:val>
                                            <p:strVal val="#ppt_x"/>
                                          </p:val>
                                        </p:tav>
                                        <p:tav tm="100000">
                                          <p:val>
                                            <p:strVal val="#ppt_x"/>
                                          </p:val>
                                        </p:tav>
                                      </p:tavLst>
                                    </p:anim>
                                    <p:anim calcmode="lin" valueType="num">
                                      <p:cBhvr additive="base">
                                        <p:cTn id="31" dur="500" fill="hold"/>
                                        <p:tgtEl>
                                          <p:spTgt spid="103"/>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04"/>
                                        </p:tgtEl>
                                        <p:attrNameLst>
                                          <p:attrName>style.visibility</p:attrName>
                                        </p:attrNameLst>
                                      </p:cBhvr>
                                      <p:to>
                                        <p:strVal val="visible"/>
                                      </p:to>
                                    </p:set>
                                    <p:anim calcmode="lin" valueType="num">
                                      <p:cBhvr additive="base">
                                        <p:cTn id="34" dur="500" fill="hold"/>
                                        <p:tgtEl>
                                          <p:spTgt spid="104"/>
                                        </p:tgtEl>
                                        <p:attrNameLst>
                                          <p:attrName>ppt_x</p:attrName>
                                        </p:attrNameLst>
                                      </p:cBhvr>
                                      <p:tavLst>
                                        <p:tav tm="0">
                                          <p:val>
                                            <p:strVal val="#ppt_x"/>
                                          </p:val>
                                        </p:tav>
                                        <p:tav tm="100000">
                                          <p:val>
                                            <p:strVal val="#ppt_x"/>
                                          </p:val>
                                        </p:tav>
                                      </p:tavLst>
                                    </p:anim>
                                    <p:anim calcmode="lin" valueType="num">
                                      <p:cBhvr additive="base">
                                        <p:cTn id="35" dur="500" fill="hold"/>
                                        <p:tgtEl>
                                          <p:spTgt spid="104"/>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06"/>
                                        </p:tgtEl>
                                        <p:attrNameLst>
                                          <p:attrName>style.visibility</p:attrName>
                                        </p:attrNameLst>
                                      </p:cBhvr>
                                      <p:to>
                                        <p:strVal val="visible"/>
                                      </p:to>
                                    </p:set>
                                    <p:anim calcmode="lin" valueType="num">
                                      <p:cBhvr additive="base">
                                        <p:cTn id="38" dur="500" fill="hold"/>
                                        <p:tgtEl>
                                          <p:spTgt spid="106"/>
                                        </p:tgtEl>
                                        <p:attrNameLst>
                                          <p:attrName>ppt_x</p:attrName>
                                        </p:attrNameLst>
                                      </p:cBhvr>
                                      <p:tavLst>
                                        <p:tav tm="0">
                                          <p:val>
                                            <p:strVal val="#ppt_x"/>
                                          </p:val>
                                        </p:tav>
                                        <p:tav tm="100000">
                                          <p:val>
                                            <p:strVal val="#ppt_x"/>
                                          </p:val>
                                        </p:tav>
                                      </p:tavLst>
                                    </p:anim>
                                    <p:anim calcmode="lin" valueType="num">
                                      <p:cBhvr additive="base">
                                        <p:cTn id="39" dur="500" fill="hold"/>
                                        <p:tgtEl>
                                          <p:spTgt spid="10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107"/>
                                        </p:tgtEl>
                                        <p:attrNameLst>
                                          <p:attrName>style.visibility</p:attrName>
                                        </p:attrNameLst>
                                      </p:cBhvr>
                                      <p:to>
                                        <p:strVal val="visible"/>
                                      </p:to>
                                    </p:set>
                                    <p:anim calcmode="lin" valueType="num">
                                      <p:cBhvr additive="base">
                                        <p:cTn id="42" dur="500" fill="hold"/>
                                        <p:tgtEl>
                                          <p:spTgt spid="107"/>
                                        </p:tgtEl>
                                        <p:attrNameLst>
                                          <p:attrName>ppt_x</p:attrName>
                                        </p:attrNameLst>
                                      </p:cBhvr>
                                      <p:tavLst>
                                        <p:tav tm="0">
                                          <p:val>
                                            <p:strVal val="#ppt_x"/>
                                          </p:val>
                                        </p:tav>
                                        <p:tav tm="100000">
                                          <p:val>
                                            <p:strVal val="#ppt_x"/>
                                          </p:val>
                                        </p:tav>
                                      </p:tavLst>
                                    </p:anim>
                                    <p:anim calcmode="lin" valueType="num">
                                      <p:cBhvr additive="base">
                                        <p:cTn id="43" dur="500" fill="hold"/>
                                        <p:tgtEl>
                                          <p:spTgt spid="107"/>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 calcmode="lin" valueType="num">
                                      <p:cBhvr additive="base">
                                        <p:cTn id="46" dur="500" fill="hold"/>
                                        <p:tgtEl>
                                          <p:spTgt spid="109"/>
                                        </p:tgtEl>
                                        <p:attrNameLst>
                                          <p:attrName>ppt_x</p:attrName>
                                        </p:attrNameLst>
                                      </p:cBhvr>
                                      <p:tavLst>
                                        <p:tav tm="0">
                                          <p:val>
                                            <p:strVal val="#ppt_x"/>
                                          </p:val>
                                        </p:tav>
                                        <p:tav tm="100000">
                                          <p:val>
                                            <p:strVal val="#ppt_x"/>
                                          </p:val>
                                        </p:tav>
                                      </p:tavLst>
                                    </p:anim>
                                    <p:anim calcmode="lin" valueType="num">
                                      <p:cBhvr additive="base">
                                        <p:cTn id="47" dur="500" fill="hold"/>
                                        <p:tgtEl>
                                          <p:spTgt spid="109"/>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10"/>
                                        </p:tgtEl>
                                        <p:attrNameLst>
                                          <p:attrName>style.visibility</p:attrName>
                                        </p:attrNameLst>
                                      </p:cBhvr>
                                      <p:to>
                                        <p:strVal val="visible"/>
                                      </p:to>
                                    </p:set>
                                    <p:anim calcmode="lin" valueType="num">
                                      <p:cBhvr additive="base">
                                        <p:cTn id="50" dur="500" fill="hold"/>
                                        <p:tgtEl>
                                          <p:spTgt spid="110"/>
                                        </p:tgtEl>
                                        <p:attrNameLst>
                                          <p:attrName>ppt_x</p:attrName>
                                        </p:attrNameLst>
                                      </p:cBhvr>
                                      <p:tavLst>
                                        <p:tav tm="0">
                                          <p:val>
                                            <p:strVal val="#ppt_x"/>
                                          </p:val>
                                        </p:tav>
                                        <p:tav tm="100000">
                                          <p:val>
                                            <p:strVal val="#ppt_x"/>
                                          </p:val>
                                        </p:tav>
                                      </p:tavLst>
                                    </p:anim>
                                    <p:anim calcmode="lin" valueType="num">
                                      <p:cBhvr additive="base">
                                        <p:cTn id="51" dur="500" fill="hold"/>
                                        <p:tgtEl>
                                          <p:spTgt spid="110"/>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12"/>
                                        </p:tgtEl>
                                        <p:attrNameLst>
                                          <p:attrName>style.visibility</p:attrName>
                                        </p:attrNameLst>
                                      </p:cBhvr>
                                      <p:to>
                                        <p:strVal val="visible"/>
                                      </p:to>
                                    </p:set>
                                    <p:anim calcmode="lin" valueType="num">
                                      <p:cBhvr additive="base">
                                        <p:cTn id="54" dur="500" fill="hold"/>
                                        <p:tgtEl>
                                          <p:spTgt spid="112"/>
                                        </p:tgtEl>
                                        <p:attrNameLst>
                                          <p:attrName>ppt_x</p:attrName>
                                        </p:attrNameLst>
                                      </p:cBhvr>
                                      <p:tavLst>
                                        <p:tav tm="0">
                                          <p:val>
                                            <p:strVal val="#ppt_x"/>
                                          </p:val>
                                        </p:tav>
                                        <p:tav tm="100000">
                                          <p:val>
                                            <p:strVal val="#ppt_x"/>
                                          </p:val>
                                        </p:tav>
                                      </p:tavLst>
                                    </p:anim>
                                    <p:anim calcmode="lin" valueType="num">
                                      <p:cBhvr additive="base">
                                        <p:cTn id="55" dur="500" fill="hold"/>
                                        <p:tgtEl>
                                          <p:spTgt spid="112"/>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113"/>
                                        </p:tgtEl>
                                        <p:attrNameLst>
                                          <p:attrName>style.visibility</p:attrName>
                                        </p:attrNameLst>
                                      </p:cBhvr>
                                      <p:to>
                                        <p:strVal val="visible"/>
                                      </p:to>
                                    </p:set>
                                    <p:anim calcmode="lin" valueType="num">
                                      <p:cBhvr additive="base">
                                        <p:cTn id="58" dur="500" fill="hold"/>
                                        <p:tgtEl>
                                          <p:spTgt spid="113"/>
                                        </p:tgtEl>
                                        <p:attrNameLst>
                                          <p:attrName>ppt_x</p:attrName>
                                        </p:attrNameLst>
                                      </p:cBhvr>
                                      <p:tavLst>
                                        <p:tav tm="0">
                                          <p:val>
                                            <p:strVal val="#ppt_x"/>
                                          </p:val>
                                        </p:tav>
                                        <p:tav tm="100000">
                                          <p:val>
                                            <p:strVal val="#ppt_x"/>
                                          </p:val>
                                        </p:tav>
                                      </p:tavLst>
                                    </p:anim>
                                    <p:anim calcmode="lin" valueType="num">
                                      <p:cBhvr additive="base">
                                        <p:cTn id="59" dur="500" fill="hold"/>
                                        <p:tgtEl>
                                          <p:spTgt spid="113"/>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114"/>
                                        </p:tgtEl>
                                        <p:attrNameLst>
                                          <p:attrName>style.visibility</p:attrName>
                                        </p:attrNameLst>
                                      </p:cBhvr>
                                      <p:to>
                                        <p:strVal val="visible"/>
                                      </p:to>
                                    </p:set>
                                    <p:anim calcmode="lin" valueType="num">
                                      <p:cBhvr additive="base">
                                        <p:cTn id="62" dur="500" fill="hold"/>
                                        <p:tgtEl>
                                          <p:spTgt spid="114"/>
                                        </p:tgtEl>
                                        <p:attrNameLst>
                                          <p:attrName>ppt_x</p:attrName>
                                        </p:attrNameLst>
                                      </p:cBhvr>
                                      <p:tavLst>
                                        <p:tav tm="0">
                                          <p:val>
                                            <p:strVal val="#ppt_x"/>
                                          </p:val>
                                        </p:tav>
                                        <p:tav tm="100000">
                                          <p:val>
                                            <p:strVal val="#ppt_x"/>
                                          </p:val>
                                        </p:tav>
                                      </p:tavLst>
                                    </p:anim>
                                    <p:anim calcmode="lin" valueType="num">
                                      <p:cBhvr additive="base">
                                        <p:cTn id="63" dur="500" fill="hold"/>
                                        <p:tgtEl>
                                          <p:spTgt spid="114"/>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15"/>
                                        </p:tgtEl>
                                        <p:attrNameLst>
                                          <p:attrName>style.visibility</p:attrName>
                                        </p:attrNameLst>
                                      </p:cBhvr>
                                      <p:to>
                                        <p:strVal val="visible"/>
                                      </p:to>
                                    </p:set>
                                    <p:anim calcmode="lin" valueType="num">
                                      <p:cBhvr additive="base">
                                        <p:cTn id="66" dur="500" fill="hold"/>
                                        <p:tgtEl>
                                          <p:spTgt spid="115"/>
                                        </p:tgtEl>
                                        <p:attrNameLst>
                                          <p:attrName>ppt_x</p:attrName>
                                        </p:attrNameLst>
                                      </p:cBhvr>
                                      <p:tavLst>
                                        <p:tav tm="0">
                                          <p:val>
                                            <p:strVal val="#ppt_x"/>
                                          </p:val>
                                        </p:tav>
                                        <p:tav tm="100000">
                                          <p:val>
                                            <p:strVal val="#ppt_x"/>
                                          </p:val>
                                        </p:tav>
                                      </p:tavLst>
                                    </p:anim>
                                    <p:anim calcmode="lin" valueType="num">
                                      <p:cBhvr additive="base">
                                        <p:cTn id="67" dur="500" fill="hold"/>
                                        <p:tgtEl>
                                          <p:spTgt spid="115"/>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116"/>
                                        </p:tgtEl>
                                        <p:attrNameLst>
                                          <p:attrName>style.visibility</p:attrName>
                                        </p:attrNameLst>
                                      </p:cBhvr>
                                      <p:to>
                                        <p:strVal val="visible"/>
                                      </p:to>
                                    </p:set>
                                    <p:anim calcmode="lin" valueType="num">
                                      <p:cBhvr additive="base">
                                        <p:cTn id="70" dur="500" fill="hold"/>
                                        <p:tgtEl>
                                          <p:spTgt spid="116"/>
                                        </p:tgtEl>
                                        <p:attrNameLst>
                                          <p:attrName>ppt_x</p:attrName>
                                        </p:attrNameLst>
                                      </p:cBhvr>
                                      <p:tavLst>
                                        <p:tav tm="0">
                                          <p:val>
                                            <p:strVal val="#ppt_x"/>
                                          </p:val>
                                        </p:tav>
                                        <p:tav tm="100000">
                                          <p:val>
                                            <p:strVal val="#ppt_x"/>
                                          </p:val>
                                        </p:tav>
                                      </p:tavLst>
                                    </p:anim>
                                    <p:anim calcmode="lin" valueType="num">
                                      <p:cBhvr additive="base">
                                        <p:cTn id="71" dur="500" fill="hold"/>
                                        <p:tgtEl>
                                          <p:spTgt spid="116"/>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17"/>
                                        </p:tgtEl>
                                        <p:attrNameLst>
                                          <p:attrName>style.visibility</p:attrName>
                                        </p:attrNameLst>
                                      </p:cBhvr>
                                      <p:to>
                                        <p:strVal val="visible"/>
                                      </p:to>
                                    </p:set>
                                    <p:anim calcmode="lin" valueType="num">
                                      <p:cBhvr additive="base">
                                        <p:cTn id="74" dur="500" fill="hold"/>
                                        <p:tgtEl>
                                          <p:spTgt spid="117"/>
                                        </p:tgtEl>
                                        <p:attrNameLst>
                                          <p:attrName>ppt_x</p:attrName>
                                        </p:attrNameLst>
                                      </p:cBhvr>
                                      <p:tavLst>
                                        <p:tav tm="0">
                                          <p:val>
                                            <p:strVal val="#ppt_x"/>
                                          </p:val>
                                        </p:tav>
                                        <p:tav tm="100000">
                                          <p:val>
                                            <p:strVal val="#ppt_x"/>
                                          </p:val>
                                        </p:tav>
                                      </p:tavLst>
                                    </p:anim>
                                    <p:anim calcmode="lin" valueType="num">
                                      <p:cBhvr additive="base">
                                        <p:cTn id="75" dur="500" fill="hold"/>
                                        <p:tgtEl>
                                          <p:spTgt spid="117"/>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118"/>
                                        </p:tgtEl>
                                        <p:attrNameLst>
                                          <p:attrName>style.visibility</p:attrName>
                                        </p:attrNameLst>
                                      </p:cBhvr>
                                      <p:to>
                                        <p:strVal val="visible"/>
                                      </p:to>
                                    </p:set>
                                    <p:anim calcmode="lin" valueType="num">
                                      <p:cBhvr additive="base">
                                        <p:cTn id="78" dur="500" fill="hold"/>
                                        <p:tgtEl>
                                          <p:spTgt spid="118"/>
                                        </p:tgtEl>
                                        <p:attrNameLst>
                                          <p:attrName>ppt_x</p:attrName>
                                        </p:attrNameLst>
                                      </p:cBhvr>
                                      <p:tavLst>
                                        <p:tav tm="0">
                                          <p:val>
                                            <p:strVal val="#ppt_x"/>
                                          </p:val>
                                        </p:tav>
                                        <p:tav tm="100000">
                                          <p:val>
                                            <p:strVal val="#ppt_x"/>
                                          </p:val>
                                        </p:tav>
                                      </p:tavLst>
                                    </p:anim>
                                    <p:anim calcmode="lin" valueType="num">
                                      <p:cBhvr additive="base">
                                        <p:cTn id="79" dur="500" fill="hold"/>
                                        <p:tgtEl>
                                          <p:spTgt spid="118"/>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119"/>
                                        </p:tgtEl>
                                        <p:attrNameLst>
                                          <p:attrName>style.visibility</p:attrName>
                                        </p:attrNameLst>
                                      </p:cBhvr>
                                      <p:to>
                                        <p:strVal val="visible"/>
                                      </p:to>
                                    </p:set>
                                    <p:anim calcmode="lin" valueType="num">
                                      <p:cBhvr additive="base">
                                        <p:cTn id="82" dur="500" fill="hold"/>
                                        <p:tgtEl>
                                          <p:spTgt spid="119"/>
                                        </p:tgtEl>
                                        <p:attrNameLst>
                                          <p:attrName>ppt_x</p:attrName>
                                        </p:attrNameLst>
                                      </p:cBhvr>
                                      <p:tavLst>
                                        <p:tav tm="0">
                                          <p:val>
                                            <p:strVal val="#ppt_x"/>
                                          </p:val>
                                        </p:tav>
                                        <p:tav tm="100000">
                                          <p:val>
                                            <p:strVal val="#ppt_x"/>
                                          </p:val>
                                        </p:tav>
                                      </p:tavLst>
                                    </p:anim>
                                    <p:anim calcmode="lin" valueType="num">
                                      <p:cBhvr additive="base">
                                        <p:cTn id="83" dur="500" fill="hold"/>
                                        <p:tgtEl>
                                          <p:spTgt spid="119"/>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120"/>
                                        </p:tgtEl>
                                        <p:attrNameLst>
                                          <p:attrName>style.visibility</p:attrName>
                                        </p:attrNameLst>
                                      </p:cBhvr>
                                      <p:to>
                                        <p:strVal val="visible"/>
                                      </p:to>
                                    </p:set>
                                    <p:anim calcmode="lin" valueType="num">
                                      <p:cBhvr additive="base">
                                        <p:cTn id="86" dur="500" fill="hold"/>
                                        <p:tgtEl>
                                          <p:spTgt spid="120"/>
                                        </p:tgtEl>
                                        <p:attrNameLst>
                                          <p:attrName>ppt_x</p:attrName>
                                        </p:attrNameLst>
                                      </p:cBhvr>
                                      <p:tavLst>
                                        <p:tav tm="0">
                                          <p:val>
                                            <p:strVal val="#ppt_x"/>
                                          </p:val>
                                        </p:tav>
                                        <p:tav tm="100000">
                                          <p:val>
                                            <p:strVal val="#ppt_x"/>
                                          </p:val>
                                        </p:tav>
                                      </p:tavLst>
                                    </p:anim>
                                    <p:anim calcmode="lin" valueType="num">
                                      <p:cBhvr additive="base">
                                        <p:cTn id="87" dur="500" fill="hold"/>
                                        <p:tgtEl>
                                          <p:spTgt spid="12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121"/>
                                        </p:tgtEl>
                                        <p:attrNameLst>
                                          <p:attrName>style.visibility</p:attrName>
                                        </p:attrNameLst>
                                      </p:cBhvr>
                                      <p:to>
                                        <p:strVal val="visible"/>
                                      </p:to>
                                    </p:set>
                                    <p:anim calcmode="lin" valueType="num">
                                      <p:cBhvr additive="base">
                                        <p:cTn id="90" dur="500" fill="hold"/>
                                        <p:tgtEl>
                                          <p:spTgt spid="121"/>
                                        </p:tgtEl>
                                        <p:attrNameLst>
                                          <p:attrName>ppt_x</p:attrName>
                                        </p:attrNameLst>
                                      </p:cBhvr>
                                      <p:tavLst>
                                        <p:tav tm="0">
                                          <p:val>
                                            <p:strVal val="#ppt_x"/>
                                          </p:val>
                                        </p:tav>
                                        <p:tav tm="100000">
                                          <p:val>
                                            <p:strVal val="#ppt_x"/>
                                          </p:val>
                                        </p:tav>
                                      </p:tavLst>
                                    </p:anim>
                                    <p:anim calcmode="lin" valueType="num">
                                      <p:cBhvr additive="base">
                                        <p:cTn id="91" dur="500" fill="hold"/>
                                        <p:tgtEl>
                                          <p:spTgt spid="121"/>
                                        </p:tgtEl>
                                        <p:attrNameLst>
                                          <p:attrName>ppt_y</p:attrName>
                                        </p:attrNameLst>
                                      </p:cBhvr>
                                      <p:tavLst>
                                        <p:tav tm="0">
                                          <p:val>
                                            <p:strVal val="1+#ppt_h/2"/>
                                          </p:val>
                                        </p:tav>
                                        <p:tav tm="100000">
                                          <p:val>
                                            <p:strVal val="#ppt_y"/>
                                          </p:val>
                                        </p:tav>
                                      </p:tavLst>
                                    </p:anim>
                                  </p:childTnLst>
                                </p:cTn>
                              </p:par>
                            </p:childTnLst>
                          </p:cTn>
                        </p:par>
                        <p:par>
                          <p:cTn id="92" fill="hold">
                            <p:stCondLst>
                              <p:cond delay="500"/>
                            </p:stCondLst>
                            <p:childTnLst>
                              <p:par>
                                <p:cTn id="93" presetID="2" presetClass="entr" presetSubtype="4" fill="hold" grpId="0" nodeType="afterEffect">
                                  <p:stCondLst>
                                    <p:cond delay="0"/>
                                  </p:stCondLst>
                                  <p:childTnLst>
                                    <p:set>
                                      <p:cBhvr>
                                        <p:cTn id="94" dur="1" fill="hold">
                                          <p:stCondLst>
                                            <p:cond delay="0"/>
                                          </p:stCondLst>
                                        </p:cTn>
                                        <p:tgtEl>
                                          <p:spTgt spid="3"/>
                                        </p:tgtEl>
                                        <p:attrNameLst>
                                          <p:attrName>style.visibility</p:attrName>
                                        </p:attrNameLst>
                                      </p:cBhvr>
                                      <p:to>
                                        <p:strVal val="visible"/>
                                      </p:to>
                                    </p:set>
                                    <p:anim calcmode="lin" valueType="num">
                                      <p:cBhvr additive="base">
                                        <p:cTn id="95" dur="500" fill="hold"/>
                                        <p:tgtEl>
                                          <p:spTgt spid="3"/>
                                        </p:tgtEl>
                                        <p:attrNameLst>
                                          <p:attrName>ppt_x</p:attrName>
                                        </p:attrNameLst>
                                      </p:cBhvr>
                                      <p:tavLst>
                                        <p:tav tm="0">
                                          <p:val>
                                            <p:strVal val="#ppt_x"/>
                                          </p:val>
                                        </p:tav>
                                        <p:tav tm="100000">
                                          <p:val>
                                            <p:strVal val="#ppt_x"/>
                                          </p:val>
                                        </p:tav>
                                      </p:tavLst>
                                    </p:anim>
                                    <p:anim calcmode="lin" valueType="num">
                                      <p:cBhvr additive="base">
                                        <p:cTn id="9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p:bldP spid="102" grpId="0" animBg="1"/>
      <p:bldP spid="103" grpId="0"/>
      <p:bldP spid="104" grpId="0" animBg="1"/>
      <p:bldP spid="106" grpId="0" animBg="1"/>
      <p:bldP spid="107" grpId="0"/>
      <p:bldP spid="109" grpId="0" animBg="1"/>
      <p:bldP spid="110" grpId="0"/>
      <p:bldP spid="112" grpId="0" animBg="1"/>
      <p:bldP spid="113" grpId="0"/>
      <p:bldP spid="114" grpId="0" animBg="1"/>
      <p:bldP spid="115" grpId="0" animBg="1"/>
      <p:bldP spid="116" grpId="0" animBg="1"/>
      <p:bldP spid="117" grpId="0" animBg="1"/>
      <p:bldP spid="118" grpId="0" animBg="1"/>
      <p:bldP spid="119" grpId="0" animBg="1"/>
      <p:bldP spid="120" grpId="0" animBg="1"/>
      <p:bldP spid="121" grpId="0" animBg="1"/>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CustomShape 1"/>
          <p:cNvSpPr/>
          <p:nvPr/>
        </p:nvSpPr>
        <p:spPr>
          <a:xfrm>
            <a:off x="1507320" y="59463"/>
            <a:ext cx="6208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3600" b="0" strike="noStrike" spc="-1" dirty="0">
                <a:solidFill>
                  <a:srgbClr val="000000"/>
                </a:solidFill>
                <a:latin typeface="Times New Roman"/>
              </a:rPr>
              <a:t>Aside: Parameter Index Matrices</a:t>
            </a:r>
            <a:endParaRPr lang="en-US" sz="3600" b="0" strike="noStrike" spc="-1" dirty="0">
              <a:latin typeface="Arial"/>
            </a:endParaRPr>
          </a:p>
        </p:txBody>
      </p:sp>
      <p:sp>
        <p:nvSpPr>
          <p:cNvPr id="562" name="CustomShape 2"/>
          <p:cNvSpPr/>
          <p:nvPr/>
        </p:nvSpPr>
        <p:spPr>
          <a:xfrm>
            <a:off x="363960" y="606075"/>
            <a:ext cx="77184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dirty="0">
                <a:solidFill>
                  <a:srgbClr val="000000"/>
                </a:solidFill>
                <a:latin typeface="Times New Roman"/>
              </a:rPr>
              <a:t>Check:</a:t>
            </a:r>
            <a:endParaRPr lang="en-US" sz="2200" b="0" strike="noStrike" spc="-1" dirty="0">
              <a:latin typeface="Arial"/>
            </a:endParaRPr>
          </a:p>
        </p:txBody>
      </p:sp>
      <p:sp>
        <p:nvSpPr>
          <p:cNvPr id="563" name="CustomShape 3"/>
          <p:cNvSpPr/>
          <p:nvPr/>
        </p:nvSpPr>
        <p:spPr>
          <a:xfrm>
            <a:off x="1747778" y="837362"/>
            <a:ext cx="7222602" cy="5846301"/>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100" spc="-1" dirty="0">
                <a:solidFill>
                  <a:srgbClr val="FF6B00"/>
                </a:solidFill>
                <a:latin typeface="Courier New"/>
              </a:rPr>
              <a:t>library</a:t>
            </a:r>
            <a:r>
              <a:rPr lang="en-US" sz="1100" spc="-1" dirty="0">
                <a:solidFill>
                  <a:srgbClr val="FFFFFF"/>
                </a:solidFill>
                <a:latin typeface="Courier New"/>
              </a:rPr>
              <a:t>(CRFutil2)</a:t>
            </a:r>
          </a:p>
          <a:p>
            <a:pPr>
              <a:lnSpc>
                <a:spcPct val="100000"/>
              </a:lnSpc>
            </a:pPr>
            <a:endParaRPr lang="en-US" sz="1100" spc="-1" dirty="0">
              <a:solidFill>
                <a:srgbClr val="FFFFFF"/>
              </a:solidFill>
              <a:latin typeface="Courier New"/>
            </a:endParaRPr>
          </a:p>
          <a:p>
            <a:pPr>
              <a:lnSpc>
                <a:spcPct val="100000"/>
              </a:lnSpc>
            </a:pPr>
            <a:r>
              <a:rPr lang="en-US" sz="1100" spc="-1" dirty="0">
                <a:solidFill>
                  <a:srgbClr val="FFFF00"/>
                </a:solidFill>
                <a:latin typeface="Courier New"/>
              </a:rPr>
              <a:t># Graph formula:</a:t>
            </a:r>
          </a:p>
          <a:p>
            <a:pPr>
              <a:lnSpc>
                <a:spcPct val="100000"/>
              </a:lnSpc>
            </a:pPr>
            <a:r>
              <a:rPr lang="en-US" sz="1100" spc="-1" dirty="0" err="1">
                <a:solidFill>
                  <a:srgbClr val="FFFFFF"/>
                </a:solidFill>
                <a:latin typeface="Courier New"/>
              </a:rPr>
              <a:t>grphf</a:t>
            </a:r>
            <a:r>
              <a:rPr lang="en-US" sz="1100" spc="-1" dirty="0">
                <a:solidFill>
                  <a:srgbClr val="FFFFFF"/>
                </a:solidFill>
                <a:latin typeface="Courier New"/>
              </a:rPr>
              <a:t> &lt;- ~A:B:C</a:t>
            </a:r>
          </a:p>
          <a:p>
            <a:pPr>
              <a:lnSpc>
                <a:spcPct val="100000"/>
              </a:lnSpc>
            </a:pPr>
            <a:r>
              <a:rPr lang="en-US" sz="1100" spc="-1" dirty="0">
                <a:solidFill>
                  <a:srgbClr val="FFFFFF"/>
                </a:solidFill>
                <a:latin typeface="Courier New"/>
              </a:rPr>
              <a:t>adj   &lt;- ug(</a:t>
            </a:r>
            <a:r>
              <a:rPr lang="en-US" sz="1100" spc="-1" dirty="0" err="1">
                <a:solidFill>
                  <a:srgbClr val="FFFFFF"/>
                </a:solidFill>
                <a:latin typeface="Courier New"/>
              </a:rPr>
              <a:t>grphf</a:t>
            </a:r>
            <a:r>
              <a:rPr lang="en-US" sz="1100" spc="-1" dirty="0">
                <a:solidFill>
                  <a:srgbClr val="FFFFFF"/>
                </a:solidFill>
                <a:latin typeface="Courier New"/>
              </a:rPr>
              <a:t>, result=</a:t>
            </a:r>
            <a:r>
              <a:rPr lang="en-US" sz="1100" spc="-1" dirty="0">
                <a:solidFill>
                  <a:srgbClr val="00B050"/>
                </a:solidFill>
                <a:latin typeface="Courier New"/>
              </a:rPr>
              <a:t>"matrix"</a:t>
            </a:r>
            <a:r>
              <a:rPr lang="en-US" sz="1100" spc="-1" dirty="0">
                <a:solidFill>
                  <a:srgbClr val="FFFFFF"/>
                </a:solidFill>
                <a:latin typeface="Courier New"/>
              </a:rPr>
              <a:t>)</a:t>
            </a:r>
          </a:p>
          <a:p>
            <a:pPr>
              <a:lnSpc>
                <a:spcPct val="100000"/>
              </a:lnSpc>
            </a:pPr>
            <a:endParaRPr lang="en-US" sz="1100" spc="-1" dirty="0">
              <a:solidFill>
                <a:srgbClr val="FFFFFF"/>
              </a:solidFill>
              <a:latin typeface="Courier New"/>
            </a:endParaRPr>
          </a:p>
          <a:p>
            <a:pPr>
              <a:lnSpc>
                <a:spcPct val="100000"/>
              </a:lnSpc>
            </a:pPr>
            <a:r>
              <a:rPr lang="en-US" sz="1100" spc="-1" dirty="0">
                <a:solidFill>
                  <a:srgbClr val="FFFFFF"/>
                </a:solidFill>
                <a:latin typeface="Courier New"/>
              </a:rPr>
              <a:t>s1 &lt;- 1; s2 &lt;- 2</a:t>
            </a:r>
          </a:p>
          <a:p>
            <a:pPr>
              <a:lnSpc>
                <a:spcPct val="100000"/>
              </a:lnSpc>
            </a:pPr>
            <a:endParaRPr lang="en-US" sz="1100" spc="-1" dirty="0">
              <a:solidFill>
                <a:srgbClr val="FFFFFF"/>
              </a:solidFill>
              <a:latin typeface="Courier New"/>
            </a:endParaRPr>
          </a:p>
          <a:p>
            <a:pPr>
              <a:lnSpc>
                <a:spcPct val="100000"/>
              </a:lnSpc>
            </a:pPr>
            <a:r>
              <a:rPr lang="en-US" sz="1100" spc="-1" dirty="0">
                <a:solidFill>
                  <a:srgbClr val="FFFF00"/>
                </a:solidFill>
                <a:latin typeface="Courier New"/>
              </a:rPr>
              <a:t># (Admittedly weird) Parameterization:</a:t>
            </a:r>
          </a:p>
          <a:p>
            <a:pPr>
              <a:lnSpc>
                <a:spcPct val="100000"/>
              </a:lnSpc>
            </a:pPr>
            <a:r>
              <a:rPr lang="en-US" sz="1100" spc="-1" dirty="0">
                <a:solidFill>
                  <a:srgbClr val="FFFFFF"/>
                </a:solidFill>
                <a:latin typeface="Courier New"/>
              </a:rPr>
              <a:t>np &lt;- array(0, c(3,2,1))</a:t>
            </a:r>
          </a:p>
          <a:p>
            <a:pPr>
              <a:lnSpc>
                <a:spcPct val="100000"/>
              </a:lnSpc>
            </a:pPr>
            <a:r>
              <a:rPr lang="en-US" sz="1100" spc="-1" dirty="0">
                <a:solidFill>
                  <a:srgbClr val="FFFFFF"/>
                </a:solidFill>
                <a:latin typeface="Courier New"/>
              </a:rPr>
              <a:t>np[1,1,] &lt;- 1</a:t>
            </a:r>
          </a:p>
          <a:p>
            <a:pPr>
              <a:lnSpc>
                <a:spcPct val="100000"/>
              </a:lnSpc>
            </a:pPr>
            <a:r>
              <a:rPr lang="en-US" sz="1100" spc="-1" dirty="0">
                <a:solidFill>
                  <a:srgbClr val="FFFFFF"/>
                </a:solidFill>
                <a:latin typeface="Courier New"/>
              </a:rPr>
              <a:t>np[2,1,] &lt;- 2</a:t>
            </a:r>
          </a:p>
          <a:p>
            <a:pPr>
              <a:lnSpc>
                <a:spcPct val="100000"/>
              </a:lnSpc>
            </a:pPr>
            <a:r>
              <a:rPr lang="en-US" sz="1100" spc="-1" dirty="0">
                <a:solidFill>
                  <a:srgbClr val="FFFFFF"/>
                </a:solidFill>
                <a:latin typeface="Courier New"/>
              </a:rPr>
              <a:t>np[3,1,] &lt;- 2</a:t>
            </a:r>
          </a:p>
          <a:p>
            <a:pPr>
              <a:lnSpc>
                <a:spcPct val="100000"/>
              </a:lnSpc>
            </a:pPr>
            <a:endParaRPr lang="en-US" sz="1100" spc="-1" dirty="0">
              <a:solidFill>
                <a:srgbClr val="FFFFFF"/>
              </a:solidFill>
              <a:latin typeface="Courier New"/>
            </a:endParaRPr>
          </a:p>
          <a:p>
            <a:pPr>
              <a:lnSpc>
                <a:spcPct val="100000"/>
              </a:lnSpc>
            </a:pPr>
            <a:r>
              <a:rPr lang="en-US" sz="1100" spc="-1" dirty="0" err="1">
                <a:solidFill>
                  <a:srgbClr val="FFFFFF"/>
                </a:solidFill>
                <a:latin typeface="Courier New"/>
              </a:rPr>
              <a:t>epm</a:t>
            </a:r>
            <a:r>
              <a:rPr lang="en-US" sz="1100" spc="-1" dirty="0">
                <a:solidFill>
                  <a:srgbClr val="FFFFFF"/>
                </a:solidFill>
                <a:latin typeface="Courier New"/>
              </a:rPr>
              <a:t> &lt;- array(0, c(2,2,1))</a:t>
            </a:r>
          </a:p>
          <a:p>
            <a:pPr>
              <a:lnSpc>
                <a:spcPct val="100000"/>
              </a:lnSpc>
            </a:pPr>
            <a:r>
              <a:rPr lang="en-US" sz="1100" spc="-1" dirty="0">
                <a:solidFill>
                  <a:srgbClr val="FFFFFF"/>
                </a:solidFill>
                <a:latin typeface="Courier New"/>
              </a:rPr>
              <a:t>ep  &lt;- list(</a:t>
            </a:r>
            <a:r>
              <a:rPr lang="en-US" sz="1100" spc="-1" dirty="0" err="1">
                <a:solidFill>
                  <a:srgbClr val="FFFFFF"/>
                </a:solidFill>
                <a:latin typeface="Courier New"/>
              </a:rPr>
              <a:t>epm,epm,epm</a:t>
            </a:r>
            <a:r>
              <a:rPr lang="en-US" sz="1100" spc="-1" dirty="0">
                <a:solidFill>
                  <a:srgbClr val="FFFFFF"/>
                </a:solidFill>
                <a:latin typeface="Courier New"/>
              </a:rPr>
              <a:t>)</a:t>
            </a:r>
          </a:p>
          <a:p>
            <a:pPr>
              <a:lnSpc>
                <a:spcPct val="100000"/>
              </a:lnSpc>
            </a:pPr>
            <a:r>
              <a:rPr lang="en-US" sz="1100" spc="-1" dirty="0">
                <a:solidFill>
                  <a:srgbClr val="FFFFFF"/>
                </a:solidFill>
                <a:latin typeface="Courier New"/>
              </a:rPr>
              <a:t>ep[[1]][1,1,1] &lt;- 3</a:t>
            </a:r>
          </a:p>
          <a:p>
            <a:pPr>
              <a:lnSpc>
                <a:spcPct val="100000"/>
              </a:lnSpc>
            </a:pPr>
            <a:r>
              <a:rPr lang="en-US" sz="1100" spc="-1" dirty="0">
                <a:solidFill>
                  <a:srgbClr val="FFFFFF"/>
                </a:solidFill>
                <a:latin typeface="Courier New"/>
              </a:rPr>
              <a:t>ep[[1]][2,2,1] &lt;- 3</a:t>
            </a:r>
          </a:p>
          <a:p>
            <a:pPr>
              <a:lnSpc>
                <a:spcPct val="100000"/>
              </a:lnSpc>
            </a:pPr>
            <a:r>
              <a:rPr lang="en-US" sz="1100" spc="-1" dirty="0">
                <a:solidFill>
                  <a:srgbClr val="FFFFFF"/>
                </a:solidFill>
                <a:latin typeface="Courier New"/>
              </a:rPr>
              <a:t>ep[[2]][1,1,1] &lt;- 2</a:t>
            </a:r>
          </a:p>
          <a:p>
            <a:pPr>
              <a:lnSpc>
                <a:spcPct val="100000"/>
              </a:lnSpc>
            </a:pPr>
            <a:r>
              <a:rPr lang="en-US" sz="1100" spc="-1" dirty="0">
                <a:solidFill>
                  <a:srgbClr val="FFFFFF"/>
                </a:solidFill>
                <a:latin typeface="Courier New"/>
              </a:rPr>
              <a:t>ep[[2]][2,2,1] &lt;- 4</a:t>
            </a:r>
          </a:p>
          <a:p>
            <a:pPr>
              <a:lnSpc>
                <a:spcPct val="100000"/>
              </a:lnSpc>
            </a:pPr>
            <a:r>
              <a:rPr lang="en-US" sz="1100" spc="-1" dirty="0">
                <a:solidFill>
                  <a:srgbClr val="FFFFFF"/>
                </a:solidFill>
                <a:latin typeface="Courier New"/>
              </a:rPr>
              <a:t>ep[[3]][1,1,1] &lt;- 5</a:t>
            </a:r>
          </a:p>
          <a:p>
            <a:pPr>
              <a:lnSpc>
                <a:spcPct val="100000"/>
              </a:lnSpc>
            </a:pPr>
            <a:r>
              <a:rPr lang="en-US" sz="1100" spc="-1" dirty="0">
                <a:solidFill>
                  <a:srgbClr val="FFFFFF"/>
                </a:solidFill>
                <a:latin typeface="Courier New"/>
              </a:rPr>
              <a:t>ep[[3]][2,2,1] &lt;- 6</a:t>
            </a:r>
          </a:p>
          <a:p>
            <a:pPr>
              <a:lnSpc>
                <a:spcPct val="100000"/>
              </a:lnSpc>
            </a:pPr>
            <a:endParaRPr lang="en-US" sz="1100" spc="-1" dirty="0">
              <a:solidFill>
                <a:srgbClr val="FFFFFF"/>
              </a:solidFill>
              <a:latin typeface="Courier New"/>
            </a:endParaRPr>
          </a:p>
          <a:p>
            <a:pPr>
              <a:lnSpc>
                <a:spcPct val="100000"/>
              </a:lnSpc>
            </a:pPr>
            <a:r>
              <a:rPr lang="en-US" sz="1100" spc="-1" dirty="0" err="1">
                <a:solidFill>
                  <a:srgbClr val="FFFFFF"/>
                </a:solidFill>
                <a:latin typeface="Courier New"/>
              </a:rPr>
              <a:t>fitc</a:t>
            </a:r>
            <a:r>
              <a:rPr lang="en-US" sz="1100" spc="-1" dirty="0">
                <a:solidFill>
                  <a:srgbClr val="FFFFFF"/>
                </a:solidFill>
                <a:latin typeface="Courier New"/>
              </a:rPr>
              <a:t>  &lt;- </a:t>
            </a:r>
            <a:r>
              <a:rPr lang="en-US" sz="1100" spc="-1" dirty="0" err="1">
                <a:solidFill>
                  <a:srgbClr val="FFFFFF"/>
                </a:solidFill>
                <a:latin typeface="Courier New"/>
              </a:rPr>
              <a:t>make.empty.field</a:t>
            </a:r>
            <a:r>
              <a:rPr lang="en-US" sz="1100" spc="-1" dirty="0">
                <a:solidFill>
                  <a:srgbClr val="FFFFFF"/>
                </a:solidFill>
                <a:latin typeface="Courier New"/>
              </a:rPr>
              <a:t>(</a:t>
            </a:r>
            <a:r>
              <a:rPr lang="en-US" sz="1100" spc="-1" dirty="0" err="1">
                <a:solidFill>
                  <a:srgbClr val="FFFFFF"/>
                </a:solidFill>
                <a:latin typeface="Courier New"/>
              </a:rPr>
              <a:t>graph.eq</a:t>
            </a:r>
            <a:r>
              <a:rPr lang="en-US" sz="1100" spc="-1" dirty="0">
                <a:solidFill>
                  <a:srgbClr val="FFFFFF"/>
                </a:solidFill>
                <a:latin typeface="Courier New"/>
              </a:rPr>
              <a:t>             = </a:t>
            </a:r>
            <a:r>
              <a:rPr lang="en-US" sz="1100" spc="-1" dirty="0" err="1">
                <a:solidFill>
                  <a:srgbClr val="FFFFFF"/>
                </a:solidFill>
                <a:latin typeface="Courier New"/>
              </a:rPr>
              <a:t>grphf</a:t>
            </a:r>
            <a:r>
              <a:rPr lang="en-US" sz="1100" spc="-1" dirty="0">
                <a:solidFill>
                  <a:srgbClr val="FFFFFF"/>
                </a:solidFill>
                <a:latin typeface="Courier New"/>
              </a:rPr>
              <a:t>,</a:t>
            </a:r>
          </a:p>
          <a:p>
            <a:pPr>
              <a:lnSpc>
                <a:spcPct val="100000"/>
              </a:lnSpc>
            </a:pPr>
            <a:r>
              <a:rPr lang="en-US" sz="1100" spc="-1" dirty="0">
                <a:solidFill>
                  <a:srgbClr val="FFFFFF"/>
                </a:solidFill>
                <a:latin typeface="Courier New"/>
              </a:rPr>
              <a:t>                          </a:t>
            </a:r>
            <a:r>
              <a:rPr lang="en-US" sz="1100" spc="-1" dirty="0" err="1">
                <a:solidFill>
                  <a:srgbClr val="FFFFFF"/>
                </a:solidFill>
                <a:latin typeface="Courier New"/>
              </a:rPr>
              <a:t>num.states</a:t>
            </a:r>
            <a:r>
              <a:rPr lang="en-US" sz="1100" spc="-1" dirty="0">
                <a:solidFill>
                  <a:srgbClr val="FFFFFF"/>
                </a:solidFill>
                <a:latin typeface="Courier New"/>
              </a:rPr>
              <a:t>           = 2,</a:t>
            </a:r>
          </a:p>
          <a:p>
            <a:pPr>
              <a:lnSpc>
                <a:spcPct val="100000"/>
              </a:lnSpc>
            </a:pPr>
            <a:r>
              <a:rPr lang="en-US" sz="1100" spc="-1" dirty="0">
                <a:solidFill>
                  <a:srgbClr val="FFFFFF"/>
                </a:solidFill>
                <a:latin typeface="Courier New"/>
              </a:rPr>
              <a:t>                          </a:t>
            </a:r>
            <a:r>
              <a:rPr lang="en-US" sz="1100" spc="-1" dirty="0" err="1">
                <a:solidFill>
                  <a:srgbClr val="FFFFFF"/>
                </a:solidFill>
                <a:latin typeface="Courier New"/>
              </a:rPr>
              <a:t>state.names</a:t>
            </a:r>
            <a:r>
              <a:rPr lang="en-US" sz="1100" spc="-1" dirty="0">
                <a:solidFill>
                  <a:srgbClr val="FFFFFF"/>
                </a:solidFill>
                <a:latin typeface="Courier New"/>
              </a:rPr>
              <a:t>          = list(c(s1,s2),c(s1,s2),c(s1,s2)),</a:t>
            </a:r>
          </a:p>
          <a:p>
            <a:pPr>
              <a:lnSpc>
                <a:spcPct val="100000"/>
              </a:lnSpc>
            </a:pPr>
            <a:r>
              <a:rPr lang="en-US" sz="1100" spc="-1" dirty="0">
                <a:solidFill>
                  <a:srgbClr val="FFFFFF"/>
                </a:solidFill>
                <a:latin typeface="Courier New"/>
              </a:rPr>
              <a:t>                          </a:t>
            </a:r>
            <a:r>
              <a:rPr lang="en-US" sz="1100" spc="-1" dirty="0" err="1">
                <a:solidFill>
                  <a:srgbClr val="FFFFFF"/>
                </a:solidFill>
                <a:latin typeface="Courier New"/>
              </a:rPr>
              <a:t>parameterization.typ</a:t>
            </a:r>
            <a:r>
              <a:rPr lang="en-US" sz="1100" spc="-1" dirty="0">
                <a:solidFill>
                  <a:srgbClr val="FFFFFF"/>
                </a:solidFill>
                <a:latin typeface="Courier New"/>
              </a:rPr>
              <a:t> = </a:t>
            </a:r>
            <a:r>
              <a:rPr lang="en-US" sz="1100" spc="-1" dirty="0">
                <a:solidFill>
                  <a:srgbClr val="00B050"/>
                </a:solidFill>
                <a:latin typeface="Courier New"/>
              </a:rPr>
              <a:t>"custom"</a:t>
            </a:r>
            <a:r>
              <a:rPr lang="en-US" sz="1100" spc="-1" dirty="0">
                <a:solidFill>
                  <a:srgbClr val="FFFFFF"/>
                </a:solidFill>
                <a:latin typeface="Courier New"/>
              </a:rPr>
              <a:t>,</a:t>
            </a:r>
          </a:p>
          <a:p>
            <a:pPr>
              <a:lnSpc>
                <a:spcPct val="100000"/>
              </a:lnSpc>
            </a:pPr>
            <a:r>
              <a:rPr lang="en-US" sz="1100" spc="-1" dirty="0">
                <a:solidFill>
                  <a:srgbClr val="FFFFFF"/>
                </a:solidFill>
                <a:latin typeface="Courier New"/>
              </a:rPr>
              <a:t>                          </a:t>
            </a:r>
            <a:r>
              <a:rPr lang="en-US" sz="1100" spc="-1" dirty="0" err="1">
                <a:solidFill>
                  <a:srgbClr val="FFFFFF"/>
                </a:solidFill>
                <a:latin typeface="Courier New"/>
              </a:rPr>
              <a:t>node.par</a:t>
            </a:r>
            <a:r>
              <a:rPr lang="en-US" sz="1100" spc="-1" dirty="0">
                <a:solidFill>
                  <a:srgbClr val="FFFFFF"/>
                </a:solidFill>
                <a:latin typeface="Courier New"/>
              </a:rPr>
              <a:t>             = np,</a:t>
            </a:r>
          </a:p>
          <a:p>
            <a:pPr>
              <a:lnSpc>
                <a:spcPct val="100000"/>
              </a:lnSpc>
            </a:pPr>
            <a:r>
              <a:rPr lang="en-US" sz="1100" spc="-1" dirty="0">
                <a:solidFill>
                  <a:srgbClr val="FFFFFF"/>
                </a:solidFill>
                <a:latin typeface="Courier New"/>
              </a:rPr>
              <a:t>                          </a:t>
            </a:r>
            <a:r>
              <a:rPr lang="en-US" sz="1100" spc="-1" dirty="0" err="1">
                <a:solidFill>
                  <a:srgbClr val="FFFFFF"/>
                </a:solidFill>
                <a:latin typeface="Courier New"/>
              </a:rPr>
              <a:t>edge.par</a:t>
            </a:r>
            <a:r>
              <a:rPr lang="en-US" sz="1100" spc="-1" dirty="0">
                <a:solidFill>
                  <a:srgbClr val="FFFFFF"/>
                </a:solidFill>
                <a:latin typeface="Courier New"/>
              </a:rPr>
              <a:t>             = ep,</a:t>
            </a:r>
          </a:p>
          <a:p>
            <a:pPr>
              <a:lnSpc>
                <a:spcPct val="100000"/>
              </a:lnSpc>
            </a:pPr>
            <a:r>
              <a:rPr lang="en-US" sz="1100" spc="-1" dirty="0">
                <a:solidFill>
                  <a:srgbClr val="FFFFFF"/>
                </a:solidFill>
                <a:latin typeface="Courier New"/>
              </a:rPr>
              <a:t>                          </a:t>
            </a:r>
            <a:r>
              <a:rPr lang="en-US" sz="1100" spc="-1" dirty="0" err="1">
                <a:solidFill>
                  <a:srgbClr val="FFFFFF"/>
                </a:solidFill>
                <a:latin typeface="Courier New"/>
              </a:rPr>
              <a:t>plotQ</a:t>
            </a:r>
            <a:r>
              <a:rPr lang="en-US" sz="1100" spc="-1" dirty="0">
                <a:solidFill>
                  <a:srgbClr val="FFFFFF"/>
                </a:solidFill>
                <a:latin typeface="Courier New"/>
              </a:rPr>
              <a:t>                = T)</a:t>
            </a:r>
          </a:p>
          <a:p>
            <a:pPr>
              <a:lnSpc>
                <a:spcPct val="100000"/>
              </a:lnSpc>
            </a:pPr>
            <a:r>
              <a:rPr lang="en-US" sz="1100" spc="-1" dirty="0" err="1">
                <a:solidFill>
                  <a:srgbClr val="FFFFFF"/>
                </a:solidFill>
                <a:latin typeface="Courier New"/>
              </a:rPr>
              <a:t>dump.crf</a:t>
            </a:r>
            <a:r>
              <a:rPr lang="en-US" sz="1100" spc="-1" dirty="0">
                <a:solidFill>
                  <a:srgbClr val="FFFFFF"/>
                </a:solidFill>
                <a:latin typeface="Courier New"/>
              </a:rPr>
              <a:t>(</a:t>
            </a:r>
            <a:r>
              <a:rPr lang="en-US" sz="1100" spc="-1" dirty="0" err="1">
                <a:solidFill>
                  <a:srgbClr val="FFFFFF"/>
                </a:solidFill>
                <a:latin typeface="Courier New"/>
              </a:rPr>
              <a:t>fitc</a:t>
            </a:r>
            <a:r>
              <a:rPr lang="en-US" sz="1100" spc="-1" dirty="0">
                <a:solidFill>
                  <a:srgbClr val="FFFFFF"/>
                </a:solidFill>
                <a:latin typeface="Courier New"/>
              </a:rPr>
              <a:t>)</a:t>
            </a:r>
          </a:p>
          <a:p>
            <a:pPr>
              <a:lnSpc>
                <a:spcPct val="100000"/>
              </a:lnSpc>
            </a:pPr>
            <a:endParaRPr lang="en-US" sz="1100" spc="-1" dirty="0">
              <a:solidFill>
                <a:srgbClr val="FFFFFF"/>
              </a:solidFill>
              <a:latin typeface="Courier New"/>
            </a:endParaRPr>
          </a:p>
          <a:p>
            <a:pPr>
              <a:lnSpc>
                <a:spcPct val="100000"/>
              </a:lnSpc>
            </a:pPr>
            <a:r>
              <a:rPr lang="en-US" sz="1100" spc="-1" dirty="0">
                <a:solidFill>
                  <a:srgbClr val="FFFFFF"/>
                </a:solidFill>
                <a:latin typeface="Courier New"/>
              </a:rPr>
              <a:t>X &lt;- c(1,2,1)</a:t>
            </a:r>
          </a:p>
          <a:p>
            <a:r>
              <a:rPr lang="en-US" sz="1100" spc="-1" dirty="0" err="1">
                <a:solidFill>
                  <a:srgbClr val="FFFFFF"/>
                </a:solidFill>
                <a:latin typeface="Courier New"/>
              </a:rPr>
              <a:t>phi.features.e</a:t>
            </a:r>
            <a:r>
              <a:rPr lang="en-US" sz="1100" spc="-1" dirty="0">
                <a:solidFill>
                  <a:srgbClr val="FFFFFF"/>
                </a:solidFill>
                <a:latin typeface="Courier New"/>
              </a:rPr>
              <a:t>(config=X, </a:t>
            </a:r>
            <a:r>
              <a:rPr lang="en-US" sz="1100" spc="-1" dirty="0" err="1">
                <a:solidFill>
                  <a:srgbClr val="FFFFFF"/>
                </a:solidFill>
                <a:latin typeface="Courier New"/>
              </a:rPr>
              <a:t>crf</a:t>
            </a:r>
            <a:r>
              <a:rPr lang="en-US" sz="1100" spc="-1" dirty="0">
                <a:solidFill>
                  <a:srgbClr val="FFFFFF"/>
                </a:solidFill>
                <a:latin typeface="Courier New"/>
              </a:rPr>
              <a:t>=</a:t>
            </a:r>
            <a:r>
              <a:rPr lang="en-US" sz="1100" spc="-1" dirty="0" err="1">
                <a:solidFill>
                  <a:srgbClr val="FFFFFF"/>
                </a:solidFill>
                <a:latin typeface="Courier New"/>
              </a:rPr>
              <a:t>fitc</a:t>
            </a:r>
            <a:r>
              <a:rPr lang="en-US" sz="1100" spc="-1" dirty="0">
                <a:solidFill>
                  <a:srgbClr val="FFFFFF"/>
                </a:solidFill>
                <a:latin typeface="Courier New"/>
              </a:rPr>
              <a:t>) </a:t>
            </a:r>
            <a:r>
              <a:rPr lang="en-US" sz="1100" spc="-1" dirty="0">
                <a:solidFill>
                  <a:srgbClr val="FFFF00"/>
                </a:solidFill>
                <a:latin typeface="Courier New"/>
              </a:rPr>
              <a:t>#NOTE: config node states must be state indices!</a:t>
            </a:r>
          </a:p>
        </p:txBody>
      </p:sp>
      <p:pic>
        <p:nvPicPr>
          <p:cNvPr id="2" name="Picture 1">
            <a:extLst>
              <a:ext uri="{FF2B5EF4-FFF2-40B4-BE49-F238E27FC236}">
                <a16:creationId xmlns:a16="http://schemas.microsoft.com/office/drawing/2014/main" id="{413D3FC7-A22B-C1BE-4A30-38CD2EE60BB0}"/>
              </a:ext>
            </a:extLst>
          </p:cNvPr>
          <p:cNvPicPr>
            <a:picLocks noChangeAspect="1"/>
          </p:cNvPicPr>
          <p:nvPr/>
        </p:nvPicPr>
        <p:blipFill>
          <a:blip r:embed="rId2"/>
          <a:stretch>
            <a:fillRect/>
          </a:stretch>
        </p:blipFill>
        <p:spPr>
          <a:xfrm>
            <a:off x="4892687" y="2608172"/>
            <a:ext cx="3792183" cy="767466"/>
          </a:xfrm>
          <a:prstGeom prst="rect">
            <a:avLst/>
          </a:prstGeom>
        </p:spPr>
      </p:pic>
      <p:pic>
        <p:nvPicPr>
          <p:cNvPr id="3" name="Picture 10">
            <a:extLst>
              <a:ext uri="{FF2B5EF4-FFF2-40B4-BE49-F238E27FC236}">
                <a16:creationId xmlns:a16="http://schemas.microsoft.com/office/drawing/2014/main" id="{A6335C81-11D7-F1FB-B730-9BC2FECE571F}"/>
              </a:ext>
            </a:extLst>
          </p:cNvPr>
          <p:cNvPicPr/>
          <p:nvPr/>
        </p:nvPicPr>
        <p:blipFill>
          <a:blip r:embed="rId3"/>
          <a:stretch/>
        </p:blipFill>
        <p:spPr>
          <a:xfrm>
            <a:off x="4988687" y="3898392"/>
            <a:ext cx="3649882" cy="297653"/>
          </a:xfrm>
          <a:prstGeom prst="rect">
            <a:avLst/>
          </a:prstGeom>
          <a:solidFill>
            <a:schemeClr val="bg1"/>
          </a:solidFill>
          <a:ln>
            <a:noFill/>
          </a:ln>
        </p:spPr>
      </p:pic>
      <p:sp>
        <p:nvSpPr>
          <p:cNvPr id="4" name="TextBox 3">
            <a:extLst>
              <a:ext uri="{FF2B5EF4-FFF2-40B4-BE49-F238E27FC236}">
                <a16:creationId xmlns:a16="http://schemas.microsoft.com/office/drawing/2014/main" id="{E6787B41-BD1C-DB72-61A7-9DEB7A44BB35}"/>
              </a:ext>
            </a:extLst>
          </p:cNvPr>
          <p:cNvSpPr txBox="1"/>
          <p:nvPr/>
        </p:nvSpPr>
        <p:spPr>
          <a:xfrm>
            <a:off x="6595052" y="1353435"/>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4"/>
              </a:rPr>
              <a:t>scr13.R</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CustomShape 1"/>
          <p:cNvSpPr/>
          <p:nvPr/>
        </p:nvSpPr>
        <p:spPr>
          <a:xfrm>
            <a:off x="375840" y="199080"/>
            <a:ext cx="8422920" cy="1237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Arranging a vector of of </a:t>
            </a:r>
            <a:r>
              <a:rPr lang="en-US" sz="2400" b="0" i="1" strike="noStrike" spc="-1" dirty="0" err="1">
                <a:solidFill>
                  <a:srgbClr val="000000"/>
                </a:solidFill>
                <a:latin typeface="Symbol"/>
              </a:rPr>
              <a:t>f</a:t>
            </a:r>
            <a:r>
              <a:rPr lang="en-US" sz="2400" i="1" spc="-1" baseline="-25000" dirty="0" err="1">
                <a:solidFill>
                  <a:srgbClr val="000000"/>
                </a:solidFill>
                <a:latin typeface="Times New Roman"/>
              </a:rPr>
              <a:t>k</a:t>
            </a:r>
            <a:r>
              <a:rPr lang="en-US" sz="2400" b="0" strike="noStrike" spc="-1" dirty="0" err="1">
                <a:solidFill>
                  <a:srgbClr val="000000"/>
                </a:solidFill>
                <a:latin typeface="Times New Roman"/>
              </a:rPr>
              <a:t>’s</a:t>
            </a:r>
            <a:r>
              <a:rPr lang="en-US" sz="2400" b="0" strike="noStrike" spc="-1" dirty="0">
                <a:solidFill>
                  <a:srgbClr val="000000"/>
                </a:solidFill>
                <a:latin typeface="Times New Roman"/>
              </a:rPr>
              <a:t> in rows, one-row for each configuration </a:t>
            </a:r>
            <a:r>
              <a:rPr lang="en-US" sz="2400" b="1" strike="noStrike" spc="-1" dirty="0">
                <a:solidFill>
                  <a:srgbClr val="000000"/>
                </a:solidFill>
                <a:latin typeface="Times New Roman"/>
              </a:rPr>
              <a:t>X</a:t>
            </a:r>
            <a:r>
              <a:rPr lang="en-US" sz="2400" b="0" strike="noStrike" spc="-1" dirty="0">
                <a:solidFill>
                  <a:srgbClr val="000000"/>
                </a:solidFill>
                <a:latin typeface="Times New Roman"/>
              </a:rPr>
              <a:t>, gives a “</a:t>
            </a:r>
            <a:r>
              <a:rPr lang="en-US" sz="2400" b="1" strike="noStrike" spc="-1" dirty="0">
                <a:solidFill>
                  <a:srgbClr val="000000"/>
                </a:solidFill>
                <a:latin typeface="Times New Roman"/>
              </a:rPr>
              <a:t>model matrix</a:t>
            </a:r>
            <a:r>
              <a:rPr lang="en-US" sz="2400" b="0" strike="noStrike" spc="-1" dirty="0">
                <a:solidFill>
                  <a:srgbClr val="000000"/>
                </a:solidFill>
                <a:latin typeface="Times New Roman"/>
              </a:rPr>
              <a:t>” for an MRF with </a:t>
            </a:r>
            <a:r>
              <a:rPr lang="en-US" sz="2400" b="0" i="1" strike="noStrike" spc="-1" dirty="0">
                <a:solidFill>
                  <a:srgbClr val="000000"/>
                </a:solidFill>
                <a:latin typeface="Times New Roman"/>
              </a:rPr>
              <a:t>w</a:t>
            </a:r>
            <a:r>
              <a:rPr lang="en-US" sz="2400" b="0" strike="noStrike" spc="-1" dirty="0">
                <a:solidFill>
                  <a:srgbClr val="000000"/>
                </a:solidFill>
                <a:latin typeface="Times New Roman"/>
              </a:rPr>
              <a:t> total parameters and </a:t>
            </a:r>
            <a:r>
              <a:rPr lang="en-US" sz="2400" b="0" i="1" strike="noStrike" spc="-1" dirty="0">
                <a:solidFill>
                  <a:srgbClr val="000000"/>
                </a:solidFill>
                <a:latin typeface="Times New Roman"/>
              </a:rPr>
              <a:t>N</a:t>
            </a:r>
            <a:r>
              <a:rPr lang="en-US" sz="2400" b="0" strike="noStrike" spc="-1" dirty="0">
                <a:solidFill>
                  <a:srgbClr val="000000"/>
                </a:solidFill>
                <a:latin typeface="Times New Roman"/>
              </a:rPr>
              <a:t> realized configurations:</a:t>
            </a:r>
            <a:endParaRPr lang="en-US" sz="2400" b="0" strike="noStrike" spc="-1" dirty="0">
              <a:latin typeface="Arial"/>
            </a:endParaRPr>
          </a:p>
        </p:txBody>
      </p:sp>
      <p:pic>
        <p:nvPicPr>
          <p:cNvPr id="579" name="Picture 4"/>
          <p:cNvPicPr/>
          <p:nvPr/>
        </p:nvPicPr>
        <p:blipFill>
          <a:blip r:embed="rId2"/>
          <a:stretch/>
        </p:blipFill>
        <p:spPr>
          <a:xfrm>
            <a:off x="581400" y="2443680"/>
            <a:ext cx="7702560" cy="2130120"/>
          </a:xfrm>
          <a:prstGeom prst="rect">
            <a:avLst/>
          </a:prstGeom>
          <a:ln>
            <a:noFill/>
          </a:ln>
        </p:spPr>
      </p:pic>
      <p:sp>
        <p:nvSpPr>
          <p:cNvPr id="580" name="CustomShape 2"/>
          <p:cNvSpPr/>
          <p:nvPr/>
        </p:nvSpPr>
        <p:spPr>
          <a:xfrm>
            <a:off x="1605600" y="2443680"/>
            <a:ext cx="489240" cy="505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Times New Roman"/>
              </a:rPr>
              <a:t>X</a:t>
            </a:r>
            <a:r>
              <a:rPr lang="en-US" sz="2400" b="0" strike="noStrike" spc="-1" baseline="-25000">
                <a:solidFill>
                  <a:srgbClr val="000000"/>
                </a:solidFill>
                <a:latin typeface="Times New Roman"/>
              </a:rPr>
              <a:t>1</a:t>
            </a:r>
            <a:endParaRPr lang="en-US" sz="2400" b="0" strike="noStrike" spc="-1">
              <a:latin typeface="Arial"/>
            </a:endParaRPr>
          </a:p>
        </p:txBody>
      </p:sp>
      <p:sp>
        <p:nvSpPr>
          <p:cNvPr id="581" name="CustomShape 3"/>
          <p:cNvSpPr/>
          <p:nvPr/>
        </p:nvSpPr>
        <p:spPr>
          <a:xfrm>
            <a:off x="1615680" y="2932920"/>
            <a:ext cx="489240" cy="505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Times New Roman"/>
              </a:rPr>
              <a:t>X</a:t>
            </a:r>
            <a:r>
              <a:rPr lang="en-US" sz="2400" b="0" strike="noStrike" spc="-1" baseline="-25000">
                <a:solidFill>
                  <a:srgbClr val="000000"/>
                </a:solidFill>
                <a:latin typeface="Times New Roman"/>
              </a:rPr>
              <a:t>2</a:t>
            </a:r>
            <a:endParaRPr lang="en-US" sz="2400" b="0" strike="noStrike" spc="-1">
              <a:latin typeface="Arial"/>
            </a:endParaRPr>
          </a:p>
        </p:txBody>
      </p:sp>
      <p:sp>
        <p:nvSpPr>
          <p:cNvPr id="582" name="CustomShape 4"/>
          <p:cNvSpPr/>
          <p:nvPr/>
        </p:nvSpPr>
        <p:spPr>
          <a:xfrm>
            <a:off x="1631880" y="4137840"/>
            <a:ext cx="518040" cy="505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1" strike="noStrike" spc="-1">
                <a:solidFill>
                  <a:srgbClr val="000000"/>
                </a:solidFill>
                <a:latin typeface="Times New Roman"/>
              </a:rPr>
              <a:t>X</a:t>
            </a:r>
            <a:r>
              <a:rPr lang="en-US" sz="2400" b="0" i="1" strike="noStrike" spc="-1" baseline="-25000">
                <a:solidFill>
                  <a:srgbClr val="000000"/>
                </a:solidFill>
                <a:latin typeface="Times New Roman"/>
              </a:rPr>
              <a:t>N</a:t>
            </a:r>
            <a:endParaRPr lang="en-US" sz="2400" b="0" strike="noStrike" spc="-1">
              <a:latin typeface="Arial"/>
            </a:endParaRPr>
          </a:p>
        </p:txBody>
      </p:sp>
      <p:sp>
        <p:nvSpPr>
          <p:cNvPr id="583" name="CustomShape 5"/>
          <p:cNvSpPr/>
          <p:nvPr/>
        </p:nvSpPr>
        <p:spPr>
          <a:xfrm>
            <a:off x="2644560" y="1780200"/>
            <a:ext cx="469080" cy="57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i="1" strike="noStrike" spc="-1">
                <a:solidFill>
                  <a:srgbClr val="000000"/>
                </a:solidFill>
                <a:latin typeface="Symbol"/>
              </a:rPr>
              <a:t>q</a:t>
            </a:r>
            <a:r>
              <a:rPr lang="en-US" sz="2800" b="0" strike="noStrike" spc="-1" baseline="-25000">
                <a:solidFill>
                  <a:srgbClr val="000000"/>
                </a:solidFill>
                <a:latin typeface="Times New Roman"/>
              </a:rPr>
              <a:t>1</a:t>
            </a:r>
            <a:endParaRPr lang="en-US" sz="2800" b="0" strike="noStrike" spc="-1">
              <a:latin typeface="Arial"/>
            </a:endParaRPr>
          </a:p>
        </p:txBody>
      </p:sp>
      <p:sp>
        <p:nvSpPr>
          <p:cNvPr id="584" name="CustomShape 6"/>
          <p:cNvSpPr/>
          <p:nvPr/>
        </p:nvSpPr>
        <p:spPr>
          <a:xfrm>
            <a:off x="4481640" y="1789920"/>
            <a:ext cx="469080" cy="57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i="1" strike="noStrike" spc="-1">
                <a:solidFill>
                  <a:srgbClr val="000000"/>
                </a:solidFill>
                <a:latin typeface="Symbol"/>
              </a:rPr>
              <a:t>q</a:t>
            </a:r>
            <a:r>
              <a:rPr lang="en-US" sz="2800" b="0" strike="noStrike" spc="-1" baseline="-25000">
                <a:solidFill>
                  <a:srgbClr val="000000"/>
                </a:solidFill>
                <a:latin typeface="Times New Roman"/>
              </a:rPr>
              <a:t>2</a:t>
            </a:r>
            <a:endParaRPr lang="en-US" sz="2800" b="0" strike="noStrike" spc="-1">
              <a:latin typeface="Arial"/>
            </a:endParaRPr>
          </a:p>
        </p:txBody>
      </p:sp>
      <p:sp>
        <p:nvSpPr>
          <p:cNvPr id="585" name="CustomShape 7"/>
          <p:cNvSpPr/>
          <p:nvPr/>
        </p:nvSpPr>
        <p:spPr>
          <a:xfrm>
            <a:off x="7215840" y="1786680"/>
            <a:ext cx="502560" cy="57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800" b="0" i="1" strike="noStrike" spc="-1">
                <a:solidFill>
                  <a:srgbClr val="000000"/>
                </a:solidFill>
                <a:latin typeface="Symbol"/>
              </a:rPr>
              <a:t>q</a:t>
            </a:r>
            <a:r>
              <a:rPr lang="en-US" sz="2800" b="0" i="1" strike="noStrike" spc="-1" baseline="-25000">
                <a:solidFill>
                  <a:srgbClr val="000000"/>
                </a:solidFill>
                <a:latin typeface="Times New Roman"/>
              </a:rPr>
              <a:t>w</a:t>
            </a:r>
            <a:endParaRPr lang="en-US" sz="2800" b="0" strike="noStrike" spc="-1">
              <a:latin typeface="Arial"/>
            </a:endParaRPr>
          </a:p>
        </p:txBody>
      </p:sp>
      <p:sp>
        <p:nvSpPr>
          <p:cNvPr id="586" name="CustomShape 8"/>
          <p:cNvSpPr/>
          <p:nvPr/>
        </p:nvSpPr>
        <p:spPr>
          <a:xfrm>
            <a:off x="220320" y="5236920"/>
            <a:ext cx="8730720" cy="456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Summing down the columns of </a:t>
            </a:r>
            <a:r>
              <a:rPr lang="en-US" sz="2400" b="1" strike="noStrike" spc="-1" dirty="0">
                <a:solidFill>
                  <a:srgbClr val="000000"/>
                </a:solidFill>
                <a:latin typeface="Times New Roman"/>
              </a:rPr>
              <a:t>M</a:t>
            </a:r>
            <a:r>
              <a:rPr lang="en-US" sz="2400" b="0" strike="noStrike" spc="-1" dirty="0">
                <a:solidFill>
                  <a:srgbClr val="000000"/>
                </a:solidFill>
                <a:latin typeface="Times New Roman"/>
              </a:rPr>
              <a:t> gives the </a:t>
            </a:r>
            <a:r>
              <a:rPr lang="en-US" sz="2400" b="0" u="sng" strike="noStrike" spc="-1" dirty="0">
                <a:solidFill>
                  <a:srgbClr val="000000"/>
                </a:solidFill>
                <a:latin typeface="Times New Roman"/>
              </a:rPr>
              <a:t>sufficient statistics</a:t>
            </a:r>
            <a:r>
              <a:rPr lang="en-US" sz="2400" b="0" strike="noStrike" spc="-1" dirty="0">
                <a:solidFill>
                  <a:srgbClr val="000000"/>
                </a:solidFill>
                <a:latin typeface="Times New Roman"/>
              </a:rPr>
              <a:t> </a:t>
            </a:r>
            <a:r>
              <a:rPr lang="en-US" sz="2400" b="1" strike="noStrike" spc="-1" dirty="0">
                <a:solidFill>
                  <a:srgbClr val="000000"/>
                </a:solidFill>
                <a:latin typeface="Times New Roman"/>
              </a:rPr>
              <a:t>s</a:t>
            </a:r>
            <a:r>
              <a:rPr lang="en-US" sz="2400" b="0" strike="noStrike" spc="-1" dirty="0">
                <a:solidFill>
                  <a:srgbClr val="000000"/>
                </a:solidFill>
                <a:latin typeface="Times New Roman"/>
              </a:rPr>
              <a:t>:</a:t>
            </a:r>
            <a:endParaRPr lang="en-US" sz="2400" b="0" strike="noStrike" spc="-1" dirty="0">
              <a:latin typeface="Arial"/>
            </a:endParaRPr>
          </a:p>
        </p:txBody>
      </p:sp>
      <p:pic>
        <p:nvPicPr>
          <p:cNvPr id="588" name="Picture 14"/>
          <p:cNvPicPr/>
          <p:nvPr/>
        </p:nvPicPr>
        <p:blipFill>
          <a:blip r:embed="rId3"/>
          <a:stretch/>
        </p:blipFill>
        <p:spPr>
          <a:xfrm>
            <a:off x="5604840" y="1869840"/>
            <a:ext cx="799920" cy="507600"/>
          </a:xfrm>
          <a:prstGeom prst="rect">
            <a:avLst/>
          </a:prstGeom>
          <a:ln>
            <a:noFill/>
          </a:ln>
        </p:spPr>
      </p:pic>
      <p:pic>
        <p:nvPicPr>
          <p:cNvPr id="589" name="Picture 18"/>
          <p:cNvPicPr/>
          <p:nvPr/>
        </p:nvPicPr>
        <p:blipFill>
          <a:blip r:embed="rId3"/>
          <a:stretch/>
        </p:blipFill>
        <p:spPr>
          <a:xfrm rot="16200000">
            <a:off x="1409040" y="3565440"/>
            <a:ext cx="799920" cy="507600"/>
          </a:xfrm>
          <a:prstGeom prst="rect">
            <a:avLst/>
          </a:prstGeom>
          <a:ln>
            <a:noFill/>
          </a:ln>
        </p:spPr>
      </p:pic>
      <p:pic>
        <p:nvPicPr>
          <p:cNvPr id="2" name="Picture 1">
            <a:extLst>
              <a:ext uri="{FF2B5EF4-FFF2-40B4-BE49-F238E27FC236}">
                <a16:creationId xmlns:a16="http://schemas.microsoft.com/office/drawing/2014/main" id="{7E7911DA-9E37-6B70-40FE-8ADDE8DB00B3}"/>
              </a:ext>
            </a:extLst>
          </p:cNvPr>
          <p:cNvPicPr>
            <a:picLocks noChangeAspect="1"/>
          </p:cNvPicPr>
          <p:nvPr/>
        </p:nvPicPr>
        <p:blipFill>
          <a:blip r:embed="rId4"/>
          <a:stretch>
            <a:fillRect/>
          </a:stretch>
        </p:blipFill>
        <p:spPr>
          <a:xfrm>
            <a:off x="3439639" y="5826482"/>
            <a:ext cx="2177391" cy="896573"/>
          </a:xfrm>
          <a:prstGeom prst="rect">
            <a:avLst/>
          </a:prstGeom>
        </p:spPr>
      </p:pic>
    </p:spTree>
    <p:extLst>
      <p:ext uri="{BB962C8B-B14F-4D97-AF65-F5344CB8AC3E}">
        <p14:creationId xmlns:p14="http://schemas.microsoft.com/office/powerpoint/2010/main" val="314534978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anim calcmode="lin" valueType="num">
                                      <p:cBhvr additive="repl">
                                        <p:cTn id="7" dur="500" fill="hold"/>
                                        <p:tgtEl>
                                          <p:spTgt spid="586"/>
                                        </p:tgtEl>
                                        <p:attrNameLst>
                                          <p:attrName>ppt_x</p:attrName>
                                        </p:attrNameLst>
                                      </p:cBhvr>
                                      <p:tavLst>
                                        <p:tav tm="0">
                                          <p:val>
                                            <p:strVal val="#ppt_x"/>
                                          </p:val>
                                        </p:tav>
                                        <p:tav tm="100000">
                                          <p:val>
                                            <p:strVal val="#ppt_x"/>
                                          </p:val>
                                        </p:tav>
                                      </p:tavLst>
                                    </p:anim>
                                    <p:anim calcmode="lin" valueType="num">
                                      <p:cBhvr additive="repl">
                                        <p:cTn id="8" dur="500" fill="hold"/>
                                        <p:tgtEl>
                                          <p:spTgt spid="58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2">
            <a:extLst>
              <a:ext uri="{FF2B5EF4-FFF2-40B4-BE49-F238E27FC236}">
                <a16:creationId xmlns:a16="http://schemas.microsoft.com/office/drawing/2014/main" id="{8828DCD7-0BE4-087D-799B-1CAE862474C8}"/>
              </a:ext>
            </a:extLst>
          </p:cNvPr>
          <p:cNvSpPr/>
          <p:nvPr/>
        </p:nvSpPr>
        <p:spPr>
          <a:xfrm>
            <a:off x="167191" y="216468"/>
            <a:ext cx="7718400" cy="425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dirty="0">
                <a:solidFill>
                  <a:srgbClr val="000000"/>
                </a:solidFill>
                <a:latin typeface="Times New Roman"/>
              </a:rPr>
              <a:t>Check this for triangle model in the standard parameterization:</a:t>
            </a:r>
            <a:endParaRPr lang="en-US" sz="2200" b="0" strike="noStrike" spc="-1" dirty="0">
              <a:latin typeface="Arial"/>
            </a:endParaRPr>
          </a:p>
        </p:txBody>
      </p:sp>
      <p:sp>
        <p:nvSpPr>
          <p:cNvPr id="3" name="CustomShape 3">
            <a:extLst>
              <a:ext uri="{FF2B5EF4-FFF2-40B4-BE49-F238E27FC236}">
                <a16:creationId xmlns:a16="http://schemas.microsoft.com/office/drawing/2014/main" id="{046762A5-C38F-0032-5135-63EDD8532FAF}"/>
              </a:ext>
            </a:extLst>
          </p:cNvPr>
          <p:cNvSpPr/>
          <p:nvPr/>
        </p:nvSpPr>
        <p:spPr>
          <a:xfrm>
            <a:off x="125580" y="641988"/>
            <a:ext cx="8902669" cy="5692412"/>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400" spc="-1" dirty="0">
                <a:solidFill>
                  <a:srgbClr val="FF6B00"/>
                </a:solidFill>
                <a:latin typeface="Courier New"/>
              </a:rPr>
              <a:t>library</a:t>
            </a:r>
            <a:r>
              <a:rPr lang="en-US" sz="1400" spc="-1" dirty="0">
                <a:solidFill>
                  <a:srgbClr val="FFFFFF"/>
                </a:solidFill>
                <a:latin typeface="Courier New"/>
              </a:rPr>
              <a:t>(CRFutil2)</a:t>
            </a:r>
          </a:p>
          <a:p>
            <a:pPr>
              <a:lnSpc>
                <a:spcPct val="100000"/>
              </a:lnSpc>
            </a:pPr>
            <a:endParaRPr lang="en-US" sz="1400" spc="-1" dirty="0">
              <a:solidFill>
                <a:srgbClr val="FFFFFF"/>
              </a:solidFill>
              <a:latin typeface="Courier New"/>
            </a:endParaRPr>
          </a:p>
          <a:p>
            <a:pPr>
              <a:lnSpc>
                <a:spcPct val="100000"/>
              </a:lnSpc>
            </a:pPr>
            <a:r>
              <a:rPr lang="en-US" sz="1400" spc="-1" dirty="0">
                <a:solidFill>
                  <a:srgbClr val="FFFF00"/>
                </a:solidFill>
                <a:latin typeface="Courier New"/>
              </a:rPr>
              <a:t># Graph formula for simple two node field:</a:t>
            </a:r>
          </a:p>
          <a:p>
            <a:pPr>
              <a:lnSpc>
                <a:spcPct val="100000"/>
              </a:lnSpc>
            </a:pPr>
            <a:r>
              <a:rPr lang="en-US" sz="1400" spc="-1" dirty="0" err="1">
                <a:solidFill>
                  <a:srgbClr val="FFFFFF"/>
                </a:solidFill>
                <a:latin typeface="Courier New"/>
              </a:rPr>
              <a:t>grph</a:t>
            </a:r>
            <a:r>
              <a:rPr lang="en-US" sz="1400" spc="-1" dirty="0">
                <a:solidFill>
                  <a:srgbClr val="FFFFFF"/>
                </a:solidFill>
                <a:latin typeface="Courier New"/>
              </a:rPr>
              <a:t> &lt;- ~A:B+A:C+B:C</a:t>
            </a:r>
          </a:p>
          <a:p>
            <a:pPr>
              <a:lnSpc>
                <a:spcPct val="100000"/>
              </a:lnSpc>
            </a:pPr>
            <a:endParaRPr lang="en-US" sz="1400" spc="-1" dirty="0">
              <a:solidFill>
                <a:srgbClr val="FFFFFF"/>
              </a:solidFill>
              <a:latin typeface="Courier New"/>
            </a:endParaRPr>
          </a:p>
          <a:p>
            <a:pPr>
              <a:lnSpc>
                <a:spcPct val="100000"/>
              </a:lnSpc>
            </a:pPr>
            <a:r>
              <a:rPr lang="en-US" sz="1400" spc="-1" dirty="0">
                <a:solidFill>
                  <a:srgbClr val="FFFF00"/>
                </a:solidFill>
                <a:latin typeface="Courier New"/>
              </a:rPr>
              <a:t># Define node state space:</a:t>
            </a:r>
          </a:p>
          <a:p>
            <a:pPr>
              <a:lnSpc>
                <a:spcPct val="100000"/>
              </a:lnSpc>
            </a:pPr>
            <a:r>
              <a:rPr lang="en-US" sz="1400" spc="-1" dirty="0">
                <a:solidFill>
                  <a:srgbClr val="FFFFFF"/>
                </a:solidFill>
                <a:latin typeface="Courier New"/>
              </a:rPr>
              <a:t>s1 &lt;- </a:t>
            </a:r>
            <a:r>
              <a:rPr lang="en-US" sz="1400" spc="-1" dirty="0">
                <a:solidFill>
                  <a:srgbClr val="00B050"/>
                </a:solidFill>
                <a:latin typeface="Courier New"/>
              </a:rPr>
              <a:t>"up"</a:t>
            </a:r>
            <a:r>
              <a:rPr lang="en-US" sz="1400" spc="-1" dirty="0">
                <a:solidFill>
                  <a:srgbClr val="FFFFFF"/>
                </a:solidFill>
                <a:latin typeface="Courier New"/>
              </a:rPr>
              <a:t>; s2 &lt;- </a:t>
            </a:r>
            <a:r>
              <a:rPr lang="en-US" sz="1400" spc="-1" dirty="0">
                <a:solidFill>
                  <a:srgbClr val="00B050"/>
                </a:solidFill>
                <a:latin typeface="Courier New"/>
              </a:rPr>
              <a:t>"</a:t>
            </a:r>
            <a:r>
              <a:rPr lang="en-US" sz="1400" spc="-1" dirty="0" err="1">
                <a:solidFill>
                  <a:srgbClr val="00B050"/>
                </a:solidFill>
                <a:latin typeface="Courier New"/>
              </a:rPr>
              <a:t>dn</a:t>
            </a:r>
            <a:r>
              <a:rPr lang="en-US" sz="1400" spc="-1" dirty="0">
                <a:solidFill>
                  <a:srgbClr val="00B050"/>
                </a:solidFill>
                <a:latin typeface="Courier New"/>
              </a:rPr>
              <a:t>"</a:t>
            </a:r>
          </a:p>
          <a:p>
            <a:pPr>
              <a:lnSpc>
                <a:spcPct val="100000"/>
              </a:lnSpc>
            </a:pPr>
            <a:endParaRPr lang="en-US" sz="1400" spc="-1" dirty="0">
              <a:solidFill>
                <a:srgbClr val="FFFFFF"/>
              </a:solidFill>
              <a:latin typeface="Courier New"/>
            </a:endParaRPr>
          </a:p>
          <a:p>
            <a:pPr>
              <a:lnSpc>
                <a:spcPct val="100000"/>
              </a:lnSpc>
            </a:pPr>
            <a:r>
              <a:rPr lang="en-US" sz="1400" spc="-1" dirty="0">
                <a:solidFill>
                  <a:srgbClr val="FFFFFF"/>
                </a:solidFill>
                <a:latin typeface="Courier New"/>
              </a:rPr>
              <a:t>tri &lt;- </a:t>
            </a:r>
            <a:r>
              <a:rPr lang="en-US" sz="1400" spc="-1" dirty="0" err="1">
                <a:solidFill>
                  <a:srgbClr val="FFFFFF"/>
                </a:solidFill>
                <a:latin typeface="Courier New"/>
              </a:rPr>
              <a:t>make.empty.field</a:t>
            </a:r>
            <a:r>
              <a:rPr lang="en-US" sz="1400" spc="-1" dirty="0">
                <a:solidFill>
                  <a:srgbClr val="FFFFFF"/>
                </a:solidFill>
                <a:latin typeface="Courier New"/>
              </a:rPr>
              <a:t>(</a:t>
            </a:r>
          </a:p>
          <a:p>
            <a:pPr>
              <a:lnSpc>
                <a:spcPct val="100000"/>
              </a:lnSpc>
            </a:pPr>
            <a:r>
              <a:rPr lang="en-US" sz="1400" spc="-1" dirty="0">
                <a:solidFill>
                  <a:srgbClr val="FFFFFF"/>
                </a:solidFill>
                <a:latin typeface="Courier New"/>
              </a:rPr>
              <a:t>  </a:t>
            </a:r>
            <a:r>
              <a:rPr lang="en-US" sz="1400" spc="-1" dirty="0" err="1">
                <a:solidFill>
                  <a:srgbClr val="FFFFFF"/>
                </a:solidFill>
                <a:latin typeface="Courier New"/>
              </a:rPr>
              <a:t>graph.eq</a:t>
            </a:r>
            <a:r>
              <a:rPr lang="en-US" sz="1400" spc="-1" dirty="0">
                <a:solidFill>
                  <a:srgbClr val="FFFFFF"/>
                </a:solidFill>
                <a:latin typeface="Courier New"/>
              </a:rPr>
              <a:t>             = </a:t>
            </a:r>
            <a:r>
              <a:rPr lang="en-US" sz="1400" spc="-1" dirty="0" err="1">
                <a:solidFill>
                  <a:srgbClr val="FFFFFF"/>
                </a:solidFill>
                <a:latin typeface="Courier New"/>
              </a:rPr>
              <a:t>grph</a:t>
            </a:r>
            <a:r>
              <a:rPr lang="en-US" sz="1400" spc="-1" dirty="0">
                <a:solidFill>
                  <a:srgbClr val="FFFFFF"/>
                </a:solidFill>
                <a:latin typeface="Courier New"/>
              </a:rPr>
              <a:t>,</a:t>
            </a:r>
          </a:p>
          <a:p>
            <a:pPr>
              <a:lnSpc>
                <a:spcPct val="100000"/>
              </a:lnSpc>
            </a:pPr>
            <a:r>
              <a:rPr lang="en-US" sz="1400" spc="-1" dirty="0">
                <a:solidFill>
                  <a:srgbClr val="FFFFFF"/>
                </a:solidFill>
                <a:latin typeface="Courier New"/>
              </a:rPr>
              <a:t>  </a:t>
            </a:r>
            <a:r>
              <a:rPr lang="en-US" sz="1400" spc="-1" dirty="0" err="1">
                <a:solidFill>
                  <a:srgbClr val="FFFFFF"/>
                </a:solidFill>
                <a:latin typeface="Courier New"/>
              </a:rPr>
              <a:t>num.states</a:t>
            </a:r>
            <a:r>
              <a:rPr lang="en-US" sz="1400" spc="-1" dirty="0">
                <a:solidFill>
                  <a:srgbClr val="FFFFFF"/>
                </a:solidFill>
                <a:latin typeface="Courier New"/>
              </a:rPr>
              <a:t>           = 2,</a:t>
            </a:r>
          </a:p>
          <a:p>
            <a:pPr>
              <a:lnSpc>
                <a:spcPct val="100000"/>
              </a:lnSpc>
            </a:pPr>
            <a:r>
              <a:rPr lang="en-US" sz="1400" spc="-1" dirty="0">
                <a:solidFill>
                  <a:srgbClr val="FFFFFF"/>
                </a:solidFill>
                <a:latin typeface="Courier New"/>
              </a:rPr>
              <a:t>  </a:t>
            </a:r>
            <a:r>
              <a:rPr lang="en-US" sz="1400" spc="-1" dirty="0" err="1">
                <a:solidFill>
                  <a:srgbClr val="FFFFFF"/>
                </a:solidFill>
                <a:latin typeface="Courier New"/>
              </a:rPr>
              <a:t>state.names</a:t>
            </a:r>
            <a:r>
              <a:rPr lang="en-US" sz="1400" spc="-1" dirty="0">
                <a:solidFill>
                  <a:srgbClr val="FFFFFF"/>
                </a:solidFill>
                <a:latin typeface="Courier New"/>
              </a:rPr>
              <a:t>          = rep(list(c(s1,s2)), 3),</a:t>
            </a:r>
          </a:p>
          <a:p>
            <a:pPr>
              <a:lnSpc>
                <a:spcPct val="100000"/>
              </a:lnSpc>
            </a:pPr>
            <a:r>
              <a:rPr lang="en-US" sz="1400" spc="-1" dirty="0">
                <a:solidFill>
                  <a:srgbClr val="FFFFFF"/>
                </a:solidFill>
                <a:latin typeface="Courier New"/>
              </a:rPr>
              <a:t>  </a:t>
            </a:r>
            <a:r>
              <a:rPr lang="en-US" sz="1400" spc="-1" dirty="0" err="1">
                <a:solidFill>
                  <a:srgbClr val="FFFFFF"/>
                </a:solidFill>
                <a:latin typeface="Courier New"/>
              </a:rPr>
              <a:t>parameterization.typ</a:t>
            </a:r>
            <a:r>
              <a:rPr lang="en-US" sz="1400" spc="-1" dirty="0">
                <a:solidFill>
                  <a:srgbClr val="FFFFFF"/>
                </a:solidFill>
                <a:latin typeface="Courier New"/>
              </a:rPr>
              <a:t> = </a:t>
            </a:r>
            <a:r>
              <a:rPr lang="en-US" sz="1400" spc="-1" dirty="0">
                <a:solidFill>
                  <a:srgbClr val="00B050"/>
                </a:solidFill>
                <a:latin typeface="Courier New"/>
              </a:rPr>
              <a:t>"standard"</a:t>
            </a:r>
            <a:r>
              <a:rPr lang="en-US" sz="1400" spc="-1" dirty="0">
                <a:solidFill>
                  <a:srgbClr val="FFFFFF"/>
                </a:solidFill>
                <a:latin typeface="Courier New"/>
              </a:rPr>
              <a:t>,</a:t>
            </a:r>
          </a:p>
          <a:p>
            <a:pPr>
              <a:lnSpc>
                <a:spcPct val="100000"/>
              </a:lnSpc>
            </a:pPr>
            <a:r>
              <a:rPr lang="en-US" sz="1400" spc="-1" dirty="0">
                <a:solidFill>
                  <a:srgbClr val="FFFFFF"/>
                </a:solidFill>
                <a:latin typeface="Courier New"/>
              </a:rPr>
              <a:t>  </a:t>
            </a:r>
            <a:r>
              <a:rPr lang="en-US" sz="1400" spc="-1" dirty="0" err="1">
                <a:solidFill>
                  <a:srgbClr val="FFFFFF"/>
                </a:solidFill>
                <a:latin typeface="Courier New"/>
              </a:rPr>
              <a:t>plotQ</a:t>
            </a:r>
            <a:r>
              <a:rPr lang="en-US" sz="1400" spc="-1" dirty="0">
                <a:solidFill>
                  <a:srgbClr val="FFFFFF"/>
                </a:solidFill>
                <a:latin typeface="Courier New"/>
              </a:rPr>
              <a:t>                = T)</a:t>
            </a:r>
          </a:p>
          <a:p>
            <a:pPr>
              <a:lnSpc>
                <a:spcPct val="100000"/>
              </a:lnSpc>
            </a:pPr>
            <a:r>
              <a:rPr lang="en-US" sz="1400" spc="-1" dirty="0" err="1">
                <a:solidFill>
                  <a:srgbClr val="FFFFFF"/>
                </a:solidFill>
                <a:latin typeface="Courier New"/>
              </a:rPr>
              <a:t>dump.crf</a:t>
            </a:r>
            <a:r>
              <a:rPr lang="en-US" sz="1400" spc="-1" dirty="0">
                <a:solidFill>
                  <a:srgbClr val="FFFFFF"/>
                </a:solidFill>
                <a:latin typeface="Courier New"/>
              </a:rPr>
              <a:t>(tri)</a:t>
            </a:r>
          </a:p>
          <a:p>
            <a:pPr>
              <a:lnSpc>
                <a:spcPct val="100000"/>
              </a:lnSpc>
            </a:pPr>
            <a:endParaRPr lang="en-US" sz="1400" spc="-1" dirty="0">
              <a:solidFill>
                <a:srgbClr val="FFFFFF"/>
              </a:solidFill>
              <a:latin typeface="Courier New"/>
            </a:endParaRPr>
          </a:p>
          <a:p>
            <a:pPr>
              <a:lnSpc>
                <a:spcPct val="100000"/>
              </a:lnSpc>
            </a:pPr>
            <a:r>
              <a:rPr lang="en-US" sz="1400" spc="-1" dirty="0" err="1">
                <a:solidFill>
                  <a:srgbClr val="FFFFFF"/>
                </a:solidFill>
                <a:latin typeface="Courier New"/>
              </a:rPr>
              <a:t>config.mat</a:t>
            </a:r>
            <a:r>
              <a:rPr lang="en-US" sz="1400" spc="-1" dirty="0">
                <a:solidFill>
                  <a:srgbClr val="FFFFFF"/>
                </a:solidFill>
                <a:latin typeface="Courier New"/>
              </a:rPr>
              <a:t> &lt;- </a:t>
            </a:r>
            <a:r>
              <a:rPr lang="en-US" sz="1400" spc="-1" dirty="0" err="1">
                <a:solidFill>
                  <a:srgbClr val="FFFFFF"/>
                </a:solidFill>
                <a:latin typeface="Courier New"/>
              </a:rPr>
              <a:t>rbind</a:t>
            </a:r>
            <a:r>
              <a:rPr lang="en-US" sz="1400" spc="-1" dirty="0">
                <a:solidFill>
                  <a:srgbClr val="FFFFFF"/>
                </a:solidFill>
                <a:latin typeface="Courier New"/>
              </a:rPr>
              <a:t>(</a:t>
            </a:r>
          </a:p>
          <a:p>
            <a:pPr>
              <a:lnSpc>
                <a:spcPct val="100000"/>
              </a:lnSpc>
            </a:pPr>
            <a:r>
              <a:rPr lang="en-US" sz="1400" spc="-1" dirty="0">
                <a:solidFill>
                  <a:srgbClr val="FFFFFF"/>
                </a:solidFill>
                <a:latin typeface="Courier New"/>
              </a:rPr>
              <a:t>  c(s1,s1,s1),</a:t>
            </a:r>
          </a:p>
          <a:p>
            <a:pPr>
              <a:lnSpc>
                <a:spcPct val="100000"/>
              </a:lnSpc>
            </a:pPr>
            <a:r>
              <a:rPr lang="en-US" sz="1400" spc="-1" dirty="0">
                <a:solidFill>
                  <a:srgbClr val="FFFFFF"/>
                </a:solidFill>
                <a:latin typeface="Courier New"/>
              </a:rPr>
              <a:t>  c(s1,s2,s1),</a:t>
            </a:r>
          </a:p>
          <a:p>
            <a:pPr>
              <a:lnSpc>
                <a:spcPct val="100000"/>
              </a:lnSpc>
            </a:pPr>
            <a:r>
              <a:rPr lang="en-US" sz="1400" spc="-1" dirty="0">
                <a:solidFill>
                  <a:srgbClr val="FFFFFF"/>
                </a:solidFill>
                <a:latin typeface="Courier New"/>
              </a:rPr>
              <a:t>  c(s1,s1,s1)</a:t>
            </a:r>
          </a:p>
          <a:p>
            <a:pPr>
              <a:lnSpc>
                <a:spcPct val="100000"/>
              </a:lnSpc>
            </a:pPr>
            <a:r>
              <a:rPr lang="en-US" sz="1400" spc="-1" dirty="0">
                <a:solidFill>
                  <a:srgbClr val="FFFFFF"/>
                </a:solidFill>
                <a:latin typeface="Courier New"/>
              </a:rPr>
              <a:t>)</a:t>
            </a:r>
          </a:p>
          <a:p>
            <a:pPr>
              <a:lnSpc>
                <a:spcPct val="100000"/>
              </a:lnSpc>
            </a:pPr>
            <a:r>
              <a:rPr lang="en-US" sz="1400" spc="-1" dirty="0" err="1">
                <a:solidFill>
                  <a:srgbClr val="FFFFFF"/>
                </a:solidFill>
                <a:latin typeface="Courier New"/>
              </a:rPr>
              <a:t>config.mat.i</a:t>
            </a:r>
            <a:r>
              <a:rPr lang="en-US" sz="1400" spc="-1" dirty="0">
                <a:solidFill>
                  <a:srgbClr val="FFFFFF"/>
                </a:solidFill>
                <a:latin typeface="Courier New"/>
              </a:rPr>
              <a:t> &lt;- configs.n2i(</a:t>
            </a:r>
            <a:r>
              <a:rPr lang="en-US" sz="1400" spc="-1" dirty="0" err="1">
                <a:solidFill>
                  <a:srgbClr val="FFFFFF"/>
                </a:solidFill>
                <a:latin typeface="Courier New"/>
              </a:rPr>
              <a:t>config.mat</a:t>
            </a:r>
            <a:r>
              <a:rPr lang="en-US" sz="1400" spc="-1" dirty="0">
                <a:solidFill>
                  <a:srgbClr val="FFFFFF"/>
                </a:solidFill>
                <a:latin typeface="Courier New"/>
              </a:rPr>
              <a:t>, </a:t>
            </a:r>
            <a:r>
              <a:rPr lang="en-US" sz="1400" spc="-1" dirty="0" err="1">
                <a:solidFill>
                  <a:srgbClr val="FFFFFF"/>
                </a:solidFill>
                <a:latin typeface="Courier New"/>
              </a:rPr>
              <a:t>crf</a:t>
            </a:r>
            <a:r>
              <a:rPr lang="en-US" sz="1400" spc="-1" dirty="0">
                <a:solidFill>
                  <a:srgbClr val="FFFFFF"/>
                </a:solidFill>
                <a:latin typeface="Courier New"/>
              </a:rPr>
              <a:t> = tri)</a:t>
            </a:r>
          </a:p>
          <a:p>
            <a:pPr>
              <a:lnSpc>
                <a:spcPct val="100000"/>
              </a:lnSpc>
            </a:pPr>
            <a:endParaRPr lang="en-US" sz="1400" spc="-1" dirty="0">
              <a:solidFill>
                <a:srgbClr val="FFFFFF"/>
              </a:solidFill>
              <a:latin typeface="Courier New"/>
            </a:endParaRPr>
          </a:p>
          <a:p>
            <a:pPr>
              <a:lnSpc>
                <a:spcPct val="100000"/>
              </a:lnSpc>
            </a:pPr>
            <a:r>
              <a:rPr lang="en-US" sz="1400" spc="-1" dirty="0">
                <a:solidFill>
                  <a:srgbClr val="FFFF00"/>
                </a:solidFill>
                <a:latin typeface="Courier New"/>
              </a:rPr>
              <a:t># Compute MRFs </a:t>
            </a:r>
            <a:r>
              <a:rPr lang="en-US" sz="1400" spc="-1" dirty="0" err="1">
                <a:solidFill>
                  <a:srgbClr val="FFFF00"/>
                </a:solidFill>
                <a:latin typeface="Courier New"/>
              </a:rPr>
              <a:t>sufficent</a:t>
            </a:r>
            <a:r>
              <a:rPr lang="en-US" sz="1400" spc="-1" dirty="0">
                <a:solidFill>
                  <a:srgbClr val="FFFF00"/>
                </a:solidFill>
                <a:latin typeface="Courier New"/>
              </a:rPr>
              <a:t> statistics:</a:t>
            </a:r>
          </a:p>
          <a:p>
            <a:pPr>
              <a:lnSpc>
                <a:spcPct val="100000"/>
              </a:lnSpc>
            </a:pPr>
            <a:r>
              <a:rPr lang="en-US" sz="1400" spc="-1" dirty="0" err="1">
                <a:solidFill>
                  <a:srgbClr val="FFFFFF"/>
                </a:solidFill>
                <a:latin typeface="Courier New"/>
              </a:rPr>
              <a:t>colSums</a:t>
            </a:r>
            <a:r>
              <a:rPr lang="en-US" sz="1400" spc="-1" dirty="0">
                <a:solidFill>
                  <a:srgbClr val="FFFFFF"/>
                </a:solidFill>
                <a:latin typeface="Courier New"/>
              </a:rPr>
              <a:t>(</a:t>
            </a:r>
            <a:r>
              <a:rPr lang="en-US" sz="1400" spc="-1" dirty="0" err="1">
                <a:solidFill>
                  <a:srgbClr val="FFFFFF"/>
                </a:solidFill>
                <a:latin typeface="Courier New"/>
              </a:rPr>
              <a:t>compute.model.matrix.e</a:t>
            </a:r>
            <a:r>
              <a:rPr lang="en-US" sz="1400" spc="-1" dirty="0">
                <a:solidFill>
                  <a:srgbClr val="FFFFFF"/>
                </a:solidFill>
                <a:latin typeface="Courier New"/>
              </a:rPr>
              <a:t>(</a:t>
            </a:r>
            <a:r>
              <a:rPr lang="en-US" sz="1400" spc="-1" dirty="0" err="1">
                <a:solidFill>
                  <a:srgbClr val="FFFFFF"/>
                </a:solidFill>
                <a:latin typeface="Courier New"/>
              </a:rPr>
              <a:t>config.mat.i</a:t>
            </a:r>
            <a:r>
              <a:rPr lang="en-US" sz="1400" spc="-1" dirty="0">
                <a:solidFill>
                  <a:srgbClr val="FFFFFF"/>
                </a:solidFill>
                <a:latin typeface="Courier New"/>
              </a:rPr>
              <a:t>, tri)) </a:t>
            </a:r>
            <a:r>
              <a:rPr lang="en-US" sz="1400" spc="-1" dirty="0">
                <a:solidFill>
                  <a:srgbClr val="FFFF00"/>
                </a:solidFill>
                <a:latin typeface="Courier New"/>
              </a:rPr>
              <a:t># With CRFutil2</a:t>
            </a:r>
          </a:p>
          <a:p>
            <a:pPr>
              <a:lnSpc>
                <a:spcPct val="100000"/>
              </a:lnSpc>
            </a:pPr>
            <a:r>
              <a:rPr lang="en-US" sz="1400" spc="-1" dirty="0" err="1">
                <a:solidFill>
                  <a:srgbClr val="FFFFFF"/>
                </a:solidFill>
                <a:latin typeface="Courier New"/>
              </a:rPr>
              <a:t>mrf.stat</a:t>
            </a:r>
            <a:r>
              <a:rPr lang="en-US" sz="1400" spc="-1" dirty="0">
                <a:solidFill>
                  <a:srgbClr val="FFFFFF"/>
                </a:solidFill>
                <a:latin typeface="Courier New"/>
              </a:rPr>
              <a:t>(</a:t>
            </a:r>
            <a:r>
              <a:rPr lang="en-US" sz="1400" spc="-1" dirty="0" err="1">
                <a:solidFill>
                  <a:srgbClr val="FFFFFF"/>
                </a:solidFill>
                <a:latin typeface="Courier New"/>
              </a:rPr>
              <a:t>crf</a:t>
            </a:r>
            <a:r>
              <a:rPr lang="en-US" sz="1400" spc="-1" dirty="0">
                <a:solidFill>
                  <a:srgbClr val="FFFFFF"/>
                </a:solidFill>
                <a:latin typeface="Courier New"/>
              </a:rPr>
              <a:t> = tri, instances = </a:t>
            </a:r>
            <a:r>
              <a:rPr lang="en-US" sz="1400" spc="-1" dirty="0" err="1">
                <a:solidFill>
                  <a:srgbClr val="FFFFFF"/>
                </a:solidFill>
                <a:latin typeface="Courier New"/>
              </a:rPr>
              <a:t>config.mat.i</a:t>
            </a:r>
            <a:r>
              <a:rPr lang="en-US" sz="1400" spc="-1" dirty="0">
                <a:solidFill>
                  <a:srgbClr val="FFFFFF"/>
                </a:solidFill>
                <a:latin typeface="Courier New"/>
              </a:rPr>
              <a:t>)      </a:t>
            </a:r>
            <a:r>
              <a:rPr lang="en-US" sz="1400" spc="-1" dirty="0">
                <a:solidFill>
                  <a:srgbClr val="FFFF00"/>
                </a:solidFill>
                <a:latin typeface="Courier New"/>
              </a:rPr>
              <a:t># With CRF</a:t>
            </a:r>
          </a:p>
        </p:txBody>
      </p:sp>
      <p:pic>
        <p:nvPicPr>
          <p:cNvPr id="4" name="Picture 3">
            <a:extLst>
              <a:ext uri="{FF2B5EF4-FFF2-40B4-BE49-F238E27FC236}">
                <a16:creationId xmlns:a16="http://schemas.microsoft.com/office/drawing/2014/main" id="{F13FEED6-7238-376E-B594-6DB763AA2500}"/>
              </a:ext>
            </a:extLst>
          </p:cNvPr>
          <p:cNvPicPr>
            <a:picLocks noChangeAspect="1"/>
          </p:cNvPicPr>
          <p:nvPr/>
        </p:nvPicPr>
        <p:blipFill>
          <a:blip r:embed="rId2"/>
          <a:stretch>
            <a:fillRect/>
          </a:stretch>
        </p:blipFill>
        <p:spPr>
          <a:xfrm>
            <a:off x="5952864" y="791017"/>
            <a:ext cx="2949806" cy="1801712"/>
          </a:xfrm>
          <a:prstGeom prst="rect">
            <a:avLst/>
          </a:prstGeom>
        </p:spPr>
      </p:pic>
      <p:pic>
        <p:nvPicPr>
          <p:cNvPr id="5" name="Picture 4">
            <a:extLst>
              <a:ext uri="{FF2B5EF4-FFF2-40B4-BE49-F238E27FC236}">
                <a16:creationId xmlns:a16="http://schemas.microsoft.com/office/drawing/2014/main" id="{AAEE47C0-971D-C085-DF7C-1608454D7FB2}"/>
              </a:ext>
            </a:extLst>
          </p:cNvPr>
          <p:cNvPicPr>
            <a:picLocks noChangeAspect="1"/>
          </p:cNvPicPr>
          <p:nvPr/>
        </p:nvPicPr>
        <p:blipFill>
          <a:blip r:embed="rId3"/>
          <a:stretch>
            <a:fillRect/>
          </a:stretch>
        </p:blipFill>
        <p:spPr>
          <a:xfrm>
            <a:off x="6148995" y="2741758"/>
            <a:ext cx="2557543" cy="1007078"/>
          </a:xfrm>
          <a:prstGeom prst="rect">
            <a:avLst/>
          </a:prstGeom>
        </p:spPr>
      </p:pic>
      <p:pic>
        <p:nvPicPr>
          <p:cNvPr id="6" name="Picture 5">
            <a:extLst>
              <a:ext uri="{FF2B5EF4-FFF2-40B4-BE49-F238E27FC236}">
                <a16:creationId xmlns:a16="http://schemas.microsoft.com/office/drawing/2014/main" id="{38E74CAD-A1D8-28A0-E1CC-0131565CAD74}"/>
              </a:ext>
            </a:extLst>
          </p:cNvPr>
          <p:cNvPicPr>
            <a:picLocks noChangeAspect="1"/>
          </p:cNvPicPr>
          <p:nvPr/>
        </p:nvPicPr>
        <p:blipFill>
          <a:blip r:embed="rId4"/>
          <a:stretch>
            <a:fillRect/>
          </a:stretch>
        </p:blipFill>
        <p:spPr>
          <a:xfrm>
            <a:off x="4900723" y="4174356"/>
            <a:ext cx="4001947" cy="694016"/>
          </a:xfrm>
          <a:prstGeom prst="rect">
            <a:avLst/>
          </a:prstGeom>
        </p:spPr>
      </p:pic>
      <p:pic>
        <p:nvPicPr>
          <p:cNvPr id="7" name="Picture 6">
            <a:extLst>
              <a:ext uri="{FF2B5EF4-FFF2-40B4-BE49-F238E27FC236}">
                <a16:creationId xmlns:a16="http://schemas.microsoft.com/office/drawing/2014/main" id="{F6292F8A-EB84-FBA5-8A52-ED86A44CD73A}"/>
              </a:ext>
            </a:extLst>
          </p:cNvPr>
          <p:cNvPicPr>
            <a:picLocks noChangeAspect="1"/>
          </p:cNvPicPr>
          <p:nvPr/>
        </p:nvPicPr>
        <p:blipFill>
          <a:blip r:embed="rId5"/>
          <a:stretch>
            <a:fillRect/>
          </a:stretch>
        </p:blipFill>
        <p:spPr>
          <a:xfrm>
            <a:off x="6148994" y="5102489"/>
            <a:ext cx="2557543" cy="239549"/>
          </a:xfrm>
          <a:prstGeom prst="rect">
            <a:avLst/>
          </a:prstGeom>
        </p:spPr>
      </p:pic>
      <p:cxnSp>
        <p:nvCxnSpPr>
          <p:cNvPr id="8" name="Straight Arrow Connector 7">
            <a:extLst>
              <a:ext uri="{FF2B5EF4-FFF2-40B4-BE49-F238E27FC236}">
                <a16:creationId xmlns:a16="http://schemas.microsoft.com/office/drawing/2014/main" id="{F71B9736-A3E8-C383-AFAC-B8D1E61C7E22}"/>
              </a:ext>
            </a:extLst>
          </p:cNvPr>
          <p:cNvCxnSpPr>
            <a:cxnSpLocks/>
          </p:cNvCxnSpPr>
          <p:nvPr/>
        </p:nvCxnSpPr>
        <p:spPr>
          <a:xfrm flipH="1">
            <a:off x="2534856" y="2977585"/>
            <a:ext cx="4094486" cy="1196771"/>
          </a:xfrm>
          <a:prstGeom prst="straightConnector1">
            <a:avLst/>
          </a:prstGeom>
          <a:ln w="34925">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455EC6C-4A42-867A-C38B-95E29D42F823}"/>
              </a:ext>
            </a:extLst>
          </p:cNvPr>
          <p:cNvSpPr txBox="1"/>
          <p:nvPr/>
        </p:nvSpPr>
        <p:spPr>
          <a:xfrm>
            <a:off x="4175941" y="1779923"/>
            <a:ext cx="1304844"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6"/>
              </a:rPr>
              <a:t>scrmmss.R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393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CustomShape 1"/>
          <p:cNvSpPr/>
          <p:nvPr/>
        </p:nvSpPr>
        <p:spPr>
          <a:xfrm>
            <a:off x="375840" y="199080"/>
            <a:ext cx="8422920" cy="821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Next, using “features” we can express the probability of a configuration </a:t>
            </a:r>
            <a:r>
              <a:rPr lang="en-US" sz="2400" b="1" strike="noStrike" spc="-1" dirty="0">
                <a:solidFill>
                  <a:srgbClr val="000000"/>
                </a:solidFill>
                <a:latin typeface="Times New Roman"/>
              </a:rPr>
              <a:t>X</a:t>
            </a:r>
            <a:r>
              <a:rPr lang="en-US" sz="2400" b="0" strike="noStrike" spc="-1" dirty="0">
                <a:solidFill>
                  <a:srgbClr val="000000"/>
                </a:solidFill>
                <a:latin typeface="Times New Roman"/>
              </a:rPr>
              <a:t> equivalently as:</a:t>
            </a:r>
            <a:endParaRPr lang="en-US" sz="2400" b="0" strike="noStrike" spc="-1" dirty="0">
              <a:latin typeface="Arial"/>
            </a:endParaRPr>
          </a:p>
        </p:txBody>
      </p:sp>
      <p:sp>
        <p:nvSpPr>
          <p:cNvPr id="571" name="CustomShape 3"/>
          <p:cNvSpPr/>
          <p:nvPr/>
        </p:nvSpPr>
        <p:spPr>
          <a:xfrm>
            <a:off x="987480" y="4542120"/>
            <a:ext cx="195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Times New Roman"/>
              </a:rPr>
              <a:t>feature formulation</a:t>
            </a:r>
            <a:endParaRPr lang="en-US" sz="1800" b="0" strike="noStrike" spc="-1">
              <a:latin typeface="Arial"/>
            </a:endParaRPr>
          </a:p>
        </p:txBody>
      </p:sp>
      <p:sp>
        <p:nvSpPr>
          <p:cNvPr id="572" name="CustomShape 4"/>
          <p:cNvSpPr/>
          <p:nvPr/>
        </p:nvSpPr>
        <p:spPr>
          <a:xfrm>
            <a:off x="4751640" y="4542120"/>
            <a:ext cx="27795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Times New Roman"/>
              </a:rPr>
              <a:t>feature function formulation</a:t>
            </a:r>
            <a:endParaRPr lang="en-US" sz="1800" b="0" strike="noStrike" spc="-1">
              <a:latin typeface="Arial"/>
            </a:endParaRPr>
          </a:p>
        </p:txBody>
      </p:sp>
      <p:sp>
        <p:nvSpPr>
          <p:cNvPr id="573" name="CustomShape 5"/>
          <p:cNvSpPr/>
          <p:nvPr/>
        </p:nvSpPr>
        <p:spPr>
          <a:xfrm>
            <a:off x="707040" y="2840400"/>
            <a:ext cx="333828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000000"/>
                </a:solidFill>
                <a:latin typeface="Times New Roman"/>
              </a:rPr>
              <a:t>Note the correspondence:</a:t>
            </a:r>
            <a:endParaRPr lang="en-US" sz="2000" b="0" strike="noStrike" spc="-1">
              <a:latin typeface="Arial"/>
            </a:endParaRPr>
          </a:p>
        </p:txBody>
      </p:sp>
      <p:sp>
        <p:nvSpPr>
          <p:cNvPr id="574" name="CustomShape 6"/>
          <p:cNvSpPr/>
          <p:nvPr/>
        </p:nvSpPr>
        <p:spPr>
          <a:xfrm rot="5400000">
            <a:off x="1592640" y="3493080"/>
            <a:ext cx="460080" cy="1591920"/>
          </a:xfrm>
          <a:prstGeom prst="rightBrace">
            <a:avLst>
              <a:gd name="adj1" fmla="val 8333"/>
              <a:gd name="adj2" fmla="val 50000"/>
            </a:avLst>
          </a:pr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575" name="CustomShape 7"/>
          <p:cNvSpPr/>
          <p:nvPr/>
        </p:nvSpPr>
        <p:spPr>
          <a:xfrm rot="5400000">
            <a:off x="5762880" y="1284840"/>
            <a:ext cx="437760" cy="6031080"/>
          </a:xfrm>
          <a:prstGeom prst="rightBrace">
            <a:avLst>
              <a:gd name="adj1" fmla="val 8333"/>
              <a:gd name="adj2" fmla="val 50000"/>
            </a:avLst>
          </a:pr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pic>
        <p:nvPicPr>
          <p:cNvPr id="577" name="Picture 11"/>
          <p:cNvPicPr/>
          <p:nvPr/>
        </p:nvPicPr>
        <p:blipFill>
          <a:blip r:embed="rId2"/>
          <a:stretch/>
        </p:blipFill>
        <p:spPr>
          <a:xfrm>
            <a:off x="0" y="3378600"/>
            <a:ext cx="9143640" cy="753840"/>
          </a:xfrm>
          <a:prstGeom prst="rect">
            <a:avLst/>
          </a:prstGeom>
          <a:ln>
            <a:noFill/>
          </a:ln>
        </p:spPr>
      </p:pic>
      <p:pic>
        <p:nvPicPr>
          <p:cNvPr id="2" name="Picture 1">
            <a:extLst>
              <a:ext uri="{FF2B5EF4-FFF2-40B4-BE49-F238E27FC236}">
                <a16:creationId xmlns:a16="http://schemas.microsoft.com/office/drawing/2014/main" id="{5AD2FF1C-460A-5832-0234-02E988E5B47A}"/>
              </a:ext>
            </a:extLst>
          </p:cNvPr>
          <p:cNvPicPr>
            <a:picLocks noChangeAspect="1"/>
          </p:cNvPicPr>
          <p:nvPr/>
        </p:nvPicPr>
        <p:blipFill>
          <a:blip r:embed="rId3"/>
          <a:stretch>
            <a:fillRect/>
          </a:stretch>
        </p:blipFill>
        <p:spPr>
          <a:xfrm>
            <a:off x="839160" y="1269232"/>
            <a:ext cx="7772400" cy="1126584"/>
          </a:xfrm>
          <a:prstGeom prst="rect">
            <a:avLst/>
          </a:prstGeom>
        </p:spPr>
      </p:pic>
      <p:sp>
        <p:nvSpPr>
          <p:cNvPr id="4" name="CustomShape 6">
            <a:extLst>
              <a:ext uri="{FF2B5EF4-FFF2-40B4-BE49-F238E27FC236}">
                <a16:creationId xmlns:a16="http://schemas.microsoft.com/office/drawing/2014/main" id="{0B3D44D8-B3EF-D9E3-CD72-A48C6162C8CE}"/>
              </a:ext>
            </a:extLst>
          </p:cNvPr>
          <p:cNvSpPr/>
          <p:nvPr/>
        </p:nvSpPr>
        <p:spPr>
          <a:xfrm rot="5400000">
            <a:off x="7295221" y="1680569"/>
            <a:ext cx="822058" cy="1415700"/>
          </a:xfrm>
          <a:prstGeom prst="rightBrace">
            <a:avLst>
              <a:gd name="adj1" fmla="val 8333"/>
              <a:gd name="adj2" fmla="val 50000"/>
            </a:avLst>
          </a:pr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6" name="TextBox 5">
            <a:extLst>
              <a:ext uri="{FF2B5EF4-FFF2-40B4-BE49-F238E27FC236}">
                <a16:creationId xmlns:a16="http://schemas.microsoft.com/office/drawing/2014/main" id="{89E9F3CB-CCBF-78F6-503A-CF074DDF05A0}"/>
              </a:ext>
            </a:extLst>
          </p:cNvPr>
          <p:cNvSpPr txBox="1"/>
          <p:nvPr/>
        </p:nvSpPr>
        <p:spPr>
          <a:xfrm>
            <a:off x="6519420" y="2759057"/>
            <a:ext cx="2373660" cy="492443"/>
          </a:xfrm>
          <a:prstGeom prst="rect">
            <a:avLst/>
          </a:prstGeom>
          <a:noFill/>
        </p:spPr>
        <p:txBody>
          <a:bodyPr wrap="square">
            <a:spAutoFit/>
          </a:bodyPr>
          <a:lstStyle/>
          <a:p>
            <a:r>
              <a:rPr lang="en-US" sz="1300" b="0" strike="noStrike" spc="-1" dirty="0">
                <a:solidFill>
                  <a:srgbClr val="000000"/>
                </a:solidFill>
                <a:latin typeface="Times New Roman"/>
              </a:rPr>
              <a:t>“energy” contribution per parameter to configuration </a:t>
            </a:r>
            <a:r>
              <a:rPr lang="en-US" sz="1300" b="1" strike="noStrike" spc="-1" dirty="0">
                <a:solidFill>
                  <a:srgbClr val="000000"/>
                </a:solidFill>
                <a:latin typeface="Times New Roman"/>
              </a:rPr>
              <a:t>X</a:t>
            </a:r>
            <a:endParaRPr lang="en-US" sz="1300" b="1" dirty="0"/>
          </a:p>
        </p:txBody>
      </p:sp>
      <p:sp>
        <p:nvSpPr>
          <p:cNvPr id="7" name="CustomShape 1">
            <a:extLst>
              <a:ext uri="{FF2B5EF4-FFF2-40B4-BE49-F238E27FC236}">
                <a16:creationId xmlns:a16="http://schemas.microsoft.com/office/drawing/2014/main" id="{373CE99A-18C9-2BFC-164D-F5EEE0C4E1B8}"/>
              </a:ext>
            </a:extLst>
          </p:cNvPr>
          <p:cNvSpPr/>
          <p:nvPr/>
        </p:nvSpPr>
        <p:spPr>
          <a:xfrm>
            <a:off x="757350" y="5141970"/>
            <a:ext cx="7782840" cy="76798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43080" indent="-342720">
              <a:lnSpc>
                <a:spcPct val="100000"/>
              </a:lnSpc>
              <a:buClr>
                <a:srgbClr val="000000"/>
              </a:buClr>
              <a:buFont typeface="Arial"/>
              <a:buChar char="•"/>
            </a:pPr>
            <a:r>
              <a:rPr lang="en-US" sz="2200" b="0" strike="noStrike" spc="-1" dirty="0">
                <a:solidFill>
                  <a:srgbClr val="000000"/>
                </a:solidFill>
                <a:latin typeface="Times New Roman"/>
              </a:rPr>
              <a:t>Feature formulation of configuration energy shows energy contributions from each parameter</a:t>
            </a:r>
            <a:endParaRPr lang="en-US" sz="2200" b="0" strike="noStrike" spc="-1" dirty="0">
              <a:latin typeface="Arial"/>
            </a:endParaRPr>
          </a:p>
        </p:txBody>
      </p:sp>
      <p:sp>
        <p:nvSpPr>
          <p:cNvPr id="8" name="CustomShape 1">
            <a:extLst>
              <a:ext uri="{FF2B5EF4-FFF2-40B4-BE49-F238E27FC236}">
                <a16:creationId xmlns:a16="http://schemas.microsoft.com/office/drawing/2014/main" id="{F2671C72-61BD-6DF5-CEDA-880FF34C373C}"/>
              </a:ext>
            </a:extLst>
          </p:cNvPr>
          <p:cNvSpPr/>
          <p:nvPr/>
        </p:nvSpPr>
        <p:spPr>
          <a:xfrm>
            <a:off x="736290" y="5996340"/>
            <a:ext cx="842292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200" b="0" strike="noStrike" spc="-1" dirty="0">
                <a:solidFill>
                  <a:srgbClr val="000000"/>
                </a:solidFill>
                <a:latin typeface="Times New Roman"/>
              </a:rPr>
              <a:t>Feature function formulation of configuration energy shows energy as a sum of node </a:t>
            </a:r>
            <a:r>
              <a:rPr lang="en-US" sz="2200" b="0" i="1" strike="noStrike" spc="-1" dirty="0">
                <a:solidFill>
                  <a:srgbClr val="000000"/>
                </a:solidFill>
                <a:latin typeface="Times New Roman"/>
              </a:rPr>
              <a:t>(i.e.</a:t>
            </a:r>
            <a:r>
              <a:rPr lang="en-US" sz="2200" b="0" strike="noStrike" spc="-1" dirty="0">
                <a:solidFill>
                  <a:srgbClr val="000000"/>
                </a:solidFill>
                <a:latin typeface="Times New Roman"/>
              </a:rPr>
              <a:t> base-level) and edge (</a:t>
            </a:r>
            <a:r>
              <a:rPr lang="en-US" sz="2200" b="0" i="1" strike="noStrike" spc="-1" dirty="0">
                <a:solidFill>
                  <a:srgbClr val="000000"/>
                </a:solidFill>
                <a:latin typeface="Times New Roman"/>
              </a:rPr>
              <a:t>i.e.</a:t>
            </a:r>
            <a:r>
              <a:rPr lang="en-US" sz="2200" b="0" strike="noStrike" spc="-1" dirty="0">
                <a:solidFill>
                  <a:srgbClr val="000000"/>
                </a:solidFill>
                <a:latin typeface="Times New Roman"/>
              </a:rPr>
              <a:t> interaction) contributions</a:t>
            </a:r>
            <a:endParaRPr lang="en-US" sz="2200" b="0" strike="noStrike" spc="-1" dirty="0">
              <a:latin typeface="Arial"/>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73"/>
                                        </p:tgtEl>
                                        <p:attrNameLst>
                                          <p:attrName>style.visibility</p:attrName>
                                        </p:attrNameLst>
                                      </p:cBhvr>
                                      <p:to>
                                        <p:strVal val="visible"/>
                                      </p:to>
                                    </p:set>
                                    <p:anim calcmode="lin" valueType="num">
                                      <p:cBhvr additive="repl">
                                        <p:cTn id="17" dur="500" fill="hold"/>
                                        <p:tgtEl>
                                          <p:spTgt spid="573"/>
                                        </p:tgtEl>
                                        <p:attrNameLst>
                                          <p:attrName>ppt_x</p:attrName>
                                        </p:attrNameLst>
                                      </p:cBhvr>
                                      <p:tavLst>
                                        <p:tav tm="0">
                                          <p:val>
                                            <p:strVal val="#ppt_x"/>
                                          </p:val>
                                        </p:tav>
                                        <p:tav tm="100000">
                                          <p:val>
                                            <p:strVal val="#ppt_x"/>
                                          </p:val>
                                        </p:tav>
                                      </p:tavLst>
                                    </p:anim>
                                    <p:anim calcmode="lin" valueType="num">
                                      <p:cBhvr additive="repl">
                                        <p:cTn id="18" dur="500" fill="hold"/>
                                        <p:tgtEl>
                                          <p:spTgt spid="57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77"/>
                                        </p:tgtEl>
                                        <p:attrNameLst>
                                          <p:attrName>style.visibility</p:attrName>
                                        </p:attrNameLst>
                                      </p:cBhvr>
                                      <p:to>
                                        <p:strVal val="visible"/>
                                      </p:to>
                                    </p:set>
                                    <p:anim calcmode="lin" valueType="num">
                                      <p:cBhvr additive="repl">
                                        <p:cTn id="21" dur="500" fill="hold"/>
                                        <p:tgtEl>
                                          <p:spTgt spid="577"/>
                                        </p:tgtEl>
                                        <p:attrNameLst>
                                          <p:attrName>ppt_x</p:attrName>
                                        </p:attrNameLst>
                                      </p:cBhvr>
                                      <p:tavLst>
                                        <p:tav tm="0">
                                          <p:val>
                                            <p:strVal val="#ppt_x"/>
                                          </p:val>
                                        </p:tav>
                                        <p:tav tm="100000">
                                          <p:val>
                                            <p:strVal val="#ppt_x"/>
                                          </p:val>
                                        </p:tav>
                                      </p:tavLst>
                                    </p:anim>
                                    <p:anim calcmode="lin" valueType="num">
                                      <p:cBhvr additive="repl">
                                        <p:cTn id="22" dur="500" fill="hold"/>
                                        <p:tgtEl>
                                          <p:spTgt spid="577"/>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nodeType="afterEffect">
                                  <p:stCondLst>
                                    <p:cond delay="0"/>
                                  </p:stCondLst>
                                  <p:childTnLst>
                                    <p:set>
                                      <p:cBhvr>
                                        <p:cTn id="25" dur="1" fill="hold">
                                          <p:stCondLst>
                                            <p:cond delay="0"/>
                                          </p:stCondLst>
                                        </p:cTn>
                                        <p:tgtEl>
                                          <p:spTgt spid="574"/>
                                        </p:tgtEl>
                                        <p:attrNameLst>
                                          <p:attrName>style.visibility</p:attrName>
                                        </p:attrNameLst>
                                      </p:cBhvr>
                                      <p:to>
                                        <p:strVal val="visible"/>
                                      </p:to>
                                    </p:set>
                                    <p:anim calcmode="lin" valueType="num">
                                      <p:cBhvr additive="repl">
                                        <p:cTn id="26" dur="500" fill="hold"/>
                                        <p:tgtEl>
                                          <p:spTgt spid="574"/>
                                        </p:tgtEl>
                                        <p:attrNameLst>
                                          <p:attrName>ppt_x</p:attrName>
                                        </p:attrNameLst>
                                      </p:cBhvr>
                                      <p:tavLst>
                                        <p:tav tm="0">
                                          <p:val>
                                            <p:strVal val="#ppt_x"/>
                                          </p:val>
                                        </p:tav>
                                        <p:tav tm="100000">
                                          <p:val>
                                            <p:strVal val="#ppt_x"/>
                                          </p:val>
                                        </p:tav>
                                      </p:tavLst>
                                    </p:anim>
                                    <p:anim calcmode="lin" valueType="num">
                                      <p:cBhvr additive="repl">
                                        <p:cTn id="27" dur="500" fill="hold"/>
                                        <p:tgtEl>
                                          <p:spTgt spid="57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571"/>
                                        </p:tgtEl>
                                        <p:attrNameLst>
                                          <p:attrName>style.visibility</p:attrName>
                                        </p:attrNameLst>
                                      </p:cBhvr>
                                      <p:to>
                                        <p:strVal val="visible"/>
                                      </p:to>
                                    </p:set>
                                    <p:anim calcmode="lin" valueType="num">
                                      <p:cBhvr additive="repl">
                                        <p:cTn id="30" dur="500" fill="hold"/>
                                        <p:tgtEl>
                                          <p:spTgt spid="571"/>
                                        </p:tgtEl>
                                        <p:attrNameLst>
                                          <p:attrName>ppt_x</p:attrName>
                                        </p:attrNameLst>
                                      </p:cBhvr>
                                      <p:tavLst>
                                        <p:tav tm="0">
                                          <p:val>
                                            <p:strVal val="#ppt_x"/>
                                          </p:val>
                                        </p:tav>
                                        <p:tav tm="100000">
                                          <p:val>
                                            <p:strVal val="#ppt_x"/>
                                          </p:val>
                                        </p:tav>
                                      </p:tavLst>
                                    </p:anim>
                                    <p:anim calcmode="lin" valueType="num">
                                      <p:cBhvr additive="repl">
                                        <p:cTn id="31" dur="500" fill="hold"/>
                                        <p:tgtEl>
                                          <p:spTgt spid="571"/>
                                        </p:tgtEl>
                                        <p:attrNameLst>
                                          <p:attrName>ppt_y</p:attrName>
                                        </p:attrNameLst>
                                      </p:cBhvr>
                                      <p:tavLst>
                                        <p:tav tm="0">
                                          <p:val>
                                            <p:strVal val="1+#ppt_h/2"/>
                                          </p:val>
                                        </p:tav>
                                        <p:tav tm="100000">
                                          <p:val>
                                            <p:strVal val="#ppt_y"/>
                                          </p:val>
                                        </p:tav>
                                      </p:tavLst>
                                    </p:anim>
                                  </p:childTnLst>
                                </p:cTn>
                              </p:par>
                            </p:childTnLst>
                          </p:cTn>
                        </p:par>
                        <p:par>
                          <p:cTn id="32" fill="hold">
                            <p:stCondLst>
                              <p:cond delay="1000"/>
                            </p:stCondLst>
                            <p:childTnLst>
                              <p:par>
                                <p:cTn id="33" presetID="2" presetClass="entr" presetSubtype="4" fill="hold" nodeType="afterEffect">
                                  <p:stCondLst>
                                    <p:cond delay="0"/>
                                  </p:stCondLst>
                                  <p:childTnLst>
                                    <p:set>
                                      <p:cBhvr>
                                        <p:cTn id="34" dur="1" fill="hold">
                                          <p:stCondLst>
                                            <p:cond delay="0"/>
                                          </p:stCondLst>
                                        </p:cTn>
                                        <p:tgtEl>
                                          <p:spTgt spid="575"/>
                                        </p:tgtEl>
                                        <p:attrNameLst>
                                          <p:attrName>style.visibility</p:attrName>
                                        </p:attrNameLst>
                                      </p:cBhvr>
                                      <p:to>
                                        <p:strVal val="visible"/>
                                      </p:to>
                                    </p:set>
                                    <p:anim calcmode="lin" valueType="num">
                                      <p:cBhvr additive="repl">
                                        <p:cTn id="35" dur="500" fill="hold"/>
                                        <p:tgtEl>
                                          <p:spTgt spid="575"/>
                                        </p:tgtEl>
                                        <p:attrNameLst>
                                          <p:attrName>ppt_x</p:attrName>
                                        </p:attrNameLst>
                                      </p:cBhvr>
                                      <p:tavLst>
                                        <p:tav tm="0">
                                          <p:val>
                                            <p:strVal val="#ppt_x"/>
                                          </p:val>
                                        </p:tav>
                                        <p:tav tm="100000">
                                          <p:val>
                                            <p:strVal val="#ppt_x"/>
                                          </p:val>
                                        </p:tav>
                                      </p:tavLst>
                                    </p:anim>
                                    <p:anim calcmode="lin" valueType="num">
                                      <p:cBhvr additive="repl">
                                        <p:cTn id="36" dur="500" fill="hold"/>
                                        <p:tgtEl>
                                          <p:spTgt spid="57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72"/>
                                        </p:tgtEl>
                                        <p:attrNameLst>
                                          <p:attrName>style.visibility</p:attrName>
                                        </p:attrNameLst>
                                      </p:cBhvr>
                                      <p:to>
                                        <p:strVal val="visible"/>
                                      </p:to>
                                    </p:set>
                                    <p:anim calcmode="lin" valueType="num">
                                      <p:cBhvr additive="repl">
                                        <p:cTn id="39" dur="500" fill="hold"/>
                                        <p:tgtEl>
                                          <p:spTgt spid="572"/>
                                        </p:tgtEl>
                                        <p:attrNameLst>
                                          <p:attrName>ppt_x</p:attrName>
                                        </p:attrNameLst>
                                      </p:cBhvr>
                                      <p:tavLst>
                                        <p:tav tm="0">
                                          <p:val>
                                            <p:strVal val="#ppt_x"/>
                                          </p:val>
                                        </p:tav>
                                        <p:tav tm="100000">
                                          <p:val>
                                            <p:strVal val="#ppt_x"/>
                                          </p:val>
                                        </p:tav>
                                      </p:tavLst>
                                    </p:anim>
                                    <p:anim calcmode="lin" valueType="num">
                                      <p:cBhvr additive="repl">
                                        <p:cTn id="40" dur="500" fill="hold"/>
                                        <p:tgtEl>
                                          <p:spTgt spid="57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CustomShape 2"/>
          <p:cNvSpPr/>
          <p:nvPr/>
        </p:nvSpPr>
        <p:spPr>
          <a:xfrm>
            <a:off x="359280" y="82440"/>
            <a:ext cx="8259840" cy="1461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Example: </a:t>
            </a:r>
            <a:endParaRPr lang="en-US" sz="2400" b="0" strike="noStrike" spc="-1" dirty="0">
              <a:latin typeface="Arial"/>
            </a:endParaRPr>
          </a:p>
          <a:p>
            <a:pPr marL="457200">
              <a:lnSpc>
                <a:spcPct val="100000"/>
              </a:lnSpc>
            </a:pPr>
            <a:r>
              <a:rPr lang="en-US" sz="2200" b="0" strike="noStrike" spc="-1" dirty="0">
                <a:solidFill>
                  <a:srgbClr val="000000"/>
                </a:solidFill>
                <a:latin typeface="Times New Roman"/>
              </a:rPr>
              <a:t>a. Check the equivalence for a Star field: Show for each possible outcome for </a:t>
            </a:r>
            <a:r>
              <a:rPr lang="en-US" sz="2200" b="1" strike="noStrike" spc="-1" dirty="0">
                <a:solidFill>
                  <a:srgbClr val="000000"/>
                </a:solidFill>
                <a:latin typeface="Times New Roman"/>
              </a:rPr>
              <a:t>X</a:t>
            </a:r>
            <a:r>
              <a:rPr lang="en-US" sz="2200" b="0" strike="noStrike" spc="-1" dirty="0">
                <a:solidFill>
                  <a:srgbClr val="000000"/>
                </a:solidFill>
                <a:latin typeface="Times New Roman"/>
              </a:rPr>
              <a:t> (</a:t>
            </a:r>
            <a:r>
              <a:rPr lang="en-US" sz="2200" b="0" i="1" strike="noStrike" spc="-1" dirty="0">
                <a:solidFill>
                  <a:srgbClr val="000000"/>
                </a:solidFill>
                <a:latin typeface="Times New Roman"/>
              </a:rPr>
              <a:t>i.e.</a:t>
            </a:r>
            <a:r>
              <a:rPr lang="en-US" sz="2200" b="0" strike="noStrike" spc="-1" dirty="0">
                <a:solidFill>
                  <a:srgbClr val="000000"/>
                </a:solidFill>
                <a:latin typeface="Times New Roman"/>
              </a:rPr>
              <a:t> all possible configurations) the energies computed are the same:</a:t>
            </a:r>
            <a:endParaRPr lang="en-US" sz="2200" b="0" strike="noStrike" spc="-1" dirty="0">
              <a:latin typeface="Arial"/>
            </a:endParaRPr>
          </a:p>
        </p:txBody>
      </p:sp>
      <p:pic>
        <p:nvPicPr>
          <p:cNvPr id="592" name="Picture 5"/>
          <p:cNvPicPr/>
          <p:nvPr/>
        </p:nvPicPr>
        <p:blipFill>
          <a:blip r:embed="rId2"/>
          <a:stretch/>
        </p:blipFill>
        <p:spPr>
          <a:xfrm>
            <a:off x="437040" y="1605240"/>
            <a:ext cx="8160840" cy="745200"/>
          </a:xfrm>
          <a:prstGeom prst="rect">
            <a:avLst/>
          </a:prstGeom>
          <a:ln>
            <a:noFill/>
          </a:ln>
        </p:spPr>
      </p:pic>
      <p:sp>
        <p:nvSpPr>
          <p:cNvPr id="593" name="Line 3"/>
          <p:cNvSpPr/>
          <p:nvPr/>
        </p:nvSpPr>
        <p:spPr>
          <a:xfrm>
            <a:off x="1296360" y="2452439"/>
            <a:ext cx="793440" cy="360"/>
          </a:xfrm>
          <a:prstGeom prst="line">
            <a:avLst/>
          </a:prstGeom>
          <a:ln>
            <a:solidFill>
              <a:srgbClr val="00F400"/>
            </a:solidFill>
            <a:round/>
          </a:ln>
        </p:spPr>
        <p:style>
          <a:lnRef idx="2">
            <a:schemeClr val="accent1"/>
          </a:lnRef>
          <a:fillRef idx="0">
            <a:schemeClr val="accent1"/>
          </a:fillRef>
          <a:effectRef idx="1">
            <a:schemeClr val="accent1"/>
          </a:effectRef>
          <a:fontRef idx="minor"/>
        </p:style>
        <p:txBody>
          <a:bodyPr/>
          <a:lstStyle/>
          <a:p>
            <a:endParaRPr lang="en-US"/>
          </a:p>
        </p:txBody>
      </p:sp>
      <p:sp>
        <p:nvSpPr>
          <p:cNvPr id="594" name="CustomShape 4"/>
          <p:cNvSpPr/>
          <p:nvPr/>
        </p:nvSpPr>
        <p:spPr>
          <a:xfrm>
            <a:off x="2125440" y="2227439"/>
            <a:ext cx="4417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Times New Roman"/>
              </a:rPr>
              <a:t>vs.</a:t>
            </a:r>
            <a:endParaRPr lang="en-US" sz="1800" b="0" strike="noStrike" spc="-1">
              <a:latin typeface="Arial"/>
            </a:endParaRPr>
          </a:p>
        </p:txBody>
      </p:sp>
      <p:sp>
        <p:nvSpPr>
          <p:cNvPr id="595" name="Line 5"/>
          <p:cNvSpPr/>
          <p:nvPr/>
        </p:nvSpPr>
        <p:spPr>
          <a:xfrm>
            <a:off x="2576880" y="2465399"/>
            <a:ext cx="6021360" cy="360"/>
          </a:xfrm>
          <a:prstGeom prst="line">
            <a:avLst/>
          </a:prstGeom>
          <a:ln>
            <a:solidFill>
              <a:srgbClr val="FF0000"/>
            </a:solidFill>
            <a:round/>
          </a:ln>
        </p:spPr>
        <p:style>
          <a:lnRef idx="2">
            <a:schemeClr val="accent1"/>
          </a:lnRef>
          <a:fillRef idx="0">
            <a:schemeClr val="accent1"/>
          </a:fillRef>
          <a:effectRef idx="1">
            <a:schemeClr val="accent1"/>
          </a:effectRef>
          <a:fontRef idx="minor"/>
        </p:style>
        <p:txBody>
          <a:bodyPr/>
          <a:lstStyle/>
          <a:p>
            <a:endParaRPr lang="en-US"/>
          </a:p>
        </p:txBody>
      </p:sp>
      <p:sp>
        <p:nvSpPr>
          <p:cNvPr id="2" name="CustomShape 1">
            <a:extLst>
              <a:ext uri="{FF2B5EF4-FFF2-40B4-BE49-F238E27FC236}">
                <a16:creationId xmlns:a16="http://schemas.microsoft.com/office/drawing/2014/main" id="{DFB0A8AE-DB98-0B6F-6605-3659F7C931BF}"/>
              </a:ext>
            </a:extLst>
          </p:cNvPr>
          <p:cNvSpPr/>
          <p:nvPr/>
        </p:nvSpPr>
        <p:spPr>
          <a:xfrm>
            <a:off x="231493" y="2778544"/>
            <a:ext cx="8866208" cy="3599532"/>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200" spc="-1" dirty="0">
                <a:solidFill>
                  <a:srgbClr val="FFFFFF"/>
                </a:solidFill>
                <a:latin typeface="Courier New"/>
              </a:rPr>
              <a:t>library(CRFutil2)</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Graph formula for simple two node field:</a:t>
            </a:r>
          </a:p>
          <a:p>
            <a:pPr>
              <a:lnSpc>
                <a:spcPct val="100000"/>
              </a:lnSpc>
            </a:pPr>
            <a:r>
              <a:rPr lang="en-US" sz="1200" spc="-1" dirty="0" err="1">
                <a:solidFill>
                  <a:srgbClr val="FFFFFF"/>
                </a:solidFill>
                <a:latin typeface="Courier New"/>
              </a:rPr>
              <a:t>grph</a:t>
            </a:r>
            <a:r>
              <a:rPr lang="en-US" sz="1200" spc="-1" dirty="0">
                <a:solidFill>
                  <a:srgbClr val="FFFFFF"/>
                </a:solidFill>
                <a:latin typeface="Courier New"/>
              </a:rPr>
              <a:t> &lt;- ~A:B+A:C+A:D+A:E+B:C+B:D+B:E+C:D+D:E</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Define node state space:</a:t>
            </a:r>
          </a:p>
          <a:p>
            <a:pPr>
              <a:lnSpc>
                <a:spcPct val="100000"/>
              </a:lnSpc>
            </a:pPr>
            <a:r>
              <a:rPr lang="en-US" sz="1200" spc="-1" dirty="0">
                <a:solidFill>
                  <a:srgbClr val="FFFFFF"/>
                </a:solidFill>
                <a:latin typeface="Courier New"/>
              </a:rPr>
              <a:t>s1 &lt;- </a:t>
            </a:r>
            <a:r>
              <a:rPr lang="en-US" sz="1200" spc="-1" dirty="0">
                <a:solidFill>
                  <a:srgbClr val="00B050"/>
                </a:solidFill>
                <a:latin typeface="Courier New"/>
              </a:rPr>
              <a:t>"up"</a:t>
            </a:r>
            <a:r>
              <a:rPr lang="en-US" sz="1200" spc="-1" dirty="0">
                <a:solidFill>
                  <a:srgbClr val="FFFFFF"/>
                </a:solidFill>
                <a:latin typeface="Courier New"/>
              </a:rPr>
              <a:t>; s2 &lt;- </a:t>
            </a:r>
            <a:r>
              <a:rPr lang="en-US" sz="1200" spc="-1" dirty="0">
                <a:solidFill>
                  <a:srgbClr val="00B050"/>
                </a:solidFill>
                <a:latin typeface="Courier New"/>
              </a:rPr>
              <a:t>"</a:t>
            </a:r>
            <a:r>
              <a:rPr lang="en-US" sz="1200" spc="-1" dirty="0" err="1">
                <a:solidFill>
                  <a:srgbClr val="00B050"/>
                </a:solidFill>
                <a:latin typeface="Courier New"/>
              </a:rPr>
              <a:t>dn</a:t>
            </a:r>
            <a:r>
              <a:rPr lang="en-US" sz="1200" spc="-1" dirty="0">
                <a:solidFill>
                  <a:srgbClr val="00B050"/>
                </a:solidFill>
                <a:latin typeface="Courier New"/>
              </a:rPr>
              <a:t>"</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FF"/>
                </a:solidFill>
                <a:latin typeface="Courier New"/>
              </a:rPr>
              <a:t>star &lt;- </a:t>
            </a:r>
            <a:r>
              <a:rPr lang="en-US" sz="1200" spc="-1" dirty="0" err="1">
                <a:solidFill>
                  <a:srgbClr val="FFFFFF"/>
                </a:solidFill>
                <a:latin typeface="Courier New"/>
              </a:rPr>
              <a:t>make.empty.field</a:t>
            </a:r>
            <a:r>
              <a:rPr lang="en-US" sz="1200" spc="-1" dirty="0">
                <a:solidFill>
                  <a:srgbClr val="FFFFFF"/>
                </a:solidFill>
                <a:latin typeface="Courier New"/>
              </a:rPr>
              <a:t>(</a:t>
            </a:r>
            <a:r>
              <a:rPr lang="en-US" sz="1200" spc="-1" dirty="0" err="1">
                <a:solidFill>
                  <a:srgbClr val="FFFFFF"/>
                </a:solidFill>
                <a:latin typeface="Courier New"/>
              </a:rPr>
              <a:t>graph.eq</a:t>
            </a:r>
            <a:r>
              <a:rPr lang="en-US" sz="1200" spc="-1" dirty="0">
                <a:solidFill>
                  <a:srgbClr val="FFFFFF"/>
                </a:solidFill>
                <a:latin typeface="Courier New"/>
              </a:rPr>
              <a:t>             = </a:t>
            </a:r>
            <a:r>
              <a:rPr lang="en-US" sz="1200" spc="-1" dirty="0" err="1">
                <a:solidFill>
                  <a:srgbClr val="FFFFFF"/>
                </a:solidFill>
                <a:latin typeface="Courier New"/>
              </a:rPr>
              <a:t>grph</a:t>
            </a:r>
            <a:r>
              <a:rPr lang="en-US" sz="1200" spc="-1" dirty="0">
                <a:solidFill>
                  <a:srgbClr val="FFFFFF"/>
                </a:solidFill>
                <a:latin typeface="Courier New"/>
              </a:rPr>
              <a:t>,</a:t>
            </a:r>
          </a:p>
          <a:p>
            <a:pPr>
              <a:lnSpc>
                <a:spcPct val="100000"/>
              </a:lnSpc>
            </a:pPr>
            <a:r>
              <a:rPr lang="en-US" sz="1200" spc="-1" dirty="0">
                <a:solidFill>
                  <a:srgbClr val="FFFFFF"/>
                </a:solidFill>
                <a:latin typeface="Courier New"/>
              </a:rPr>
              <a:t>                         </a:t>
            </a:r>
            <a:r>
              <a:rPr lang="en-US" sz="1200" spc="-1" dirty="0" err="1">
                <a:solidFill>
                  <a:srgbClr val="FFFFFF"/>
                </a:solidFill>
                <a:latin typeface="Courier New"/>
              </a:rPr>
              <a:t>num.states</a:t>
            </a:r>
            <a:r>
              <a:rPr lang="en-US" sz="1200" spc="-1" dirty="0">
                <a:solidFill>
                  <a:srgbClr val="FFFFFF"/>
                </a:solidFill>
                <a:latin typeface="Courier New"/>
              </a:rPr>
              <a:t>           = 2,</a:t>
            </a:r>
          </a:p>
          <a:p>
            <a:pPr>
              <a:lnSpc>
                <a:spcPct val="100000"/>
              </a:lnSpc>
            </a:pPr>
            <a:r>
              <a:rPr lang="en-US" sz="1200" spc="-1" dirty="0">
                <a:solidFill>
                  <a:srgbClr val="FFFFFF"/>
                </a:solidFill>
                <a:latin typeface="Courier New"/>
              </a:rPr>
              <a:t>                         </a:t>
            </a:r>
            <a:r>
              <a:rPr lang="en-US" sz="1200" spc="-1" dirty="0" err="1">
                <a:solidFill>
                  <a:srgbClr val="FFFFFF"/>
                </a:solidFill>
                <a:latin typeface="Courier New"/>
              </a:rPr>
              <a:t>state.names</a:t>
            </a:r>
            <a:r>
              <a:rPr lang="en-US" sz="1200" spc="-1" dirty="0">
                <a:solidFill>
                  <a:srgbClr val="FFFFFF"/>
                </a:solidFill>
                <a:latin typeface="Courier New"/>
              </a:rPr>
              <a:t>          = rep(list(c(s1,s2)), 5),</a:t>
            </a:r>
          </a:p>
          <a:p>
            <a:pPr>
              <a:lnSpc>
                <a:spcPct val="100000"/>
              </a:lnSpc>
            </a:pPr>
            <a:r>
              <a:rPr lang="en-US" sz="1200" spc="-1" dirty="0">
                <a:solidFill>
                  <a:srgbClr val="FFFFFF"/>
                </a:solidFill>
                <a:latin typeface="Courier New"/>
              </a:rPr>
              <a:t>                         </a:t>
            </a:r>
            <a:r>
              <a:rPr lang="en-US" sz="1200" spc="-1" dirty="0" err="1">
                <a:solidFill>
                  <a:srgbClr val="FFFFFF"/>
                </a:solidFill>
                <a:latin typeface="Courier New"/>
              </a:rPr>
              <a:t>parameterization.typ</a:t>
            </a:r>
            <a:r>
              <a:rPr lang="en-US" sz="1200" spc="-1" dirty="0">
                <a:solidFill>
                  <a:srgbClr val="FFFFFF"/>
                </a:solidFill>
                <a:latin typeface="Courier New"/>
              </a:rPr>
              <a:t> = </a:t>
            </a:r>
            <a:r>
              <a:rPr lang="en-US" sz="1200" spc="-1" dirty="0">
                <a:solidFill>
                  <a:srgbClr val="00B050"/>
                </a:solidFill>
                <a:latin typeface="Courier New"/>
              </a:rPr>
              <a:t>"standard"</a:t>
            </a:r>
            <a:r>
              <a:rPr lang="en-US" sz="1200" spc="-1" dirty="0">
                <a:solidFill>
                  <a:srgbClr val="FFFFFF"/>
                </a:solidFill>
                <a:latin typeface="Courier New"/>
              </a:rPr>
              <a:t>,</a:t>
            </a:r>
          </a:p>
          <a:p>
            <a:pPr>
              <a:lnSpc>
                <a:spcPct val="100000"/>
              </a:lnSpc>
            </a:pPr>
            <a:r>
              <a:rPr lang="en-US" sz="1200" spc="-1" dirty="0">
                <a:solidFill>
                  <a:srgbClr val="FFFFFF"/>
                </a:solidFill>
                <a:latin typeface="Courier New"/>
              </a:rPr>
              <a:t>                         </a:t>
            </a:r>
            <a:r>
              <a:rPr lang="en-US" sz="1200" spc="-1" dirty="0" err="1">
                <a:solidFill>
                  <a:srgbClr val="FFFFFF"/>
                </a:solidFill>
                <a:latin typeface="Courier New"/>
              </a:rPr>
              <a:t>plotQ</a:t>
            </a:r>
            <a:r>
              <a:rPr lang="en-US" sz="1200" spc="-1" dirty="0">
                <a:solidFill>
                  <a:srgbClr val="FFFFFF"/>
                </a:solidFill>
                <a:latin typeface="Courier New"/>
              </a:rPr>
              <a:t> = T)</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Make up some random parameters and insert them into the model:</a:t>
            </a:r>
          </a:p>
          <a:p>
            <a:pPr>
              <a:lnSpc>
                <a:spcPct val="100000"/>
              </a:lnSpc>
            </a:pPr>
            <a:r>
              <a:rPr lang="en-US" sz="1200" spc="-1" dirty="0" err="1">
                <a:solidFill>
                  <a:srgbClr val="FFFFFF"/>
                </a:solidFill>
                <a:latin typeface="Courier New"/>
              </a:rPr>
              <a:t>set.seed</a:t>
            </a:r>
            <a:r>
              <a:rPr lang="en-US" sz="1200" spc="-1" dirty="0">
                <a:solidFill>
                  <a:srgbClr val="FFFFFF"/>
                </a:solidFill>
                <a:latin typeface="Courier New"/>
              </a:rPr>
              <a:t>(1)</a:t>
            </a:r>
          </a:p>
          <a:p>
            <a:pPr>
              <a:lnSpc>
                <a:spcPct val="100000"/>
              </a:lnSpc>
            </a:pPr>
            <a:r>
              <a:rPr lang="en-US" sz="1200" spc="-1" dirty="0" err="1">
                <a:solidFill>
                  <a:srgbClr val="FFFFFF"/>
                </a:solidFill>
                <a:latin typeface="Courier New"/>
              </a:rPr>
              <a:t>star.rthetas</a:t>
            </a:r>
            <a:r>
              <a:rPr lang="en-US" sz="1200" spc="-1" dirty="0">
                <a:solidFill>
                  <a:srgbClr val="FFFFFF"/>
                </a:solidFill>
                <a:latin typeface="Courier New"/>
              </a:rPr>
              <a:t> &lt;- </a:t>
            </a:r>
            <a:r>
              <a:rPr lang="en-US" sz="1200" spc="-1" dirty="0" err="1">
                <a:solidFill>
                  <a:srgbClr val="FFFFFF"/>
                </a:solidFill>
                <a:latin typeface="Courier New"/>
              </a:rPr>
              <a:t>rnorm</a:t>
            </a:r>
            <a:r>
              <a:rPr lang="en-US" sz="1200" spc="-1" dirty="0">
                <a:solidFill>
                  <a:srgbClr val="FFFFFF"/>
                </a:solidFill>
                <a:latin typeface="Courier New"/>
              </a:rPr>
              <a:t>(n = </a:t>
            </a:r>
            <a:r>
              <a:rPr lang="en-US" sz="1200" spc="-1" dirty="0" err="1">
                <a:solidFill>
                  <a:srgbClr val="FFFFFF"/>
                </a:solidFill>
                <a:latin typeface="Courier New"/>
              </a:rPr>
              <a:t>star$num.par</a:t>
            </a:r>
            <a:r>
              <a:rPr lang="en-US" sz="1200" spc="-1" dirty="0">
                <a:solidFill>
                  <a:srgbClr val="FFFFFF"/>
                </a:solidFill>
                <a:latin typeface="Courier New"/>
              </a:rPr>
              <a:t>, mean = 0, </a:t>
            </a:r>
            <a:r>
              <a:rPr lang="en-US" sz="1200" spc="-1" dirty="0" err="1">
                <a:solidFill>
                  <a:srgbClr val="FFFFFF"/>
                </a:solidFill>
                <a:latin typeface="Courier New"/>
              </a:rPr>
              <a:t>sd</a:t>
            </a:r>
            <a:r>
              <a:rPr lang="en-US" sz="1200" spc="-1" dirty="0">
                <a:solidFill>
                  <a:srgbClr val="FFFFFF"/>
                </a:solidFill>
                <a:latin typeface="Courier New"/>
              </a:rPr>
              <a:t> = 1)</a:t>
            </a:r>
          </a:p>
          <a:p>
            <a:pPr>
              <a:lnSpc>
                <a:spcPct val="100000"/>
              </a:lnSpc>
            </a:pPr>
            <a:r>
              <a:rPr lang="en-US" sz="1200" spc="-1" dirty="0" err="1">
                <a:solidFill>
                  <a:srgbClr val="FFFFFF"/>
                </a:solidFill>
                <a:latin typeface="Courier New"/>
              </a:rPr>
              <a:t>insert.params.and.pots</a:t>
            </a:r>
            <a:r>
              <a:rPr lang="en-US" sz="1200" spc="-1" dirty="0">
                <a:solidFill>
                  <a:srgbClr val="FFFFFF"/>
                </a:solidFill>
                <a:latin typeface="Courier New"/>
              </a:rPr>
              <a:t>(star, </a:t>
            </a:r>
            <a:r>
              <a:rPr lang="en-US" sz="1200" spc="-1" dirty="0" err="1">
                <a:solidFill>
                  <a:srgbClr val="FFFFFF"/>
                </a:solidFill>
                <a:latin typeface="Courier New"/>
              </a:rPr>
              <a:t>params.samp</a:t>
            </a:r>
            <a:r>
              <a:rPr lang="en-US" sz="1200" spc="-1" dirty="0">
                <a:solidFill>
                  <a:srgbClr val="FFFFFF"/>
                </a:solidFill>
                <a:latin typeface="Courier New"/>
              </a:rPr>
              <a:t> = </a:t>
            </a:r>
            <a:r>
              <a:rPr lang="en-US" sz="1200" spc="-1" dirty="0" err="1">
                <a:solidFill>
                  <a:srgbClr val="FFFFFF"/>
                </a:solidFill>
                <a:latin typeface="Courier New"/>
              </a:rPr>
              <a:t>star.rthetas</a:t>
            </a:r>
            <a:r>
              <a:rPr lang="en-US" sz="1200" spc="-1" dirty="0">
                <a:solidFill>
                  <a:srgbClr val="FFFFFF"/>
                </a:solidFill>
                <a:latin typeface="Courier New"/>
              </a:rPr>
              <a:t>)</a:t>
            </a:r>
          </a:p>
          <a:p>
            <a:pPr>
              <a:lnSpc>
                <a:spcPct val="100000"/>
              </a:lnSpc>
            </a:pPr>
            <a:r>
              <a:rPr lang="en-US" sz="1200" spc="-1" dirty="0" err="1">
                <a:solidFill>
                  <a:srgbClr val="FFFFFF"/>
                </a:solidFill>
                <a:latin typeface="Courier New"/>
              </a:rPr>
              <a:t>dump.crf</a:t>
            </a:r>
            <a:r>
              <a:rPr lang="en-US" sz="1200" spc="-1" dirty="0">
                <a:solidFill>
                  <a:srgbClr val="FFFFFF"/>
                </a:solidFill>
                <a:latin typeface="Courier New"/>
              </a:rPr>
              <a:t>(star)</a:t>
            </a:r>
          </a:p>
        </p:txBody>
      </p:sp>
      <p:sp>
        <p:nvSpPr>
          <p:cNvPr id="3" name="TextBox 2">
            <a:extLst>
              <a:ext uri="{FF2B5EF4-FFF2-40B4-BE49-F238E27FC236}">
                <a16:creationId xmlns:a16="http://schemas.microsoft.com/office/drawing/2014/main" id="{D1C549DD-9AE9-60F0-A6B9-C55B6199BD69}"/>
              </a:ext>
            </a:extLst>
          </p:cNvPr>
          <p:cNvSpPr txBox="1"/>
          <p:nvPr/>
        </p:nvSpPr>
        <p:spPr>
          <a:xfrm>
            <a:off x="6919143" y="3330931"/>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scr14.R</a:t>
            </a:r>
            <a:endParaRPr 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3"/>
                                        </p:tgtEl>
                                        <p:attrNameLst>
                                          <p:attrName>style.visibility</p:attrName>
                                        </p:attrNameLst>
                                      </p:cBhvr>
                                      <p:to>
                                        <p:strVal val="visible"/>
                                      </p:to>
                                    </p:set>
                                    <p:anim calcmode="lin" valueType="num">
                                      <p:cBhvr additive="repl">
                                        <p:cTn id="7" dur="500" fill="hold"/>
                                        <p:tgtEl>
                                          <p:spTgt spid="593"/>
                                        </p:tgtEl>
                                        <p:attrNameLst>
                                          <p:attrName>ppt_x</p:attrName>
                                        </p:attrNameLst>
                                      </p:cBhvr>
                                      <p:tavLst>
                                        <p:tav tm="0">
                                          <p:val>
                                            <p:strVal val="#ppt_x"/>
                                          </p:val>
                                        </p:tav>
                                        <p:tav tm="100000">
                                          <p:val>
                                            <p:strVal val="#ppt_x"/>
                                          </p:val>
                                        </p:tav>
                                      </p:tavLst>
                                    </p:anim>
                                    <p:anim calcmode="lin" valueType="num">
                                      <p:cBhvr additive="repl">
                                        <p:cTn id="8" dur="500" fill="hold"/>
                                        <p:tgtEl>
                                          <p:spTgt spid="59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94"/>
                                        </p:tgtEl>
                                        <p:attrNameLst>
                                          <p:attrName>style.visibility</p:attrName>
                                        </p:attrNameLst>
                                      </p:cBhvr>
                                      <p:to>
                                        <p:strVal val="visible"/>
                                      </p:to>
                                    </p:set>
                                    <p:anim calcmode="lin" valueType="num">
                                      <p:cBhvr additive="repl">
                                        <p:cTn id="12" dur="500" fill="hold"/>
                                        <p:tgtEl>
                                          <p:spTgt spid="594"/>
                                        </p:tgtEl>
                                        <p:attrNameLst>
                                          <p:attrName>ppt_x</p:attrName>
                                        </p:attrNameLst>
                                      </p:cBhvr>
                                      <p:tavLst>
                                        <p:tav tm="0">
                                          <p:val>
                                            <p:strVal val="#ppt_x"/>
                                          </p:val>
                                        </p:tav>
                                        <p:tav tm="100000">
                                          <p:val>
                                            <p:strVal val="#ppt_x"/>
                                          </p:val>
                                        </p:tav>
                                      </p:tavLst>
                                    </p:anim>
                                    <p:anim calcmode="lin" valueType="num">
                                      <p:cBhvr additive="repl">
                                        <p:cTn id="13" dur="500" fill="hold"/>
                                        <p:tgtEl>
                                          <p:spTgt spid="59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95"/>
                                        </p:tgtEl>
                                        <p:attrNameLst>
                                          <p:attrName>style.visibility</p:attrName>
                                        </p:attrNameLst>
                                      </p:cBhvr>
                                      <p:to>
                                        <p:strVal val="visible"/>
                                      </p:to>
                                    </p:set>
                                    <p:anim calcmode="lin" valueType="num">
                                      <p:cBhvr additive="repl">
                                        <p:cTn id="17" dur="500" fill="hold"/>
                                        <p:tgtEl>
                                          <p:spTgt spid="595"/>
                                        </p:tgtEl>
                                        <p:attrNameLst>
                                          <p:attrName>ppt_x</p:attrName>
                                        </p:attrNameLst>
                                      </p:cBhvr>
                                      <p:tavLst>
                                        <p:tav tm="0">
                                          <p:val>
                                            <p:strVal val="#ppt_x"/>
                                          </p:val>
                                        </p:tav>
                                        <p:tav tm="100000">
                                          <p:val>
                                            <p:strVal val="#ppt_x"/>
                                          </p:val>
                                        </p:tav>
                                      </p:tavLst>
                                    </p:anim>
                                    <p:anim calcmode="lin" valueType="num">
                                      <p:cBhvr additive="repl">
                                        <p:cTn id="18" dur="500" fill="hold"/>
                                        <p:tgtEl>
                                          <p:spTgt spid="59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repl">
                                        <p:cTn id="22" dur="500" fill="hold"/>
                                        <p:tgtEl>
                                          <p:spTgt spid="2"/>
                                        </p:tgtEl>
                                        <p:attrNameLst>
                                          <p:attrName>ppt_x</p:attrName>
                                        </p:attrNameLst>
                                      </p:cBhvr>
                                      <p:tavLst>
                                        <p:tav tm="0">
                                          <p:val>
                                            <p:strVal val="#ppt_x"/>
                                          </p:val>
                                        </p:tav>
                                        <p:tav tm="100000">
                                          <p:val>
                                            <p:strVal val="#ppt_x"/>
                                          </p:val>
                                        </p:tav>
                                      </p:tavLst>
                                    </p:anim>
                                    <p:anim calcmode="lin" valueType="num">
                                      <p:cBhvr additive="repl">
                                        <p:cTn id="23" dur="500" fill="hold"/>
                                        <p:tgtEl>
                                          <p:spTgt spid="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fill="hold"/>
                                        <p:tgtEl>
                                          <p:spTgt spid="3"/>
                                        </p:tgtEl>
                                        <p:attrNameLst>
                                          <p:attrName>ppt_x</p:attrName>
                                        </p:attrNameLst>
                                      </p:cBhvr>
                                      <p:tavLst>
                                        <p:tav tm="0">
                                          <p:val>
                                            <p:strVal val="#ppt_x"/>
                                          </p:val>
                                        </p:tav>
                                        <p:tav tm="100000">
                                          <p:val>
                                            <p:strVal val="#ppt_x"/>
                                          </p:val>
                                        </p:tav>
                                      </p:tavLst>
                                    </p:anim>
                                    <p:anim calcmode="lin" valueType="num">
                                      <p:cBhvr additive="base">
                                        <p:cTn id="2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F691F0D0-8844-38F9-C90F-AF9A8AEEED8A}"/>
              </a:ext>
            </a:extLst>
          </p:cNvPr>
          <p:cNvSpPr/>
          <p:nvPr/>
        </p:nvSpPr>
        <p:spPr>
          <a:xfrm>
            <a:off x="162043" y="255258"/>
            <a:ext cx="8866208" cy="2860868"/>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200" spc="-1" dirty="0">
                <a:solidFill>
                  <a:srgbClr val="FFFF00"/>
                </a:solidFill>
                <a:latin typeface="Courier New"/>
              </a:rPr>
              <a:t># Generate and order all configurations in node state index form:</a:t>
            </a:r>
          </a:p>
          <a:p>
            <a:pPr>
              <a:lnSpc>
                <a:spcPct val="100000"/>
              </a:lnSpc>
            </a:pPr>
            <a:r>
              <a:rPr lang="en-US" sz="1200" spc="-1" dirty="0" err="1">
                <a:solidFill>
                  <a:srgbClr val="FFFFFF"/>
                </a:solidFill>
                <a:latin typeface="Courier New"/>
              </a:rPr>
              <a:t>config.mat</a:t>
            </a:r>
            <a:r>
              <a:rPr lang="en-US" sz="1200" spc="-1" dirty="0">
                <a:solidFill>
                  <a:srgbClr val="FFFFFF"/>
                </a:solidFill>
                <a:latin typeface="Courier New"/>
              </a:rPr>
              <a:t>   &lt;- </a:t>
            </a:r>
            <a:r>
              <a:rPr lang="en-US" sz="1200" spc="-1" dirty="0" err="1">
                <a:solidFill>
                  <a:srgbClr val="FFFFFF"/>
                </a:solidFill>
                <a:latin typeface="Courier New"/>
              </a:rPr>
              <a:t>order.configs</a:t>
            </a:r>
            <a:r>
              <a:rPr lang="en-US" sz="1200" spc="-1" dirty="0">
                <a:solidFill>
                  <a:srgbClr val="FFFFFF"/>
                </a:solidFill>
                <a:latin typeface="Courier New"/>
              </a:rPr>
              <a:t>(</a:t>
            </a:r>
            <a:r>
              <a:rPr lang="en-US" sz="1200" spc="-1" dirty="0" err="1">
                <a:solidFill>
                  <a:srgbClr val="FFFFFF"/>
                </a:solidFill>
                <a:latin typeface="Courier New"/>
              </a:rPr>
              <a:t>configs.mat</a:t>
            </a:r>
            <a:r>
              <a:rPr lang="en-US" sz="1200" spc="-1" dirty="0">
                <a:solidFill>
                  <a:srgbClr val="FFFFFF"/>
                </a:solidFill>
                <a:latin typeface="Courier New"/>
              </a:rPr>
              <a:t>=</a:t>
            </a:r>
            <a:r>
              <a:rPr lang="en-US" sz="1200" spc="-1" dirty="0" err="1">
                <a:solidFill>
                  <a:srgbClr val="FFFFFF"/>
                </a:solidFill>
                <a:latin typeface="Courier New"/>
              </a:rPr>
              <a:t>expand.grid</a:t>
            </a:r>
            <a:r>
              <a:rPr lang="en-US" sz="1200" spc="-1" dirty="0">
                <a:solidFill>
                  <a:srgbClr val="FFFFFF"/>
                </a:solidFill>
                <a:latin typeface="Courier New"/>
              </a:rPr>
              <a:t>(</a:t>
            </a:r>
            <a:r>
              <a:rPr lang="en-US" sz="1200" spc="-1" dirty="0" err="1">
                <a:solidFill>
                  <a:srgbClr val="FFFFFF"/>
                </a:solidFill>
                <a:latin typeface="Courier New"/>
              </a:rPr>
              <a:t>star$node.state.names</a:t>
            </a:r>
            <a:r>
              <a:rPr lang="en-US" sz="1200" spc="-1" dirty="0">
                <a:solidFill>
                  <a:srgbClr val="FFFFFF"/>
                </a:solidFill>
                <a:latin typeface="Courier New"/>
              </a:rPr>
              <a:t>), </a:t>
            </a:r>
          </a:p>
          <a:p>
            <a:pPr>
              <a:lnSpc>
                <a:spcPct val="100000"/>
              </a:lnSpc>
            </a:pPr>
            <a:r>
              <a:rPr lang="en-US" sz="1200" spc="-1" dirty="0">
                <a:solidFill>
                  <a:srgbClr val="FFFFFF"/>
                </a:solidFill>
                <a:latin typeface="Courier New"/>
              </a:rPr>
              <a:t>                              </a:t>
            </a:r>
            <a:r>
              <a:rPr lang="en-US" sz="1200" spc="-1" dirty="0" err="1">
                <a:solidFill>
                  <a:srgbClr val="FFFFFF"/>
                </a:solidFill>
                <a:latin typeface="Courier New"/>
              </a:rPr>
              <a:t>crf</a:t>
            </a:r>
            <a:r>
              <a:rPr lang="en-US" sz="1200" spc="-1" dirty="0">
                <a:solidFill>
                  <a:srgbClr val="FFFFFF"/>
                </a:solidFill>
                <a:latin typeface="Courier New"/>
              </a:rPr>
              <a:t> = star, </a:t>
            </a:r>
            <a:r>
              <a:rPr lang="en-US" sz="1200" spc="-1" dirty="0" err="1">
                <a:solidFill>
                  <a:srgbClr val="FFFFFF"/>
                </a:solidFill>
                <a:latin typeface="Courier New"/>
              </a:rPr>
              <a:t>st.idxQ</a:t>
            </a:r>
            <a:r>
              <a:rPr lang="en-US" sz="1200" spc="-1" dirty="0">
                <a:solidFill>
                  <a:srgbClr val="FFFFFF"/>
                </a:solidFill>
                <a:latin typeface="Courier New"/>
              </a:rPr>
              <a:t>=T, </a:t>
            </a:r>
            <a:r>
              <a:rPr lang="en-US" sz="1200" spc="-1" dirty="0" err="1">
                <a:solidFill>
                  <a:srgbClr val="FFFFFF"/>
                </a:solidFill>
                <a:latin typeface="Courier New"/>
              </a:rPr>
              <a:t>order.nodesQ</a:t>
            </a:r>
            <a:r>
              <a:rPr lang="en-US" sz="1200" spc="-1" dirty="0">
                <a:solidFill>
                  <a:srgbClr val="FFFFFF"/>
                </a:solidFill>
                <a:latin typeface="Courier New"/>
              </a:rPr>
              <a:t>=T)$</a:t>
            </a:r>
            <a:r>
              <a:rPr lang="en-US" sz="1200" spc="-1" dirty="0" err="1">
                <a:solidFill>
                  <a:srgbClr val="FFFFFF"/>
                </a:solidFill>
                <a:latin typeface="Courier New"/>
              </a:rPr>
              <a:t>config.mat</a:t>
            </a:r>
            <a:endParaRPr lang="en-US" sz="1200" spc="-1" dirty="0">
              <a:solidFill>
                <a:srgbClr val="FFFFFF"/>
              </a:solidFill>
              <a:latin typeface="Courier New"/>
            </a:endParaRPr>
          </a:p>
          <a:p>
            <a:pPr>
              <a:lnSpc>
                <a:spcPct val="100000"/>
              </a:lnSpc>
            </a:pPr>
            <a:r>
              <a:rPr lang="en-US" sz="1200" spc="-1" dirty="0" err="1">
                <a:solidFill>
                  <a:srgbClr val="FFFFFF"/>
                </a:solidFill>
                <a:latin typeface="Courier New"/>
              </a:rPr>
              <a:t>config.mat.i</a:t>
            </a:r>
            <a:r>
              <a:rPr lang="en-US" sz="1200" spc="-1" dirty="0">
                <a:solidFill>
                  <a:srgbClr val="FFFFFF"/>
                </a:solidFill>
                <a:latin typeface="Courier New"/>
              </a:rPr>
              <a:t> &lt;- configs.n2i(</a:t>
            </a:r>
            <a:r>
              <a:rPr lang="en-US" sz="1200" spc="-1" dirty="0" err="1">
                <a:solidFill>
                  <a:srgbClr val="FFFFFF"/>
                </a:solidFill>
                <a:latin typeface="Courier New"/>
              </a:rPr>
              <a:t>config.mat</a:t>
            </a:r>
            <a:r>
              <a:rPr lang="en-US" sz="1200" spc="-1" dirty="0">
                <a:solidFill>
                  <a:srgbClr val="FFFFFF"/>
                </a:solidFill>
                <a:latin typeface="Courier New"/>
              </a:rPr>
              <a:t>, </a:t>
            </a:r>
            <a:r>
              <a:rPr lang="en-US" sz="1200" spc="-1" dirty="0" err="1">
                <a:solidFill>
                  <a:srgbClr val="FFFFFF"/>
                </a:solidFill>
                <a:latin typeface="Courier New"/>
              </a:rPr>
              <a:t>crf</a:t>
            </a:r>
            <a:r>
              <a:rPr lang="en-US" sz="1200" spc="-1" dirty="0">
                <a:solidFill>
                  <a:srgbClr val="FFFFFF"/>
                </a:solidFill>
                <a:latin typeface="Courier New"/>
              </a:rPr>
              <a:t> = star)</a:t>
            </a:r>
          </a:p>
          <a:p>
            <a:pPr>
              <a:lnSpc>
                <a:spcPct val="100000"/>
              </a:lnSpc>
            </a:pPr>
            <a:endParaRPr lang="en-US" sz="1200" spc="-1" dirty="0">
              <a:solidFill>
                <a:srgbClr val="FFFFFF"/>
              </a:solidFill>
              <a:latin typeface="Courier New"/>
            </a:endParaRPr>
          </a:p>
          <a:p>
            <a:r>
              <a:rPr lang="en-US" sz="1200" spc="-1" dirty="0">
                <a:solidFill>
                  <a:srgbClr val="FFFF00"/>
                </a:solidFill>
                <a:latin typeface="Courier New" panose="02070309020205020404" pitchFamily="49" charset="0"/>
                <a:cs typeface="Courier New" panose="02070309020205020404" pitchFamily="49" charset="0"/>
              </a:rPr>
              <a:t># </a:t>
            </a:r>
            <a:r>
              <a:rPr lang="en-US" sz="1200" dirty="0">
                <a:solidFill>
                  <a:srgbClr val="FFFF00"/>
                </a:solidFill>
                <a:latin typeface="Courier New" panose="02070309020205020404" pitchFamily="49" charset="0"/>
                <a:cs typeface="Courier New" panose="02070309020205020404" pitchFamily="49" charset="0"/>
              </a:rPr>
              <a:t>E({\bf X}) = {\</a:t>
            </a:r>
            <a:r>
              <a:rPr lang="en-US" sz="1200" dirty="0" err="1">
                <a:solidFill>
                  <a:srgbClr val="FFFF00"/>
                </a:solidFill>
                <a:latin typeface="Courier New" panose="02070309020205020404" pitchFamily="49" charset="0"/>
                <a:cs typeface="Courier New" panose="02070309020205020404" pitchFamily="49" charset="0"/>
              </a:rPr>
              <a:t>boldsymbol</a:t>
            </a:r>
            <a:r>
              <a:rPr lang="en-US" sz="1200" dirty="0">
                <a:solidFill>
                  <a:srgbClr val="FFFF00"/>
                </a:solidFill>
                <a:latin typeface="Courier New" panose="02070309020205020404" pitchFamily="49" charset="0"/>
                <a:cs typeface="Courier New" panose="02070309020205020404" pitchFamily="49" charset="0"/>
              </a:rPr>
              <a:t> \theta}^{\dagger} {\</a:t>
            </a:r>
            <a:r>
              <a:rPr lang="en-US" sz="1200" dirty="0" err="1">
                <a:solidFill>
                  <a:srgbClr val="FFFF00"/>
                </a:solidFill>
                <a:latin typeface="Courier New" panose="02070309020205020404" pitchFamily="49" charset="0"/>
                <a:cs typeface="Courier New" panose="02070309020205020404" pitchFamily="49" charset="0"/>
              </a:rPr>
              <a:t>boldsymbol</a:t>
            </a:r>
            <a:r>
              <a:rPr lang="en-US" sz="1200" dirty="0">
                <a:solidFill>
                  <a:srgbClr val="FFFF00"/>
                </a:solidFill>
                <a:latin typeface="Courier New" panose="02070309020205020404" pitchFamily="49" charset="0"/>
                <a:cs typeface="Courier New" panose="02070309020205020404" pitchFamily="49" charset="0"/>
              </a:rPr>
              <a:t> \phi}({\bf X})</a:t>
            </a:r>
            <a:endParaRPr lang="en-US" sz="1200" spc="-1" dirty="0">
              <a:solidFill>
                <a:srgbClr val="FFFF00"/>
              </a:solidFill>
              <a:latin typeface="Courier New" panose="02070309020205020404" pitchFamily="49" charset="0"/>
              <a:cs typeface="Courier New" panose="02070309020205020404" pitchFamily="49" charset="0"/>
            </a:endParaRPr>
          </a:p>
          <a:p>
            <a:pPr>
              <a:lnSpc>
                <a:spcPct val="100000"/>
              </a:lnSpc>
            </a:pPr>
            <a:r>
              <a:rPr lang="en-US" sz="1200" spc="-1" dirty="0" err="1">
                <a:solidFill>
                  <a:srgbClr val="FFFFFF"/>
                </a:solidFill>
                <a:latin typeface="Courier New"/>
              </a:rPr>
              <a:t>cpe</a:t>
            </a:r>
            <a:r>
              <a:rPr lang="en-US" sz="1200" spc="-1" dirty="0">
                <a:solidFill>
                  <a:srgbClr val="FFFFFF"/>
                </a:solidFill>
                <a:latin typeface="Courier New"/>
              </a:rPr>
              <a:t> &lt;- </a:t>
            </a:r>
            <a:r>
              <a:rPr lang="en-US" sz="1200" spc="-1" dirty="0" err="1">
                <a:solidFill>
                  <a:srgbClr val="FFFFFF"/>
                </a:solidFill>
                <a:latin typeface="Courier New"/>
              </a:rPr>
              <a:t>sapply</a:t>
            </a:r>
            <a:r>
              <a:rPr lang="en-US" sz="1200" spc="-1" dirty="0">
                <a:solidFill>
                  <a:srgbClr val="FFFFFF"/>
                </a:solidFill>
                <a:latin typeface="Courier New"/>
              </a:rPr>
              <a:t>(1:nrow(</a:t>
            </a:r>
            <a:r>
              <a:rPr lang="en-US" sz="1200" spc="-1" dirty="0" err="1">
                <a:solidFill>
                  <a:srgbClr val="FFFFFF"/>
                </a:solidFill>
                <a:latin typeface="Courier New"/>
              </a:rPr>
              <a:t>config.mat.i</a:t>
            </a:r>
            <a:r>
              <a:rPr lang="en-US" sz="1200" spc="-1" dirty="0">
                <a:solidFill>
                  <a:srgbClr val="FFFFFF"/>
                </a:solidFill>
                <a:latin typeface="Courier New"/>
              </a:rPr>
              <a:t>), function(xx){</a:t>
            </a:r>
            <a:r>
              <a:rPr lang="en-US" sz="1200" spc="-1" dirty="0" err="1">
                <a:solidFill>
                  <a:srgbClr val="FFFFFF"/>
                </a:solidFill>
                <a:latin typeface="Courier New"/>
              </a:rPr>
              <a:t>energyphe</a:t>
            </a:r>
            <a:r>
              <a:rPr lang="en-US" sz="1200" spc="-1" dirty="0">
                <a:solidFill>
                  <a:srgbClr val="FFFFFF"/>
                </a:solidFill>
                <a:latin typeface="Courier New"/>
              </a:rPr>
              <a:t>(</a:t>
            </a:r>
            <a:r>
              <a:rPr lang="en-US" sz="1200" spc="-1" dirty="0" err="1">
                <a:solidFill>
                  <a:srgbClr val="FFFFFF"/>
                </a:solidFill>
                <a:latin typeface="Courier New"/>
              </a:rPr>
              <a:t>config.mat.i</a:t>
            </a:r>
            <a:r>
              <a:rPr lang="en-US" sz="1200" spc="-1" dirty="0">
                <a:solidFill>
                  <a:srgbClr val="FFFFFF"/>
                </a:solidFill>
                <a:latin typeface="Courier New"/>
              </a:rPr>
              <a:t>[xx,], star)})</a:t>
            </a:r>
          </a:p>
          <a:p>
            <a:pPr>
              <a:lnSpc>
                <a:spcPct val="100000"/>
              </a:lnSpc>
            </a:pPr>
            <a:endParaRPr lang="en-US" sz="1200" spc="-1" dirty="0">
              <a:solidFill>
                <a:srgbClr val="FFFFFF"/>
              </a:solidFill>
              <a:latin typeface="Courier New"/>
            </a:endParaRPr>
          </a:p>
          <a:p>
            <a:r>
              <a:rPr lang="en-US" sz="1200" spc="-1" dirty="0">
                <a:solidFill>
                  <a:srgbClr val="FFFF00"/>
                </a:solidFill>
                <a:latin typeface="Courier New" panose="02070309020205020404" pitchFamily="49" charset="0"/>
                <a:cs typeface="Courier New" panose="02070309020205020404" pitchFamily="49" charset="0"/>
              </a:rPr>
              <a:t># </a:t>
            </a:r>
            <a:r>
              <a:rPr lang="en-US" sz="1200" dirty="0">
                <a:solidFill>
                  <a:srgbClr val="FFFF00"/>
                </a:solidFill>
                <a:latin typeface="Courier New" panose="02070309020205020404" pitchFamily="49" charset="0"/>
                <a:cs typeface="Courier New" panose="02070309020205020404" pitchFamily="49" charset="0"/>
              </a:rPr>
              <a:t>E({\bf X}) =\sum_{</a:t>
            </a:r>
            <a:r>
              <a:rPr lang="en-US" sz="1200" dirty="0" err="1">
                <a:solidFill>
                  <a:srgbClr val="FFFF00"/>
                </a:solidFill>
                <a:latin typeface="Courier New" panose="02070309020205020404" pitchFamily="49" charset="0"/>
                <a:cs typeface="Courier New" panose="02070309020205020404" pitchFamily="49" charset="0"/>
              </a:rPr>
              <a:t>i</a:t>
            </a:r>
            <a:r>
              <a:rPr lang="en-US" sz="1200" dirty="0">
                <a:solidFill>
                  <a:srgbClr val="FFFF00"/>
                </a:solidFill>
                <a:latin typeface="Courier New" panose="02070309020205020404" pitchFamily="49" charset="0"/>
                <a:cs typeface="Courier New" panose="02070309020205020404" pitchFamily="49" charset="0"/>
              </a:rPr>
              <a:t>=1}^{\#\text{nodes}}{\bf f}^{\dagger}(</a:t>
            </a:r>
            <a:r>
              <a:rPr lang="en-US" sz="1200" dirty="0" err="1">
                <a:solidFill>
                  <a:srgbClr val="FFFF00"/>
                </a:solidFill>
                <a:latin typeface="Courier New" panose="02070309020205020404" pitchFamily="49" charset="0"/>
                <a:cs typeface="Courier New" panose="02070309020205020404" pitchFamily="49" charset="0"/>
              </a:rPr>
              <a:t>X_i</a:t>
            </a:r>
            <a:r>
              <a:rPr lang="en-US" sz="1200" dirty="0">
                <a:solidFill>
                  <a:srgbClr val="FFFF00"/>
                </a:solidFill>
                <a:latin typeface="Courier New" panose="02070309020205020404" pitchFamily="49" charset="0"/>
                <a:cs typeface="Courier New" panose="02070309020205020404" pitchFamily="49" charset="0"/>
              </a:rPr>
              <a:t>=s_{</a:t>
            </a:r>
            <a:r>
              <a:rPr lang="en-US" sz="1200" dirty="0" err="1">
                <a:solidFill>
                  <a:srgbClr val="FFFF00"/>
                </a:solidFill>
                <a:latin typeface="Courier New" panose="02070309020205020404" pitchFamily="49" charset="0"/>
                <a:cs typeface="Courier New" panose="02070309020205020404" pitchFamily="49" charset="0"/>
              </a:rPr>
              <a:t>X_i</a:t>
            </a:r>
            <a:r>
              <a:rPr lang="en-US" sz="1200" dirty="0">
                <a:solidFill>
                  <a:srgbClr val="FFFF00"/>
                </a:solidFill>
                <a:latin typeface="Courier New" panose="02070309020205020404" pitchFamily="49" charset="0"/>
                <a:cs typeface="Courier New" panose="02070309020205020404" pitchFamily="49" charset="0"/>
              </a:rPr>
              <a:t>}) {\</a:t>
            </a:r>
            <a:r>
              <a:rPr lang="en-US" sz="1200" dirty="0" err="1">
                <a:solidFill>
                  <a:srgbClr val="FFFF00"/>
                </a:solidFill>
                <a:latin typeface="Courier New" panose="02070309020205020404" pitchFamily="49" charset="0"/>
                <a:cs typeface="Courier New" panose="02070309020205020404" pitchFamily="49" charset="0"/>
              </a:rPr>
              <a:t>boldsymbol</a:t>
            </a:r>
            <a:r>
              <a:rPr lang="en-US" sz="1200" dirty="0">
                <a:solidFill>
                  <a:srgbClr val="FFFF00"/>
                </a:solidFill>
                <a:latin typeface="Courier New" panose="02070309020205020404" pitchFamily="49" charset="0"/>
                <a:cs typeface="Courier New" panose="02070309020205020404" pitchFamily="49" charset="0"/>
              </a:rPr>
              <a:t> \tau}_{</a:t>
            </a:r>
            <a:r>
              <a:rPr lang="en-US" sz="1200" dirty="0" err="1">
                <a:solidFill>
                  <a:srgbClr val="FFFF00"/>
                </a:solidFill>
                <a:latin typeface="Courier New" panose="02070309020205020404" pitchFamily="49" charset="0"/>
                <a:cs typeface="Courier New" panose="02070309020205020404" pitchFamily="49" charset="0"/>
              </a:rPr>
              <a:t>i</a:t>
            </a:r>
            <a:r>
              <a:rPr lang="en-US" sz="1200" dirty="0">
                <a:solidFill>
                  <a:srgbClr val="FFFF00"/>
                </a:solidFill>
                <a:latin typeface="Courier New" panose="02070309020205020404" pitchFamily="49" charset="0"/>
                <a:cs typeface="Courier New" panose="02070309020205020404" pitchFamily="49" charset="0"/>
              </a:rPr>
              <a:t>}</a:t>
            </a:r>
          </a:p>
          <a:p>
            <a:r>
              <a:rPr lang="en-US" sz="1200" dirty="0">
                <a:solidFill>
                  <a:srgbClr val="FFFF00"/>
                </a:solidFill>
                <a:latin typeface="Courier New" panose="02070309020205020404" pitchFamily="49" charset="0"/>
                <a:cs typeface="Courier New" panose="02070309020205020404" pitchFamily="49" charset="0"/>
              </a:rPr>
              <a:t># + \sum_{</a:t>
            </a:r>
            <a:r>
              <a:rPr lang="en-US" sz="1200" dirty="0" err="1">
                <a:solidFill>
                  <a:srgbClr val="FFFF00"/>
                </a:solidFill>
                <a:latin typeface="Courier New" panose="02070309020205020404" pitchFamily="49" charset="0"/>
                <a:cs typeface="Courier New" panose="02070309020205020404" pitchFamily="49" charset="0"/>
              </a:rPr>
              <a:t>i</a:t>
            </a:r>
            <a:r>
              <a:rPr lang="en-US" sz="1200" dirty="0">
                <a:solidFill>
                  <a:srgbClr val="FFFF00"/>
                </a:solidFill>
                <a:latin typeface="Courier New" panose="02070309020205020404" pitchFamily="49" charset="0"/>
                <a:cs typeface="Courier New" panose="02070309020205020404" pitchFamily="49" charset="0"/>
              </a:rPr>
              <a:t>\sim j}^{\# \text{edges}} </a:t>
            </a:r>
          </a:p>
          <a:p>
            <a:r>
              <a:rPr lang="en-US" sz="1200" dirty="0">
                <a:solidFill>
                  <a:srgbClr val="FFFF00"/>
                </a:solidFill>
                <a:latin typeface="Courier New" panose="02070309020205020404" pitchFamily="49" charset="0"/>
                <a:cs typeface="Courier New" panose="02070309020205020404" pitchFamily="49" charset="0"/>
              </a:rPr>
              <a:t># {\bf f}^{\dagger}(</a:t>
            </a:r>
            <a:r>
              <a:rPr lang="en-US" sz="1200" dirty="0" err="1">
                <a:solidFill>
                  <a:srgbClr val="FFFF00"/>
                </a:solidFill>
                <a:latin typeface="Courier New" panose="02070309020205020404" pitchFamily="49" charset="0"/>
                <a:cs typeface="Courier New" panose="02070309020205020404" pitchFamily="49" charset="0"/>
              </a:rPr>
              <a:t>X_i</a:t>
            </a:r>
            <a:r>
              <a:rPr lang="en-US" sz="1200" dirty="0">
                <a:solidFill>
                  <a:srgbClr val="FFFF00"/>
                </a:solidFill>
                <a:latin typeface="Courier New" panose="02070309020205020404" pitchFamily="49" charset="0"/>
                <a:cs typeface="Courier New" panose="02070309020205020404" pitchFamily="49" charset="0"/>
              </a:rPr>
              <a:t>=s_{</a:t>
            </a:r>
            <a:r>
              <a:rPr lang="en-US" sz="1200" dirty="0" err="1">
                <a:solidFill>
                  <a:srgbClr val="FFFF00"/>
                </a:solidFill>
                <a:latin typeface="Courier New" panose="02070309020205020404" pitchFamily="49" charset="0"/>
                <a:cs typeface="Courier New" panose="02070309020205020404" pitchFamily="49" charset="0"/>
              </a:rPr>
              <a:t>X_i</a:t>
            </a:r>
            <a:r>
              <a:rPr lang="en-US" sz="1200" dirty="0">
                <a:solidFill>
                  <a:srgbClr val="FFFF00"/>
                </a:solidFill>
                <a:latin typeface="Courier New" panose="02070309020205020404" pitchFamily="49" charset="0"/>
                <a:cs typeface="Courier New" panose="02070309020205020404" pitchFamily="49" charset="0"/>
              </a:rPr>
              <a:t>}) {\</a:t>
            </a:r>
            <a:r>
              <a:rPr lang="en-US" sz="1200" dirty="0" err="1">
                <a:solidFill>
                  <a:srgbClr val="FFFF00"/>
                </a:solidFill>
                <a:latin typeface="Courier New" panose="02070309020205020404" pitchFamily="49" charset="0"/>
                <a:cs typeface="Courier New" panose="02070309020205020404" pitchFamily="49" charset="0"/>
              </a:rPr>
              <a:t>boldsymbol</a:t>
            </a:r>
            <a:r>
              <a:rPr lang="en-US" sz="1200" dirty="0">
                <a:solidFill>
                  <a:srgbClr val="FFFF00"/>
                </a:solidFill>
                <a:latin typeface="Courier New" panose="02070309020205020404" pitchFamily="49" charset="0"/>
                <a:cs typeface="Courier New" panose="02070309020205020404" pitchFamily="49" charset="0"/>
              </a:rPr>
              <a:t> \omega}_{</a:t>
            </a:r>
            <a:r>
              <a:rPr lang="en-US" sz="1200" dirty="0" err="1">
                <a:solidFill>
                  <a:srgbClr val="FFFF00"/>
                </a:solidFill>
                <a:latin typeface="Courier New" panose="02070309020205020404" pitchFamily="49" charset="0"/>
                <a:cs typeface="Courier New" panose="02070309020205020404" pitchFamily="49" charset="0"/>
              </a:rPr>
              <a:t>ij</a:t>
            </a:r>
            <a:r>
              <a:rPr lang="en-US" sz="1200" dirty="0">
                <a:solidFill>
                  <a:srgbClr val="FFFF00"/>
                </a:solidFill>
                <a:latin typeface="Courier New" panose="02070309020205020404" pitchFamily="49" charset="0"/>
                <a:cs typeface="Courier New" panose="02070309020205020404" pitchFamily="49" charset="0"/>
              </a:rPr>
              <a:t>} {\bf f}(</a:t>
            </a:r>
            <a:r>
              <a:rPr lang="en-US" sz="1200" dirty="0" err="1">
                <a:solidFill>
                  <a:srgbClr val="FFFF00"/>
                </a:solidFill>
                <a:latin typeface="Courier New" panose="02070309020205020404" pitchFamily="49" charset="0"/>
                <a:cs typeface="Courier New" panose="02070309020205020404" pitchFamily="49" charset="0"/>
              </a:rPr>
              <a:t>X_j</a:t>
            </a:r>
            <a:r>
              <a:rPr lang="en-US" sz="1200" dirty="0">
                <a:solidFill>
                  <a:srgbClr val="FFFF00"/>
                </a:solidFill>
                <a:latin typeface="Courier New" panose="02070309020205020404" pitchFamily="49" charset="0"/>
                <a:cs typeface="Courier New" panose="02070309020205020404" pitchFamily="49" charset="0"/>
              </a:rPr>
              <a:t>=s_{</a:t>
            </a:r>
            <a:r>
              <a:rPr lang="en-US" sz="1200" dirty="0" err="1">
                <a:solidFill>
                  <a:srgbClr val="FFFF00"/>
                </a:solidFill>
                <a:latin typeface="Courier New" panose="02070309020205020404" pitchFamily="49" charset="0"/>
                <a:cs typeface="Courier New" panose="02070309020205020404" pitchFamily="49" charset="0"/>
              </a:rPr>
              <a:t>X_j</a:t>
            </a:r>
            <a:r>
              <a:rPr lang="en-US" sz="1200" dirty="0">
                <a:solidFill>
                  <a:srgbClr val="FFFF00"/>
                </a:solidFill>
                <a:latin typeface="Courier New" panose="02070309020205020404" pitchFamily="49" charset="0"/>
                <a:cs typeface="Courier New" panose="02070309020205020404" pitchFamily="49" charset="0"/>
              </a:rPr>
              <a:t>})</a:t>
            </a:r>
            <a:r>
              <a:rPr lang="en-US" sz="1200" dirty="0">
                <a:solidFill>
                  <a:schemeClr val="bg1">
                    <a:lumMod val="95000"/>
                  </a:schemeClr>
                </a:solidFill>
                <a:latin typeface="Courier New" panose="02070309020205020404" pitchFamily="49" charset="0"/>
                <a:cs typeface="Courier New" panose="02070309020205020404" pitchFamily="49" charset="0"/>
              </a:rPr>
              <a:t> </a:t>
            </a:r>
            <a:endParaRPr lang="en-US" sz="1200" spc="-1" dirty="0">
              <a:solidFill>
                <a:schemeClr val="bg1">
                  <a:lumMod val="95000"/>
                </a:schemeClr>
              </a:solidFill>
              <a:latin typeface="Courier New" panose="02070309020205020404" pitchFamily="49" charset="0"/>
              <a:cs typeface="Courier New" panose="02070309020205020404" pitchFamily="49" charset="0"/>
            </a:endParaRPr>
          </a:p>
          <a:p>
            <a:pPr>
              <a:lnSpc>
                <a:spcPct val="100000"/>
              </a:lnSpc>
            </a:pPr>
            <a:r>
              <a:rPr lang="en-US" sz="1200" spc="-1" dirty="0" err="1">
                <a:solidFill>
                  <a:srgbClr val="FFFFFF"/>
                </a:solidFill>
                <a:latin typeface="Courier New"/>
              </a:rPr>
              <a:t>ce</a:t>
            </a:r>
            <a:r>
              <a:rPr lang="en-US" sz="1200" spc="-1" dirty="0">
                <a:solidFill>
                  <a:srgbClr val="FFFFFF"/>
                </a:solidFill>
                <a:latin typeface="Courier New"/>
              </a:rPr>
              <a:t>  &lt;- </a:t>
            </a:r>
            <a:r>
              <a:rPr lang="en-US" sz="1200" spc="-1" dirty="0" err="1">
                <a:solidFill>
                  <a:srgbClr val="FFFFFF"/>
                </a:solidFill>
                <a:latin typeface="Courier New"/>
              </a:rPr>
              <a:t>sapply</a:t>
            </a:r>
            <a:r>
              <a:rPr lang="en-US" sz="1200" spc="-1" dirty="0">
                <a:solidFill>
                  <a:srgbClr val="FFFFFF"/>
                </a:solidFill>
                <a:latin typeface="Courier New"/>
              </a:rPr>
              <a:t>(1:nrow(</a:t>
            </a:r>
            <a:r>
              <a:rPr lang="en-US" sz="1200" spc="-1" dirty="0" err="1">
                <a:solidFill>
                  <a:srgbClr val="FFFFFF"/>
                </a:solidFill>
                <a:latin typeface="Courier New"/>
              </a:rPr>
              <a:t>config.mat.i</a:t>
            </a:r>
            <a:r>
              <a:rPr lang="en-US" sz="1200" spc="-1" dirty="0">
                <a:solidFill>
                  <a:srgbClr val="FFFFFF"/>
                </a:solidFill>
                <a:latin typeface="Courier New"/>
              </a:rPr>
              <a:t>), function(xx){</a:t>
            </a:r>
            <a:r>
              <a:rPr lang="en-US" sz="1200" spc="-1" dirty="0" err="1">
                <a:solidFill>
                  <a:srgbClr val="FFFFFF"/>
                </a:solidFill>
                <a:latin typeface="Courier New"/>
              </a:rPr>
              <a:t>energye</a:t>
            </a:r>
            <a:r>
              <a:rPr lang="en-US" sz="1200" spc="-1" dirty="0">
                <a:solidFill>
                  <a:srgbClr val="FFFFFF"/>
                </a:solidFill>
                <a:latin typeface="Courier New"/>
              </a:rPr>
              <a:t>(</a:t>
            </a:r>
            <a:r>
              <a:rPr lang="en-US" sz="1200" spc="-1" dirty="0" err="1">
                <a:solidFill>
                  <a:srgbClr val="FFFFFF"/>
                </a:solidFill>
                <a:latin typeface="Courier New"/>
              </a:rPr>
              <a:t>config.mat.i</a:t>
            </a:r>
            <a:r>
              <a:rPr lang="en-US" sz="1200" spc="-1" dirty="0">
                <a:solidFill>
                  <a:srgbClr val="FFFFFF"/>
                </a:solidFill>
                <a:latin typeface="Courier New"/>
              </a:rPr>
              <a:t>[xx,], star)})</a:t>
            </a:r>
          </a:p>
          <a:p>
            <a:pPr>
              <a:lnSpc>
                <a:spcPct val="100000"/>
              </a:lnSpc>
            </a:pPr>
            <a:endParaRPr lang="en-US" sz="1200" spc="-1" dirty="0">
              <a:solidFill>
                <a:srgbClr val="FFFFFF"/>
              </a:solidFill>
              <a:latin typeface="Courier New"/>
            </a:endParaRPr>
          </a:p>
          <a:p>
            <a:r>
              <a:rPr lang="en-US" sz="1200" dirty="0">
                <a:solidFill>
                  <a:srgbClr val="FFFF00"/>
                </a:solidFill>
                <a:latin typeface="Courier New" panose="02070309020205020404" pitchFamily="49" charset="0"/>
                <a:cs typeface="Courier New" panose="02070309020205020404" pitchFamily="49" charset="0"/>
              </a:rPr>
              <a:t># Compare: Differences should be 0</a:t>
            </a:r>
            <a:endParaRPr lang="en-US" sz="1200" spc="-1" dirty="0">
              <a:solidFill>
                <a:srgbClr val="FFFFFF"/>
              </a:solidFill>
              <a:latin typeface="Courier New"/>
            </a:endParaRPr>
          </a:p>
          <a:p>
            <a:pPr>
              <a:lnSpc>
                <a:spcPct val="100000"/>
              </a:lnSpc>
            </a:pPr>
            <a:r>
              <a:rPr lang="en-US" sz="1200" spc="-1" dirty="0" err="1">
                <a:solidFill>
                  <a:srgbClr val="FFFFFF"/>
                </a:solidFill>
                <a:latin typeface="Courier New"/>
              </a:rPr>
              <a:t>data.frame</a:t>
            </a:r>
            <a:r>
              <a:rPr lang="en-US" sz="1200" spc="-1" dirty="0">
                <a:solidFill>
                  <a:srgbClr val="FFFFFF"/>
                </a:solidFill>
                <a:latin typeface="Courier New"/>
              </a:rPr>
              <a:t>(</a:t>
            </a:r>
            <a:r>
              <a:rPr lang="en-US" sz="1200" spc="-1" dirty="0" err="1">
                <a:solidFill>
                  <a:srgbClr val="FFFFFF"/>
                </a:solidFill>
                <a:latin typeface="Courier New"/>
              </a:rPr>
              <a:t>config.mat</a:t>
            </a:r>
            <a:r>
              <a:rPr lang="en-US" sz="1200" spc="-1" dirty="0">
                <a:solidFill>
                  <a:srgbClr val="FFFFFF"/>
                </a:solidFill>
                <a:latin typeface="Courier New"/>
              </a:rPr>
              <a:t>, </a:t>
            </a:r>
            <a:r>
              <a:rPr lang="en-US" sz="1200" spc="-1" dirty="0" err="1">
                <a:solidFill>
                  <a:srgbClr val="FFFFFF"/>
                </a:solidFill>
                <a:latin typeface="Courier New"/>
              </a:rPr>
              <a:t>cpe</a:t>
            </a:r>
            <a:r>
              <a:rPr lang="en-US" sz="1200" spc="-1" dirty="0">
                <a:solidFill>
                  <a:srgbClr val="FFFFFF"/>
                </a:solidFill>
                <a:latin typeface="Courier New"/>
              </a:rPr>
              <a:t>, </a:t>
            </a:r>
            <a:r>
              <a:rPr lang="en-US" sz="1200" spc="-1" dirty="0" err="1">
                <a:solidFill>
                  <a:srgbClr val="FFFFFF"/>
                </a:solidFill>
                <a:latin typeface="Courier New"/>
              </a:rPr>
              <a:t>ce</a:t>
            </a:r>
            <a:r>
              <a:rPr lang="en-US" sz="1200" spc="-1" dirty="0">
                <a:solidFill>
                  <a:srgbClr val="FFFFFF"/>
                </a:solidFill>
                <a:latin typeface="Courier New"/>
              </a:rPr>
              <a:t>, </a:t>
            </a:r>
            <a:r>
              <a:rPr lang="en-US" sz="1200" spc="-1" dirty="0" err="1">
                <a:solidFill>
                  <a:srgbClr val="FFFFFF"/>
                </a:solidFill>
                <a:latin typeface="Courier New"/>
              </a:rPr>
              <a:t>cpe-ce</a:t>
            </a:r>
            <a:r>
              <a:rPr lang="en-US" sz="1200" spc="-1" dirty="0">
                <a:solidFill>
                  <a:srgbClr val="FFFFFF"/>
                </a:solidFill>
                <a:latin typeface="Courier New"/>
              </a:rPr>
              <a:t>)</a:t>
            </a:r>
          </a:p>
        </p:txBody>
      </p:sp>
      <p:pic>
        <p:nvPicPr>
          <p:cNvPr id="3" name="Picture 2">
            <a:extLst>
              <a:ext uri="{FF2B5EF4-FFF2-40B4-BE49-F238E27FC236}">
                <a16:creationId xmlns:a16="http://schemas.microsoft.com/office/drawing/2014/main" id="{C2ABC69F-F6F6-698B-6AD6-9E5F3B7416AF}"/>
              </a:ext>
            </a:extLst>
          </p:cNvPr>
          <p:cNvPicPr>
            <a:picLocks noChangeAspect="1"/>
          </p:cNvPicPr>
          <p:nvPr/>
        </p:nvPicPr>
        <p:blipFill>
          <a:blip r:embed="rId2"/>
          <a:stretch>
            <a:fillRect/>
          </a:stretch>
        </p:blipFill>
        <p:spPr>
          <a:xfrm>
            <a:off x="3867727" y="2592728"/>
            <a:ext cx="2800779" cy="4230547"/>
          </a:xfrm>
          <a:prstGeom prst="rect">
            <a:avLst/>
          </a:prstGeom>
        </p:spPr>
      </p:pic>
      <p:cxnSp>
        <p:nvCxnSpPr>
          <p:cNvPr id="5" name="Straight Arrow Connector 4">
            <a:extLst>
              <a:ext uri="{FF2B5EF4-FFF2-40B4-BE49-F238E27FC236}">
                <a16:creationId xmlns:a16="http://schemas.microsoft.com/office/drawing/2014/main" id="{3F1B3D7B-8AC2-E841-3D7C-B91C6A96CFDD}"/>
              </a:ext>
            </a:extLst>
          </p:cNvPr>
          <p:cNvCxnSpPr>
            <a:cxnSpLocks/>
          </p:cNvCxnSpPr>
          <p:nvPr/>
        </p:nvCxnSpPr>
        <p:spPr>
          <a:xfrm>
            <a:off x="3460830" y="2813005"/>
            <a:ext cx="2500135" cy="589954"/>
          </a:xfrm>
          <a:prstGeom prst="straightConnector1">
            <a:avLst/>
          </a:prstGeom>
          <a:ln w="34925">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A4F9D06-8E7D-F013-E831-3C21EC84A463}"/>
              </a:ext>
            </a:extLst>
          </p:cNvPr>
          <p:cNvSpPr txBox="1"/>
          <p:nvPr/>
        </p:nvSpPr>
        <p:spPr>
          <a:xfrm>
            <a:off x="7902991" y="553007"/>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scr14.R</a:t>
            </a:r>
            <a:endParaRPr lang="en-US" b="1" dirty="0">
              <a:latin typeface="Times New Roman" panose="02020603050405020304" pitchFamily="18" charset="0"/>
              <a:cs typeface="Times New Roman" panose="02020603050405020304" pitchFamily="18" charset="0"/>
            </a:endParaRPr>
          </a:p>
        </p:txBody>
      </p:sp>
      <p:sp>
        <p:nvSpPr>
          <p:cNvPr id="10" name="Left Brace 9">
            <a:extLst>
              <a:ext uri="{FF2B5EF4-FFF2-40B4-BE49-F238E27FC236}">
                <a16:creationId xmlns:a16="http://schemas.microsoft.com/office/drawing/2014/main" id="{EBC0470F-94CE-84EC-F21A-339B8A2263BF}"/>
              </a:ext>
            </a:extLst>
          </p:cNvPr>
          <p:cNvSpPr/>
          <p:nvPr/>
        </p:nvSpPr>
        <p:spPr>
          <a:xfrm rot="10800000">
            <a:off x="6542961" y="2720405"/>
            <a:ext cx="787079" cy="4126019"/>
          </a:xfrm>
          <a:prstGeom prst="leftBrace">
            <a:avLst/>
          </a:prstGeom>
          <a:ln w="34925">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76063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8C5947-CA6F-F7E2-1CE1-810E17E56C4B}"/>
              </a:ext>
            </a:extLst>
          </p:cNvPr>
          <p:cNvPicPr>
            <a:picLocks noChangeAspect="1"/>
          </p:cNvPicPr>
          <p:nvPr/>
        </p:nvPicPr>
        <p:blipFill>
          <a:blip r:embed="rId2"/>
          <a:stretch>
            <a:fillRect/>
          </a:stretch>
        </p:blipFill>
        <p:spPr>
          <a:xfrm>
            <a:off x="2552875" y="2102817"/>
            <a:ext cx="2300665" cy="542195"/>
          </a:xfrm>
          <a:prstGeom prst="rect">
            <a:avLst/>
          </a:prstGeom>
        </p:spPr>
      </p:pic>
      <p:pic>
        <p:nvPicPr>
          <p:cNvPr id="4" name="Picture 3">
            <a:extLst>
              <a:ext uri="{FF2B5EF4-FFF2-40B4-BE49-F238E27FC236}">
                <a16:creationId xmlns:a16="http://schemas.microsoft.com/office/drawing/2014/main" id="{7335A86E-68FE-446C-546C-228D8184324F}"/>
              </a:ext>
            </a:extLst>
          </p:cNvPr>
          <p:cNvPicPr>
            <a:picLocks noChangeAspect="1"/>
          </p:cNvPicPr>
          <p:nvPr/>
        </p:nvPicPr>
        <p:blipFill>
          <a:blip r:embed="rId3"/>
          <a:stretch>
            <a:fillRect/>
          </a:stretch>
        </p:blipFill>
        <p:spPr>
          <a:xfrm>
            <a:off x="3385949" y="2888036"/>
            <a:ext cx="3091977" cy="798639"/>
          </a:xfrm>
          <a:prstGeom prst="rect">
            <a:avLst/>
          </a:prstGeom>
        </p:spPr>
      </p:pic>
      <p:pic>
        <p:nvPicPr>
          <p:cNvPr id="5" name="Picture 4">
            <a:extLst>
              <a:ext uri="{FF2B5EF4-FFF2-40B4-BE49-F238E27FC236}">
                <a16:creationId xmlns:a16="http://schemas.microsoft.com/office/drawing/2014/main" id="{28345603-E4F7-AD43-B202-AE7668BB96CD}"/>
              </a:ext>
            </a:extLst>
          </p:cNvPr>
          <p:cNvPicPr>
            <a:picLocks noChangeAspect="1"/>
          </p:cNvPicPr>
          <p:nvPr/>
        </p:nvPicPr>
        <p:blipFill>
          <a:blip r:embed="rId4"/>
          <a:stretch>
            <a:fillRect/>
          </a:stretch>
        </p:blipFill>
        <p:spPr>
          <a:xfrm>
            <a:off x="3442859" y="3982426"/>
            <a:ext cx="2791572" cy="798639"/>
          </a:xfrm>
          <a:prstGeom prst="rect">
            <a:avLst/>
          </a:prstGeom>
        </p:spPr>
      </p:pic>
      <p:pic>
        <p:nvPicPr>
          <p:cNvPr id="7" name="Picture 6">
            <a:extLst>
              <a:ext uri="{FF2B5EF4-FFF2-40B4-BE49-F238E27FC236}">
                <a16:creationId xmlns:a16="http://schemas.microsoft.com/office/drawing/2014/main" id="{A2AB4CE9-5925-092D-18E7-E5F3532801EC}"/>
              </a:ext>
            </a:extLst>
          </p:cNvPr>
          <p:cNvPicPr>
            <a:picLocks noChangeAspect="1"/>
          </p:cNvPicPr>
          <p:nvPr/>
        </p:nvPicPr>
        <p:blipFill>
          <a:blip r:embed="rId5"/>
          <a:stretch>
            <a:fillRect/>
          </a:stretch>
        </p:blipFill>
        <p:spPr>
          <a:xfrm>
            <a:off x="3442859" y="5342195"/>
            <a:ext cx="1809759" cy="732696"/>
          </a:xfrm>
          <a:prstGeom prst="rect">
            <a:avLst/>
          </a:prstGeom>
        </p:spPr>
      </p:pic>
      <p:pic>
        <p:nvPicPr>
          <p:cNvPr id="9" name="Picture 8">
            <a:extLst>
              <a:ext uri="{FF2B5EF4-FFF2-40B4-BE49-F238E27FC236}">
                <a16:creationId xmlns:a16="http://schemas.microsoft.com/office/drawing/2014/main" id="{662302AB-3748-E9C5-1049-F9D1B4ED581F}"/>
              </a:ext>
            </a:extLst>
          </p:cNvPr>
          <p:cNvPicPr>
            <a:picLocks noChangeAspect="1"/>
          </p:cNvPicPr>
          <p:nvPr/>
        </p:nvPicPr>
        <p:blipFill>
          <a:blip r:embed="rId6"/>
          <a:stretch>
            <a:fillRect/>
          </a:stretch>
        </p:blipFill>
        <p:spPr>
          <a:xfrm>
            <a:off x="2405827" y="342143"/>
            <a:ext cx="2409668" cy="739162"/>
          </a:xfrm>
          <a:prstGeom prst="rect">
            <a:avLst/>
          </a:prstGeom>
        </p:spPr>
      </p:pic>
      <p:sp>
        <p:nvSpPr>
          <p:cNvPr id="10" name="CustomShape 1">
            <a:extLst>
              <a:ext uri="{FF2B5EF4-FFF2-40B4-BE49-F238E27FC236}">
                <a16:creationId xmlns:a16="http://schemas.microsoft.com/office/drawing/2014/main" id="{7EB4C412-CCE7-35DA-06E9-9E2522B0CF49}"/>
              </a:ext>
            </a:extLst>
          </p:cNvPr>
          <p:cNvSpPr/>
          <p:nvPr/>
        </p:nvSpPr>
        <p:spPr>
          <a:xfrm>
            <a:off x="360540" y="428734"/>
            <a:ext cx="1879740"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Note that:</a:t>
            </a:r>
            <a:endParaRPr lang="en-US" sz="2400" b="0" strike="noStrike" spc="-1" dirty="0">
              <a:latin typeface="Arial"/>
            </a:endParaRPr>
          </a:p>
        </p:txBody>
      </p:sp>
      <p:sp>
        <p:nvSpPr>
          <p:cNvPr id="11" name="CustomShape 1">
            <a:extLst>
              <a:ext uri="{FF2B5EF4-FFF2-40B4-BE49-F238E27FC236}">
                <a16:creationId xmlns:a16="http://schemas.microsoft.com/office/drawing/2014/main" id="{376F975D-4786-D97E-7CDD-AF755842CD48}"/>
              </a:ext>
            </a:extLst>
          </p:cNvPr>
          <p:cNvSpPr/>
          <p:nvPr/>
        </p:nvSpPr>
        <p:spPr>
          <a:xfrm>
            <a:off x="1334295" y="1792402"/>
            <a:ext cx="1201560" cy="76798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60">
              <a:lnSpc>
                <a:spcPct val="100000"/>
              </a:lnSpc>
              <a:buClr>
                <a:srgbClr val="000000"/>
              </a:buClr>
            </a:pPr>
            <a:r>
              <a:rPr lang="en-US" sz="2200" b="0" strike="noStrike" spc="-1" dirty="0">
                <a:solidFill>
                  <a:srgbClr val="000000"/>
                </a:solidFill>
                <a:latin typeface="Times New Roman"/>
              </a:rPr>
              <a:t>This is because:</a:t>
            </a:r>
            <a:endParaRPr lang="en-US" sz="2200" b="0" strike="noStrike" spc="-1" dirty="0">
              <a:latin typeface="Arial"/>
            </a:endParaRPr>
          </a:p>
        </p:txBody>
      </p:sp>
      <p:pic>
        <p:nvPicPr>
          <p:cNvPr id="12" name="Picture 11">
            <a:extLst>
              <a:ext uri="{FF2B5EF4-FFF2-40B4-BE49-F238E27FC236}">
                <a16:creationId xmlns:a16="http://schemas.microsoft.com/office/drawing/2014/main" id="{D2F35B31-A1F5-F5DC-1178-6112A7B6C1E8}"/>
              </a:ext>
            </a:extLst>
          </p:cNvPr>
          <p:cNvPicPr>
            <a:picLocks noChangeAspect="1"/>
          </p:cNvPicPr>
          <p:nvPr/>
        </p:nvPicPr>
        <p:blipFill>
          <a:blip r:embed="rId7"/>
          <a:stretch>
            <a:fillRect/>
          </a:stretch>
        </p:blipFill>
        <p:spPr>
          <a:xfrm>
            <a:off x="5595311" y="5400548"/>
            <a:ext cx="1304199" cy="542195"/>
          </a:xfrm>
          <a:prstGeom prst="rect">
            <a:avLst/>
          </a:prstGeom>
        </p:spPr>
      </p:pic>
      <p:sp>
        <p:nvSpPr>
          <p:cNvPr id="13" name="TextBox 12">
            <a:extLst>
              <a:ext uri="{FF2B5EF4-FFF2-40B4-BE49-F238E27FC236}">
                <a16:creationId xmlns:a16="http://schemas.microsoft.com/office/drawing/2014/main" id="{84FB2DC2-0322-2DAA-DB1B-D00568360097}"/>
              </a:ext>
            </a:extLst>
          </p:cNvPr>
          <p:cNvSpPr txBox="1"/>
          <p:nvPr/>
        </p:nvSpPr>
        <p:spPr>
          <a:xfrm>
            <a:off x="2476316" y="1115670"/>
            <a:ext cx="1318734"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energy of configuration </a:t>
            </a:r>
            <a:r>
              <a:rPr lang="en-US" sz="1400" b="1" dirty="0">
                <a:latin typeface="Times New Roman" panose="02020603050405020304" pitchFamily="18" charset="0"/>
                <a:cs typeface="Times New Roman" panose="02020603050405020304" pitchFamily="18" charset="0"/>
              </a:rPr>
              <a:t>X</a:t>
            </a:r>
          </a:p>
        </p:txBody>
      </p:sp>
      <p:sp>
        <p:nvSpPr>
          <p:cNvPr id="14" name="TextBox 13">
            <a:extLst>
              <a:ext uri="{FF2B5EF4-FFF2-40B4-BE49-F238E27FC236}">
                <a16:creationId xmlns:a16="http://schemas.microsoft.com/office/drawing/2014/main" id="{E78C095C-5A4B-EDD5-792D-87BDB13B9592}"/>
              </a:ext>
            </a:extLst>
          </p:cNvPr>
          <p:cNvSpPr txBox="1"/>
          <p:nvPr/>
        </p:nvSpPr>
        <p:spPr>
          <a:xfrm>
            <a:off x="4005655" y="1138820"/>
            <a:ext cx="1644240" cy="52322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energy contribution from parameter </a:t>
            </a:r>
            <a:r>
              <a:rPr lang="en-US" sz="1400" i="1" dirty="0" err="1">
                <a:latin typeface="Symbol" pitchFamily="2" charset="2"/>
                <a:cs typeface="Times New Roman" panose="02020603050405020304" pitchFamily="18" charset="0"/>
              </a:rPr>
              <a:t>q</a:t>
            </a:r>
            <a:r>
              <a:rPr lang="en-US" sz="1400" baseline="-25000" dirty="0" err="1">
                <a:latin typeface="Times New Roman" panose="02020603050405020304" pitchFamily="18" charset="0"/>
                <a:cs typeface="Times New Roman" panose="02020603050405020304" pitchFamily="18" charset="0"/>
              </a:rPr>
              <a:t>k</a:t>
            </a:r>
            <a:endParaRPr lang="en-US" sz="1400" b="1" baseline="-25000" dirty="0">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4F828323-202B-9442-0B5F-B276A9080F98}"/>
              </a:ext>
            </a:extLst>
          </p:cNvPr>
          <p:cNvCxnSpPr>
            <a:cxnSpLocks/>
          </p:cNvCxnSpPr>
          <p:nvPr/>
        </p:nvCxnSpPr>
        <p:spPr>
          <a:xfrm flipH="1" flipV="1">
            <a:off x="4448060" y="736809"/>
            <a:ext cx="123940" cy="47045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1EA2282-8C53-22F6-9D27-122FEF0A34DA}"/>
              </a:ext>
            </a:extLst>
          </p:cNvPr>
          <p:cNvCxnSpPr>
            <a:cxnSpLocks/>
          </p:cNvCxnSpPr>
          <p:nvPr/>
        </p:nvCxnSpPr>
        <p:spPr>
          <a:xfrm flipH="1" flipV="1">
            <a:off x="2778361" y="687844"/>
            <a:ext cx="123940" cy="47045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80006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869AC25D-47A7-913D-6B2B-F3BE62B9E69F}"/>
              </a:ext>
            </a:extLst>
          </p:cNvPr>
          <p:cNvSpPr/>
          <p:nvPr/>
        </p:nvSpPr>
        <p:spPr>
          <a:xfrm>
            <a:off x="375840" y="314830"/>
            <a:ext cx="84229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Note also that, given a parameterized MRF containing </a:t>
            </a:r>
            <a:r>
              <a:rPr lang="en-US" sz="2400" b="1" i="1" strike="noStrike" spc="-1" dirty="0">
                <a:solidFill>
                  <a:srgbClr val="000000"/>
                </a:solidFill>
                <a:latin typeface="Symbol" pitchFamily="2" charset="2"/>
              </a:rPr>
              <a:t>q</a:t>
            </a:r>
            <a:r>
              <a:rPr lang="en-US" sz="2400" b="0" strike="noStrike" spc="-1" dirty="0">
                <a:solidFill>
                  <a:srgbClr val="000000"/>
                </a:solidFill>
                <a:latin typeface="Times New Roman"/>
              </a:rPr>
              <a:t> and a model matrix for a set of configurations, we can express the energies of these configurations as:</a:t>
            </a:r>
          </a:p>
        </p:txBody>
      </p:sp>
      <p:pic>
        <p:nvPicPr>
          <p:cNvPr id="3" name="Picture 2">
            <a:extLst>
              <a:ext uri="{FF2B5EF4-FFF2-40B4-BE49-F238E27FC236}">
                <a16:creationId xmlns:a16="http://schemas.microsoft.com/office/drawing/2014/main" id="{C45223DB-2C51-48D2-D2A8-8167F3F662E6}"/>
              </a:ext>
            </a:extLst>
          </p:cNvPr>
          <p:cNvPicPr>
            <a:picLocks noChangeAspect="1"/>
          </p:cNvPicPr>
          <p:nvPr/>
        </p:nvPicPr>
        <p:blipFill>
          <a:blip r:embed="rId2"/>
          <a:stretch>
            <a:fillRect/>
          </a:stretch>
        </p:blipFill>
        <p:spPr>
          <a:xfrm>
            <a:off x="3621025" y="1643924"/>
            <a:ext cx="1739900" cy="330200"/>
          </a:xfrm>
          <a:prstGeom prst="rect">
            <a:avLst/>
          </a:prstGeom>
        </p:spPr>
      </p:pic>
      <p:sp>
        <p:nvSpPr>
          <p:cNvPr id="4" name="CustomShape 1">
            <a:extLst>
              <a:ext uri="{FF2B5EF4-FFF2-40B4-BE49-F238E27FC236}">
                <a16:creationId xmlns:a16="http://schemas.microsoft.com/office/drawing/2014/main" id="{803EF097-9399-0A15-3E97-A4E30B6301D3}"/>
              </a:ext>
            </a:extLst>
          </p:cNvPr>
          <p:cNvSpPr/>
          <p:nvPr/>
        </p:nvSpPr>
        <p:spPr>
          <a:xfrm>
            <a:off x="162047" y="4105898"/>
            <a:ext cx="8843058" cy="1683623"/>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150" spc="-1" dirty="0">
                <a:solidFill>
                  <a:srgbClr val="FFFF00"/>
                </a:solidFill>
                <a:latin typeface="Courier New"/>
              </a:rPr>
              <a:t># Model matrix:</a:t>
            </a:r>
          </a:p>
          <a:p>
            <a:pPr>
              <a:lnSpc>
                <a:spcPct val="100000"/>
              </a:lnSpc>
            </a:pPr>
            <a:r>
              <a:rPr lang="en-US" sz="1150" spc="-1" dirty="0">
                <a:solidFill>
                  <a:srgbClr val="FFFFFF"/>
                </a:solidFill>
                <a:latin typeface="Courier New"/>
              </a:rPr>
              <a:t>M   &lt;- t(</a:t>
            </a:r>
            <a:r>
              <a:rPr lang="en-US" sz="1150" spc="-1" dirty="0" err="1">
                <a:solidFill>
                  <a:srgbClr val="FFFFFF"/>
                </a:solidFill>
                <a:latin typeface="Courier New"/>
              </a:rPr>
              <a:t>sapply</a:t>
            </a:r>
            <a:r>
              <a:rPr lang="en-US" sz="1150" spc="-1" dirty="0">
                <a:solidFill>
                  <a:srgbClr val="FFFFFF"/>
                </a:solidFill>
                <a:latin typeface="Courier New"/>
              </a:rPr>
              <a:t>(1:nrow(</a:t>
            </a:r>
            <a:r>
              <a:rPr lang="en-US" sz="1150" spc="-1" dirty="0" err="1">
                <a:solidFill>
                  <a:srgbClr val="FFFFFF"/>
                </a:solidFill>
                <a:latin typeface="Courier New"/>
              </a:rPr>
              <a:t>config.mat.i</a:t>
            </a:r>
            <a:r>
              <a:rPr lang="en-US" sz="1150" spc="-1" dirty="0">
                <a:solidFill>
                  <a:srgbClr val="FFFFFF"/>
                </a:solidFill>
                <a:latin typeface="Courier New"/>
              </a:rPr>
              <a:t>), function(xx){</a:t>
            </a:r>
            <a:r>
              <a:rPr lang="en-US" sz="1150" spc="-1" dirty="0" err="1">
                <a:solidFill>
                  <a:srgbClr val="FFFFFF"/>
                </a:solidFill>
                <a:latin typeface="Courier New"/>
              </a:rPr>
              <a:t>phi.features.e</a:t>
            </a:r>
            <a:r>
              <a:rPr lang="en-US" sz="1150" spc="-1" dirty="0">
                <a:solidFill>
                  <a:srgbClr val="FFFFFF"/>
                </a:solidFill>
                <a:latin typeface="Courier New"/>
              </a:rPr>
              <a:t>(</a:t>
            </a:r>
            <a:r>
              <a:rPr lang="en-US" sz="1150" spc="-1" dirty="0" err="1">
                <a:solidFill>
                  <a:srgbClr val="FFFFFF"/>
                </a:solidFill>
                <a:latin typeface="Courier New"/>
              </a:rPr>
              <a:t>config.mat.i</a:t>
            </a:r>
            <a:r>
              <a:rPr lang="en-US" sz="1150" spc="-1" dirty="0">
                <a:solidFill>
                  <a:srgbClr val="FFFFFF"/>
                </a:solidFill>
                <a:latin typeface="Courier New"/>
              </a:rPr>
              <a:t>[xx,], </a:t>
            </a:r>
            <a:r>
              <a:rPr lang="en-US" sz="1150" spc="-1" dirty="0" err="1">
                <a:solidFill>
                  <a:srgbClr val="FFFFFF"/>
                </a:solidFill>
                <a:latin typeface="Courier New"/>
              </a:rPr>
              <a:t>crf</a:t>
            </a:r>
            <a:r>
              <a:rPr lang="en-US" sz="1150" spc="-1" dirty="0">
                <a:solidFill>
                  <a:srgbClr val="FFFFFF"/>
                </a:solidFill>
                <a:latin typeface="Courier New"/>
              </a:rPr>
              <a:t> = star)}))</a:t>
            </a:r>
          </a:p>
          <a:p>
            <a:pPr>
              <a:lnSpc>
                <a:spcPct val="100000"/>
              </a:lnSpc>
            </a:pPr>
            <a:endParaRPr lang="en-US" sz="1150" spc="-1" dirty="0">
              <a:solidFill>
                <a:srgbClr val="FFFFFF"/>
              </a:solidFill>
              <a:latin typeface="Courier New"/>
            </a:endParaRPr>
          </a:p>
          <a:p>
            <a:pPr>
              <a:lnSpc>
                <a:spcPct val="100000"/>
              </a:lnSpc>
            </a:pPr>
            <a:r>
              <a:rPr lang="en-US" sz="1150" spc="-1" dirty="0">
                <a:solidFill>
                  <a:srgbClr val="FFFF00"/>
                </a:solidFill>
                <a:latin typeface="Courier New"/>
              </a:rPr>
              <a:t># Compute all energies as a matrix-vector multiply between the model matrix</a:t>
            </a:r>
          </a:p>
          <a:p>
            <a:pPr>
              <a:lnSpc>
                <a:spcPct val="100000"/>
              </a:lnSpc>
            </a:pPr>
            <a:r>
              <a:rPr lang="en-US" sz="1150" spc="-1" dirty="0">
                <a:solidFill>
                  <a:srgbClr val="FFFF00"/>
                </a:solidFill>
                <a:latin typeface="Courier New"/>
              </a:rPr>
              <a:t># and the parameter vector:</a:t>
            </a:r>
          </a:p>
          <a:p>
            <a:pPr>
              <a:lnSpc>
                <a:spcPct val="100000"/>
              </a:lnSpc>
            </a:pPr>
            <a:r>
              <a:rPr lang="en-US" sz="1150" spc="-1" dirty="0" err="1">
                <a:solidFill>
                  <a:srgbClr val="FFFFFF"/>
                </a:solidFill>
                <a:latin typeface="Courier New"/>
              </a:rPr>
              <a:t>cme</a:t>
            </a:r>
            <a:r>
              <a:rPr lang="en-US" sz="1150" spc="-1" dirty="0">
                <a:solidFill>
                  <a:srgbClr val="FFFFFF"/>
                </a:solidFill>
                <a:latin typeface="Courier New"/>
              </a:rPr>
              <a:t> &lt;- M %*% </a:t>
            </a:r>
            <a:r>
              <a:rPr lang="en-US" sz="1150" spc="-1" dirty="0" err="1">
                <a:solidFill>
                  <a:srgbClr val="FFFFFF"/>
                </a:solidFill>
                <a:latin typeface="Courier New"/>
              </a:rPr>
              <a:t>star$par</a:t>
            </a:r>
            <a:endParaRPr lang="en-US" sz="1150" spc="-1" dirty="0">
              <a:solidFill>
                <a:srgbClr val="FFFFFF"/>
              </a:solidFill>
              <a:latin typeface="Courier New"/>
            </a:endParaRPr>
          </a:p>
          <a:p>
            <a:pPr>
              <a:lnSpc>
                <a:spcPct val="100000"/>
              </a:lnSpc>
            </a:pPr>
            <a:endParaRPr lang="en-US" sz="1150" spc="-1" dirty="0">
              <a:solidFill>
                <a:srgbClr val="FFFFFF"/>
              </a:solidFill>
              <a:latin typeface="Courier New"/>
            </a:endParaRPr>
          </a:p>
          <a:p>
            <a:pPr>
              <a:lnSpc>
                <a:spcPct val="100000"/>
              </a:lnSpc>
            </a:pPr>
            <a:r>
              <a:rPr lang="en-US" sz="1150" spc="-1" dirty="0">
                <a:solidFill>
                  <a:srgbClr val="FFFF00"/>
                </a:solidFill>
                <a:latin typeface="Courier New"/>
              </a:rPr>
              <a:t># Compare: Differences should be 0</a:t>
            </a:r>
          </a:p>
          <a:p>
            <a:pPr>
              <a:lnSpc>
                <a:spcPct val="100000"/>
              </a:lnSpc>
            </a:pPr>
            <a:r>
              <a:rPr lang="en-US" sz="1150" spc="-1" dirty="0" err="1">
                <a:solidFill>
                  <a:srgbClr val="FFFFFF"/>
                </a:solidFill>
                <a:latin typeface="Courier New"/>
              </a:rPr>
              <a:t>data.frame</a:t>
            </a:r>
            <a:r>
              <a:rPr lang="en-US" sz="1150" spc="-1" dirty="0">
                <a:solidFill>
                  <a:srgbClr val="FFFFFF"/>
                </a:solidFill>
                <a:latin typeface="Courier New"/>
              </a:rPr>
              <a:t>(</a:t>
            </a:r>
            <a:r>
              <a:rPr lang="en-US" sz="1150" spc="-1" dirty="0" err="1">
                <a:solidFill>
                  <a:srgbClr val="FFFFFF"/>
                </a:solidFill>
                <a:latin typeface="Courier New"/>
              </a:rPr>
              <a:t>config.mat</a:t>
            </a:r>
            <a:r>
              <a:rPr lang="en-US" sz="1150" spc="-1" dirty="0">
                <a:solidFill>
                  <a:srgbClr val="FFFFFF"/>
                </a:solidFill>
                <a:latin typeface="Courier New"/>
              </a:rPr>
              <a:t>, </a:t>
            </a:r>
            <a:r>
              <a:rPr lang="en-US" sz="1150" spc="-1" dirty="0" err="1">
                <a:solidFill>
                  <a:srgbClr val="FFFFFF"/>
                </a:solidFill>
                <a:latin typeface="Courier New"/>
              </a:rPr>
              <a:t>cme</a:t>
            </a:r>
            <a:r>
              <a:rPr lang="en-US" sz="1150" spc="-1" dirty="0">
                <a:solidFill>
                  <a:srgbClr val="FFFFFF"/>
                </a:solidFill>
                <a:latin typeface="Courier New"/>
              </a:rPr>
              <a:t>, </a:t>
            </a:r>
            <a:r>
              <a:rPr lang="en-US" sz="1150" spc="-1" dirty="0" err="1">
                <a:solidFill>
                  <a:srgbClr val="FFFFFF"/>
                </a:solidFill>
                <a:latin typeface="Courier New"/>
              </a:rPr>
              <a:t>ce</a:t>
            </a:r>
            <a:r>
              <a:rPr lang="en-US" sz="1150" spc="-1" dirty="0">
                <a:solidFill>
                  <a:srgbClr val="FFFFFF"/>
                </a:solidFill>
                <a:latin typeface="Courier New"/>
              </a:rPr>
              <a:t>, </a:t>
            </a:r>
            <a:r>
              <a:rPr lang="en-US" sz="1150" spc="-1" dirty="0" err="1">
                <a:solidFill>
                  <a:srgbClr val="FFFFFF"/>
                </a:solidFill>
                <a:latin typeface="Courier New"/>
              </a:rPr>
              <a:t>cme-ce</a:t>
            </a:r>
            <a:r>
              <a:rPr lang="en-US" sz="1150" spc="-1" dirty="0">
                <a:solidFill>
                  <a:srgbClr val="FFFFFF"/>
                </a:solidFill>
                <a:latin typeface="Courier New"/>
              </a:rPr>
              <a:t>)</a:t>
            </a:r>
          </a:p>
        </p:txBody>
      </p:sp>
      <p:sp>
        <p:nvSpPr>
          <p:cNvPr id="5" name="TextBox 4">
            <a:extLst>
              <a:ext uri="{FF2B5EF4-FFF2-40B4-BE49-F238E27FC236}">
                <a16:creationId xmlns:a16="http://schemas.microsoft.com/office/drawing/2014/main" id="{9A9941F4-B03A-105B-8CF9-ED715091D5AE}"/>
              </a:ext>
            </a:extLst>
          </p:cNvPr>
          <p:cNvSpPr txBox="1"/>
          <p:nvPr/>
        </p:nvSpPr>
        <p:spPr>
          <a:xfrm>
            <a:off x="7451579" y="5130139"/>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scr14.R</a:t>
            </a:r>
            <a:endParaRPr lang="en-US"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3E1C2C8-D4DE-9FD4-E13E-C3B213C2D349}"/>
              </a:ext>
            </a:extLst>
          </p:cNvPr>
          <p:cNvSpPr txBox="1"/>
          <p:nvPr/>
        </p:nvSpPr>
        <p:spPr>
          <a:xfrm>
            <a:off x="1692423" y="2163471"/>
            <a:ext cx="247698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vector of energies for all configurations in the set: dim(</a:t>
            </a:r>
            <a:r>
              <a:rPr lang="en-US" b="1" i="1"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N</a:t>
            </a:r>
          </a:p>
        </p:txBody>
      </p:sp>
      <p:sp>
        <p:nvSpPr>
          <p:cNvPr id="7" name="TextBox 6">
            <a:extLst>
              <a:ext uri="{FF2B5EF4-FFF2-40B4-BE49-F238E27FC236}">
                <a16:creationId xmlns:a16="http://schemas.microsoft.com/office/drawing/2014/main" id="{B0FCD029-668E-B71D-D59B-FAF553351322}"/>
              </a:ext>
            </a:extLst>
          </p:cNvPr>
          <p:cNvSpPr txBox="1"/>
          <p:nvPr/>
        </p:nvSpPr>
        <p:spPr>
          <a:xfrm>
            <a:off x="5101917" y="2173748"/>
            <a:ext cx="302350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parameter vector: dim(</a:t>
            </a:r>
            <a:r>
              <a:rPr lang="en-US" b="1" i="1" dirty="0">
                <a:latin typeface="Symbol" pitchFamily="2" charset="2"/>
                <a:cs typeface="Times New Roman" panose="02020603050405020304" pitchFamily="18" charset="0"/>
              </a:rPr>
              <a:t>q </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w</a:t>
            </a:r>
          </a:p>
        </p:txBody>
      </p:sp>
      <p:sp>
        <p:nvSpPr>
          <p:cNvPr id="9" name="TextBox 8">
            <a:extLst>
              <a:ext uri="{FF2B5EF4-FFF2-40B4-BE49-F238E27FC236}">
                <a16:creationId xmlns:a16="http://schemas.microsoft.com/office/drawing/2014/main" id="{0970F22E-58B8-E1D2-43ED-1EE4A4575766}"/>
              </a:ext>
            </a:extLst>
          </p:cNvPr>
          <p:cNvSpPr txBox="1"/>
          <p:nvPr/>
        </p:nvSpPr>
        <p:spPr>
          <a:xfrm>
            <a:off x="3621025" y="3021134"/>
            <a:ext cx="302350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model matrix for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configurations: dim(</a:t>
            </a:r>
            <a:r>
              <a:rPr lang="en-US" b="1" i="1" dirty="0">
                <a:latin typeface="Times New Roman" panose="02020603050405020304" pitchFamily="18" charset="0"/>
                <a:cs typeface="Times New Roman" panose="02020603050405020304" pitchFamily="18" charset="0"/>
              </a:rPr>
              <a:t>M</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w</a:t>
            </a:r>
            <a:endParaRPr lang="en-US" dirty="0">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3BD21075-9DAA-0847-5187-A4A0C21EF46F}"/>
              </a:ext>
            </a:extLst>
          </p:cNvPr>
          <p:cNvCxnSpPr>
            <a:cxnSpLocks/>
          </p:cNvCxnSpPr>
          <p:nvPr/>
        </p:nvCxnSpPr>
        <p:spPr>
          <a:xfrm flipV="1">
            <a:off x="3621025" y="2009417"/>
            <a:ext cx="175909" cy="209064"/>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FB14593-F284-63C8-0290-10DAA936942E}"/>
              </a:ext>
            </a:extLst>
          </p:cNvPr>
          <p:cNvCxnSpPr>
            <a:cxnSpLocks/>
          </p:cNvCxnSpPr>
          <p:nvPr/>
        </p:nvCxnSpPr>
        <p:spPr>
          <a:xfrm flipH="1" flipV="1">
            <a:off x="5272970" y="1999811"/>
            <a:ext cx="175909" cy="209064"/>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D93223F-BB35-F951-BDCA-B0EE20A30526}"/>
              </a:ext>
            </a:extLst>
          </p:cNvPr>
          <p:cNvCxnSpPr>
            <a:cxnSpLocks/>
          </p:cNvCxnSpPr>
          <p:nvPr/>
        </p:nvCxnSpPr>
        <p:spPr>
          <a:xfrm flipV="1">
            <a:off x="4863736" y="1997842"/>
            <a:ext cx="0" cy="1077384"/>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79869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CustomShape 1"/>
          <p:cNvSpPr/>
          <p:nvPr/>
        </p:nvSpPr>
        <p:spPr>
          <a:xfrm>
            <a:off x="375840" y="199080"/>
            <a:ext cx="84229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If one copy of </a:t>
            </a:r>
            <a:r>
              <a:rPr lang="en-US" sz="2400" b="0" i="1" u="sng" strike="noStrike" spc="-1" dirty="0">
                <a:solidFill>
                  <a:srgbClr val="000000"/>
                </a:solidFill>
                <a:latin typeface="Times New Roman"/>
              </a:rPr>
              <a:t>all possible configurations</a:t>
            </a:r>
            <a:r>
              <a:rPr lang="en-US" sz="2400" b="0" strike="noStrike" spc="-1" dirty="0">
                <a:solidFill>
                  <a:srgbClr val="000000"/>
                </a:solidFill>
                <a:latin typeface="Times New Roman"/>
              </a:rPr>
              <a:t> are contained in </a:t>
            </a:r>
            <a:r>
              <a:rPr lang="en-US" sz="2400" b="1" strike="noStrike" spc="-1" dirty="0">
                <a:solidFill>
                  <a:srgbClr val="000000"/>
                </a:solidFill>
                <a:latin typeface="Times New Roman"/>
              </a:rPr>
              <a:t>M</a:t>
            </a:r>
            <a:r>
              <a:rPr lang="en-US" sz="2400" strike="noStrike" spc="-1" dirty="0">
                <a:solidFill>
                  <a:srgbClr val="000000"/>
                </a:solidFill>
                <a:latin typeface="Times New Roman"/>
              </a:rPr>
              <a:t> (= </a:t>
            </a:r>
            <a:r>
              <a:rPr lang="en-US" sz="2400" b="1" strike="noStrike" spc="-1" dirty="0" err="1">
                <a:solidFill>
                  <a:srgbClr val="000000"/>
                </a:solidFill>
                <a:latin typeface="Times New Roman"/>
              </a:rPr>
              <a:t>M</a:t>
            </a:r>
            <a:r>
              <a:rPr lang="en-US" sz="2400" b="1" i="1" strike="noStrike" spc="-1" baseline="-25000" dirty="0" err="1">
                <a:solidFill>
                  <a:srgbClr val="000000"/>
                </a:solidFill>
                <a:latin typeface="Symbol" pitchFamily="2" charset="2"/>
              </a:rPr>
              <a:t>f</a:t>
            </a:r>
            <a:r>
              <a:rPr lang="en-US" sz="2400" strike="noStrike" spc="-1" dirty="0">
                <a:solidFill>
                  <a:srgbClr val="000000"/>
                </a:solidFill>
                <a:latin typeface="Times New Roman"/>
              </a:rPr>
              <a:t>)</a:t>
            </a:r>
            <a:r>
              <a:rPr lang="en-US" sz="2400" b="0" strike="noStrike" spc="-1" dirty="0">
                <a:solidFill>
                  <a:srgbClr val="000000"/>
                </a:solidFill>
                <a:latin typeface="Times New Roman"/>
              </a:rPr>
              <a:t> and </a:t>
            </a:r>
            <a:r>
              <a:rPr lang="en-US" sz="2400" b="1" i="1" u="sng" strike="noStrike" spc="-1" dirty="0">
                <a:solidFill>
                  <a:srgbClr val="000000"/>
                </a:solidFill>
                <a:latin typeface="Symbol" pitchFamily="2" charset="2"/>
              </a:rPr>
              <a:t>q</a:t>
            </a:r>
            <a:r>
              <a:rPr lang="en-US" sz="2400" b="0" u="sng" strike="noStrike" spc="-1" dirty="0">
                <a:solidFill>
                  <a:srgbClr val="000000"/>
                </a:solidFill>
                <a:latin typeface="Times New Roman"/>
              </a:rPr>
              <a:t> is known exactly</a:t>
            </a:r>
            <a:r>
              <a:rPr lang="en-US" sz="2400" b="0" strike="noStrike" spc="-1" dirty="0">
                <a:solidFill>
                  <a:srgbClr val="000000"/>
                </a:solidFill>
                <a:latin typeface="Times New Roman"/>
              </a:rPr>
              <a:t>, then the </a:t>
            </a:r>
            <a:r>
              <a:rPr lang="en-US" sz="2400" b="1" i="1" u="sng" strike="noStrike" spc="-1" dirty="0">
                <a:solidFill>
                  <a:srgbClr val="000000"/>
                </a:solidFill>
                <a:uFillTx/>
                <a:latin typeface="Times New Roman"/>
              </a:rPr>
              <a:t>expected number </a:t>
            </a:r>
            <a:r>
              <a:rPr lang="en-US" sz="2400" b="0" strike="noStrike" spc="-1" dirty="0">
                <a:solidFill>
                  <a:srgbClr val="000000"/>
                </a:solidFill>
                <a:latin typeface="Times New Roman"/>
              </a:rPr>
              <a:t>of  “</a:t>
            </a:r>
            <a:r>
              <a:rPr lang="en-US" sz="2400" b="1" strike="noStrike" spc="-1" dirty="0">
                <a:solidFill>
                  <a:srgbClr val="000000"/>
                </a:solidFill>
                <a:latin typeface="Times New Roman"/>
              </a:rPr>
              <a:t>features</a:t>
            </a:r>
            <a:r>
              <a:rPr lang="en-US" sz="2400" b="0" strike="noStrike" spc="-1" dirty="0">
                <a:solidFill>
                  <a:srgbClr val="000000"/>
                </a:solidFill>
                <a:latin typeface="Times New Roman"/>
              </a:rPr>
              <a:t>” is:</a:t>
            </a:r>
            <a:endParaRPr lang="en-US" sz="2400" b="0" strike="noStrike" spc="-1" dirty="0">
              <a:latin typeface="Arial"/>
            </a:endParaRPr>
          </a:p>
        </p:txBody>
      </p:sp>
      <p:pic>
        <p:nvPicPr>
          <p:cNvPr id="601" name="Picture 4"/>
          <p:cNvPicPr>
            <a:picLocks noChangeAspect="1"/>
          </p:cNvPicPr>
          <p:nvPr/>
        </p:nvPicPr>
        <p:blipFill>
          <a:blip r:embed="rId2"/>
          <a:stretch/>
        </p:blipFill>
        <p:spPr>
          <a:xfrm>
            <a:off x="3865096" y="1307294"/>
            <a:ext cx="942020" cy="414718"/>
          </a:xfrm>
          <a:prstGeom prst="rect">
            <a:avLst/>
          </a:prstGeom>
          <a:ln>
            <a:noFill/>
          </a:ln>
        </p:spPr>
      </p:pic>
      <p:sp>
        <p:nvSpPr>
          <p:cNvPr id="602" name="CustomShape 2"/>
          <p:cNvSpPr/>
          <p:nvPr/>
        </p:nvSpPr>
        <p:spPr>
          <a:xfrm>
            <a:off x="1592603" y="1829844"/>
            <a:ext cx="6255280" cy="429433"/>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200" i="1" spc="-1" dirty="0">
                <a:solidFill>
                  <a:srgbClr val="000000"/>
                </a:solidFill>
                <a:latin typeface="Times New Roman"/>
              </a:rPr>
              <a:t>w</a:t>
            </a:r>
            <a:r>
              <a:rPr lang="en-US" sz="2200" spc="-1" dirty="0">
                <a:solidFill>
                  <a:srgbClr val="000000"/>
                </a:solidFill>
                <a:latin typeface="Times New Roman"/>
              </a:rPr>
              <a:t>-</a:t>
            </a:r>
            <a:r>
              <a:rPr lang="en-US" sz="2200" b="0" strike="noStrike" spc="-1" dirty="0">
                <a:solidFill>
                  <a:srgbClr val="000000"/>
                </a:solidFill>
                <a:latin typeface="Times New Roman"/>
              </a:rPr>
              <a:t>dimensional vector of expected number of features </a:t>
            </a:r>
            <a:endParaRPr lang="en-US" sz="2200" b="0" strike="noStrike" spc="-1" dirty="0">
              <a:latin typeface="Arial"/>
            </a:endParaRPr>
          </a:p>
        </p:txBody>
      </p:sp>
      <p:sp>
        <p:nvSpPr>
          <p:cNvPr id="607" name="CustomShape 5"/>
          <p:cNvSpPr/>
          <p:nvPr/>
        </p:nvSpPr>
        <p:spPr>
          <a:xfrm>
            <a:off x="234252" y="2470503"/>
            <a:ext cx="5008721" cy="42943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800280" lvl="1" indent="-342720">
              <a:lnSpc>
                <a:spcPct val="100000"/>
              </a:lnSpc>
              <a:buClr>
                <a:srgbClr val="000000"/>
              </a:buClr>
              <a:buFont typeface="Arial"/>
              <a:buChar char="•"/>
            </a:pPr>
            <a:r>
              <a:rPr lang="en-US" sz="2200" b="0" strike="noStrike" spc="-1" dirty="0">
                <a:solidFill>
                  <a:srgbClr val="000000"/>
                </a:solidFill>
                <a:latin typeface="Times New Roman"/>
              </a:rPr>
              <a:t>Each component is computed as:</a:t>
            </a:r>
            <a:endParaRPr lang="en-US" sz="2200" b="0" strike="noStrike" spc="-1" dirty="0">
              <a:latin typeface="Arial"/>
            </a:endParaRPr>
          </a:p>
        </p:txBody>
      </p:sp>
      <p:sp>
        <p:nvSpPr>
          <p:cNvPr id="21" name="CustomShape 3">
            <a:extLst>
              <a:ext uri="{FF2B5EF4-FFF2-40B4-BE49-F238E27FC236}">
                <a16:creationId xmlns:a16="http://schemas.microsoft.com/office/drawing/2014/main" id="{294F9EF2-7209-382A-7022-E73479E2DD6E}"/>
              </a:ext>
            </a:extLst>
          </p:cNvPr>
          <p:cNvSpPr/>
          <p:nvPr/>
        </p:nvSpPr>
        <p:spPr>
          <a:xfrm>
            <a:off x="1230820" y="4316220"/>
            <a:ext cx="3015587" cy="42552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43080" indent="-342720">
              <a:lnSpc>
                <a:spcPct val="100000"/>
              </a:lnSpc>
              <a:buClr>
                <a:srgbClr val="000000"/>
              </a:buClr>
              <a:buFont typeface="Arial"/>
              <a:buChar char="•"/>
            </a:pPr>
            <a:r>
              <a:rPr lang="en-US" sz="2200" b="0" strike="noStrike" spc="-1" dirty="0">
                <a:solidFill>
                  <a:srgbClr val="000000"/>
                </a:solidFill>
                <a:latin typeface="Times New Roman"/>
              </a:rPr>
              <a:t>For Ising-like models:</a:t>
            </a:r>
            <a:endParaRPr lang="en-US" sz="2200" b="0" strike="noStrike" spc="-1" dirty="0">
              <a:latin typeface="Arial"/>
            </a:endParaRPr>
          </a:p>
        </p:txBody>
      </p:sp>
      <p:sp>
        <p:nvSpPr>
          <p:cNvPr id="22" name="CustomShape 4">
            <a:extLst>
              <a:ext uri="{FF2B5EF4-FFF2-40B4-BE49-F238E27FC236}">
                <a16:creationId xmlns:a16="http://schemas.microsoft.com/office/drawing/2014/main" id="{48A01BD4-E9E2-F568-2A5A-5217F1E7145C}"/>
              </a:ext>
            </a:extLst>
          </p:cNvPr>
          <p:cNvSpPr/>
          <p:nvPr/>
        </p:nvSpPr>
        <p:spPr>
          <a:xfrm>
            <a:off x="1217860" y="5155380"/>
            <a:ext cx="3015587" cy="42552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343080" indent="-342720">
              <a:lnSpc>
                <a:spcPct val="100000"/>
              </a:lnSpc>
              <a:buClr>
                <a:srgbClr val="000000"/>
              </a:buClr>
              <a:buFont typeface="Arial"/>
              <a:buChar char="•"/>
            </a:pPr>
            <a:r>
              <a:rPr lang="en-US" sz="2200" b="0" strike="noStrike" spc="-1" dirty="0">
                <a:solidFill>
                  <a:srgbClr val="000000"/>
                </a:solidFill>
                <a:latin typeface="Times New Roman"/>
              </a:rPr>
              <a:t>For Potts-like models:</a:t>
            </a:r>
            <a:endParaRPr lang="en-US" sz="2200" b="0" strike="noStrike" spc="-1" dirty="0">
              <a:latin typeface="Arial"/>
            </a:endParaRPr>
          </a:p>
        </p:txBody>
      </p:sp>
      <p:sp>
        <p:nvSpPr>
          <p:cNvPr id="23" name="TextBox 22">
            <a:extLst>
              <a:ext uri="{FF2B5EF4-FFF2-40B4-BE49-F238E27FC236}">
                <a16:creationId xmlns:a16="http://schemas.microsoft.com/office/drawing/2014/main" id="{BBA30A23-4DDA-178D-4629-910782178D27}"/>
              </a:ext>
            </a:extLst>
          </p:cNvPr>
          <p:cNvSpPr txBox="1"/>
          <p:nvPr/>
        </p:nvSpPr>
        <p:spPr>
          <a:xfrm>
            <a:off x="5889297" y="5557996"/>
            <a:ext cx="1224643" cy="461665"/>
          </a:xfrm>
          <a:prstGeom prst="rect">
            <a:avLst/>
          </a:prstGeom>
          <a:noFill/>
        </p:spPr>
        <p:txBody>
          <a:bodyPr wrap="square">
            <a:spAutoFit/>
          </a:bodyPr>
          <a:lstStyle/>
          <a:p>
            <a:r>
              <a:rPr lang="en-US" sz="1200" spc="-1" dirty="0">
                <a:solidFill>
                  <a:srgbClr val="000000"/>
                </a:solidFill>
                <a:latin typeface="Times New Roman"/>
              </a:rPr>
              <a:t>number of nodes with m-states</a:t>
            </a:r>
            <a:endParaRPr lang="en-US" sz="1200" dirty="0"/>
          </a:p>
        </p:txBody>
      </p:sp>
      <p:sp>
        <p:nvSpPr>
          <p:cNvPr id="24" name="TextBox 23">
            <a:extLst>
              <a:ext uri="{FF2B5EF4-FFF2-40B4-BE49-F238E27FC236}">
                <a16:creationId xmlns:a16="http://schemas.microsoft.com/office/drawing/2014/main" id="{F5E2F0CE-2798-58F3-4B25-6B10E7DCAE97}"/>
              </a:ext>
            </a:extLst>
          </p:cNvPr>
          <p:cNvSpPr txBox="1"/>
          <p:nvPr/>
        </p:nvSpPr>
        <p:spPr>
          <a:xfrm>
            <a:off x="5060688" y="5857037"/>
            <a:ext cx="708566" cy="276999"/>
          </a:xfrm>
          <a:prstGeom prst="rect">
            <a:avLst/>
          </a:prstGeom>
          <a:noFill/>
        </p:spPr>
        <p:txBody>
          <a:bodyPr wrap="square">
            <a:spAutoFit/>
          </a:bodyPr>
          <a:lstStyle/>
          <a:p>
            <a:r>
              <a:rPr lang="en-US" sz="1200" spc="-1" dirty="0">
                <a:solidFill>
                  <a:srgbClr val="000000"/>
                </a:solidFill>
                <a:latin typeface="Times New Roman"/>
              </a:rPr>
              <a:t>m-states</a:t>
            </a:r>
            <a:endParaRPr lang="en-US" sz="1200" dirty="0"/>
          </a:p>
        </p:txBody>
      </p:sp>
      <p:cxnSp>
        <p:nvCxnSpPr>
          <p:cNvPr id="25" name="Straight Arrow Connector 24">
            <a:extLst>
              <a:ext uri="{FF2B5EF4-FFF2-40B4-BE49-F238E27FC236}">
                <a16:creationId xmlns:a16="http://schemas.microsoft.com/office/drawing/2014/main" id="{77DE8EA6-C9A1-E0B1-EAF5-5695B26EB6C7}"/>
              </a:ext>
            </a:extLst>
          </p:cNvPr>
          <p:cNvCxnSpPr>
            <a:cxnSpLocks/>
          </p:cNvCxnSpPr>
          <p:nvPr/>
        </p:nvCxnSpPr>
        <p:spPr>
          <a:xfrm flipH="1" flipV="1">
            <a:off x="6358966" y="5416781"/>
            <a:ext cx="165803" cy="19909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8D08C647-7CB9-5E7D-ED47-301D7A8587D1}"/>
              </a:ext>
            </a:extLst>
          </p:cNvPr>
          <p:cNvSpPr txBox="1"/>
          <p:nvPr/>
        </p:nvSpPr>
        <p:spPr>
          <a:xfrm>
            <a:off x="3613178" y="5610379"/>
            <a:ext cx="1193938" cy="276999"/>
          </a:xfrm>
          <a:prstGeom prst="rect">
            <a:avLst/>
          </a:prstGeom>
          <a:noFill/>
        </p:spPr>
        <p:txBody>
          <a:bodyPr wrap="square">
            <a:spAutoFit/>
          </a:bodyPr>
          <a:lstStyle/>
          <a:p>
            <a:r>
              <a:rPr lang="en-US" sz="1200" spc="-1" dirty="0">
                <a:solidFill>
                  <a:srgbClr val="000000"/>
                </a:solidFill>
                <a:latin typeface="Times New Roman"/>
              </a:rPr>
              <a:t>take the product</a:t>
            </a:r>
            <a:endParaRPr lang="en-US" sz="1200" dirty="0"/>
          </a:p>
        </p:txBody>
      </p:sp>
      <p:cxnSp>
        <p:nvCxnSpPr>
          <p:cNvPr id="27" name="Straight Arrow Connector 26">
            <a:extLst>
              <a:ext uri="{FF2B5EF4-FFF2-40B4-BE49-F238E27FC236}">
                <a16:creationId xmlns:a16="http://schemas.microsoft.com/office/drawing/2014/main" id="{9EBED5F5-0DD2-42F7-E387-3606401F3395}"/>
              </a:ext>
            </a:extLst>
          </p:cNvPr>
          <p:cNvCxnSpPr>
            <a:cxnSpLocks/>
          </p:cNvCxnSpPr>
          <p:nvPr/>
        </p:nvCxnSpPr>
        <p:spPr>
          <a:xfrm flipV="1">
            <a:off x="5369165" y="5490906"/>
            <a:ext cx="107930" cy="425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AD880479-2483-2F0F-AE15-8A99CEC94773}"/>
              </a:ext>
            </a:extLst>
          </p:cNvPr>
          <p:cNvCxnSpPr>
            <a:cxnSpLocks/>
          </p:cNvCxnSpPr>
          <p:nvPr/>
        </p:nvCxnSpPr>
        <p:spPr>
          <a:xfrm flipV="1">
            <a:off x="4712627" y="5638060"/>
            <a:ext cx="175379" cy="112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9" name="Picture 28">
            <a:extLst>
              <a:ext uri="{FF2B5EF4-FFF2-40B4-BE49-F238E27FC236}">
                <a16:creationId xmlns:a16="http://schemas.microsoft.com/office/drawing/2014/main" id="{59C3EE61-DE13-8FD9-F6AC-6A09B2F4639F}"/>
              </a:ext>
            </a:extLst>
          </p:cNvPr>
          <p:cNvPicPr>
            <a:picLocks noChangeAspect="1"/>
          </p:cNvPicPr>
          <p:nvPr/>
        </p:nvPicPr>
        <p:blipFill>
          <a:blip r:embed="rId3"/>
          <a:stretch>
            <a:fillRect/>
          </a:stretch>
        </p:blipFill>
        <p:spPr>
          <a:xfrm>
            <a:off x="4267737" y="5176777"/>
            <a:ext cx="2294468" cy="425520"/>
          </a:xfrm>
          <a:prstGeom prst="rect">
            <a:avLst/>
          </a:prstGeom>
        </p:spPr>
      </p:pic>
      <p:pic>
        <p:nvPicPr>
          <p:cNvPr id="30" name="Picture 29">
            <a:extLst>
              <a:ext uri="{FF2B5EF4-FFF2-40B4-BE49-F238E27FC236}">
                <a16:creationId xmlns:a16="http://schemas.microsoft.com/office/drawing/2014/main" id="{9ABC0BBB-F064-9D79-FA06-DC294A3E8ABC}"/>
              </a:ext>
            </a:extLst>
          </p:cNvPr>
          <p:cNvPicPr>
            <a:picLocks noChangeAspect="1"/>
          </p:cNvPicPr>
          <p:nvPr/>
        </p:nvPicPr>
        <p:blipFill>
          <a:blip r:embed="rId4"/>
          <a:stretch>
            <a:fillRect/>
          </a:stretch>
        </p:blipFill>
        <p:spPr>
          <a:xfrm>
            <a:off x="4267737" y="4372407"/>
            <a:ext cx="1593612" cy="275336"/>
          </a:xfrm>
          <a:prstGeom prst="rect">
            <a:avLst/>
          </a:prstGeom>
        </p:spPr>
      </p:pic>
      <p:sp>
        <p:nvSpPr>
          <p:cNvPr id="31" name="Right Brace 30">
            <a:extLst>
              <a:ext uri="{FF2B5EF4-FFF2-40B4-BE49-F238E27FC236}">
                <a16:creationId xmlns:a16="http://schemas.microsoft.com/office/drawing/2014/main" id="{0390C671-EC1A-4E30-B850-4B1DF894FC6E}"/>
              </a:ext>
            </a:extLst>
          </p:cNvPr>
          <p:cNvSpPr/>
          <p:nvPr/>
        </p:nvSpPr>
        <p:spPr>
          <a:xfrm>
            <a:off x="6898345" y="4316219"/>
            <a:ext cx="545731" cy="1817817"/>
          </a:xfrm>
          <a:prstGeom prst="rightBrace">
            <a:avLst/>
          </a:prstGeom>
          <a:ln w="28575"/>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2" name="TextBox 31">
            <a:extLst>
              <a:ext uri="{FF2B5EF4-FFF2-40B4-BE49-F238E27FC236}">
                <a16:creationId xmlns:a16="http://schemas.microsoft.com/office/drawing/2014/main" id="{DD693BBB-FC00-70F4-B604-7A769FFBCE2D}"/>
              </a:ext>
            </a:extLst>
          </p:cNvPr>
          <p:cNvSpPr txBox="1"/>
          <p:nvPr/>
        </p:nvSpPr>
        <p:spPr>
          <a:xfrm>
            <a:off x="7395210" y="4900235"/>
            <a:ext cx="174879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total number of possible configs</a:t>
            </a:r>
          </a:p>
        </p:txBody>
      </p:sp>
      <p:pic>
        <p:nvPicPr>
          <p:cNvPr id="34" name="Picture 33">
            <a:extLst>
              <a:ext uri="{FF2B5EF4-FFF2-40B4-BE49-F238E27FC236}">
                <a16:creationId xmlns:a16="http://schemas.microsoft.com/office/drawing/2014/main" id="{9614B10E-344C-C3E2-93D7-971310B7834E}"/>
              </a:ext>
            </a:extLst>
          </p:cNvPr>
          <p:cNvPicPr>
            <a:picLocks noChangeAspect="1"/>
          </p:cNvPicPr>
          <p:nvPr/>
        </p:nvPicPr>
        <p:blipFill>
          <a:blip r:embed="rId5"/>
          <a:stretch>
            <a:fillRect/>
          </a:stretch>
        </p:blipFill>
        <p:spPr>
          <a:xfrm>
            <a:off x="1429172" y="3070438"/>
            <a:ext cx="6709410" cy="86123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75B6B89B-964D-4469-B8B1-F5896C51A4A5}"/>
              </a:ext>
            </a:extLst>
          </p:cNvPr>
          <p:cNvSpPr/>
          <p:nvPr/>
        </p:nvSpPr>
        <p:spPr>
          <a:xfrm>
            <a:off x="375840" y="199080"/>
            <a:ext cx="8422920" cy="119887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Collecting together all possible configuration probabilities into a column vector </a:t>
            </a:r>
            <a:r>
              <a:rPr lang="en-US" sz="2400" b="1" strike="noStrike" spc="-1" dirty="0" err="1">
                <a:solidFill>
                  <a:srgbClr val="000000"/>
                </a:solidFill>
                <a:latin typeface="Times New Roman"/>
              </a:rPr>
              <a:t>Pr</a:t>
            </a:r>
            <a:r>
              <a:rPr lang="en-US" sz="2400" b="1" strike="noStrike" spc="-1" baseline="-25000" dirty="0" err="1">
                <a:solidFill>
                  <a:srgbClr val="000000"/>
                </a:solidFill>
                <a:latin typeface="Times New Roman"/>
              </a:rPr>
              <a:t>X</a:t>
            </a:r>
            <a:r>
              <a:rPr lang="en-US" sz="2400" b="0" strike="noStrike" spc="-1" dirty="0">
                <a:solidFill>
                  <a:srgbClr val="000000"/>
                </a:solidFill>
                <a:latin typeface="Times New Roman"/>
              </a:rPr>
              <a:t> we can write </a:t>
            </a:r>
            <a:r>
              <a:rPr lang="en-US" sz="2400" b="1" strike="noStrike" spc="-1" dirty="0">
                <a:solidFill>
                  <a:srgbClr val="000000"/>
                </a:solidFill>
                <a:latin typeface="Times New Roman"/>
              </a:rPr>
              <a:t>E</a:t>
            </a:r>
            <a:r>
              <a:rPr lang="en-US" sz="2400" b="1" i="1" strike="noStrike" spc="-1" baseline="-25000" dirty="0">
                <a:solidFill>
                  <a:srgbClr val="000000"/>
                </a:solidFill>
                <a:latin typeface="Symbol" pitchFamily="2" charset="2"/>
              </a:rPr>
              <a:t>q</a:t>
            </a:r>
            <a:r>
              <a:rPr lang="en-US" sz="2400" b="0" strike="noStrike" spc="-1" dirty="0">
                <a:solidFill>
                  <a:srgbClr val="000000"/>
                </a:solidFill>
                <a:latin typeface="Times New Roman"/>
              </a:rPr>
              <a:t>[</a:t>
            </a:r>
            <a:r>
              <a:rPr lang="en-US" sz="2400" b="1" i="1" strike="noStrike" spc="-1" dirty="0">
                <a:solidFill>
                  <a:srgbClr val="000000"/>
                </a:solidFill>
                <a:latin typeface="Symbol" pitchFamily="2" charset="2"/>
              </a:rPr>
              <a:t>f</a:t>
            </a:r>
            <a:r>
              <a:rPr lang="en-US" sz="2400" b="0" i="1" strike="noStrike" spc="-1" dirty="0">
                <a:solidFill>
                  <a:srgbClr val="000000"/>
                </a:solidFill>
                <a:latin typeface="Symbol" pitchFamily="2" charset="2"/>
              </a:rPr>
              <a:t> </a:t>
            </a:r>
            <a:r>
              <a:rPr lang="en-US" sz="2400" b="0" strike="noStrike" spc="-1" dirty="0">
                <a:solidFill>
                  <a:srgbClr val="000000"/>
                </a:solidFill>
                <a:latin typeface="Times New Roman"/>
              </a:rPr>
              <a:t>] compactly in as matrix vector multiplies:</a:t>
            </a:r>
            <a:endParaRPr lang="en-US" sz="2400" b="0" strike="noStrike" spc="-1" dirty="0">
              <a:latin typeface="Arial"/>
            </a:endParaRPr>
          </a:p>
        </p:txBody>
      </p:sp>
      <p:sp>
        <p:nvSpPr>
          <p:cNvPr id="12" name="TextBox 11">
            <a:extLst>
              <a:ext uri="{FF2B5EF4-FFF2-40B4-BE49-F238E27FC236}">
                <a16:creationId xmlns:a16="http://schemas.microsoft.com/office/drawing/2014/main" id="{C9A56A1D-8ACE-0DC9-3C2E-C1776365639B}"/>
              </a:ext>
            </a:extLst>
          </p:cNvPr>
          <p:cNvSpPr txBox="1"/>
          <p:nvPr/>
        </p:nvSpPr>
        <p:spPr>
          <a:xfrm>
            <a:off x="914767" y="1507831"/>
            <a:ext cx="4927893" cy="430887"/>
          </a:xfrm>
          <a:prstGeom prst="rect">
            <a:avLst/>
          </a:prstGeom>
          <a:noFill/>
        </p:spPr>
        <p:txBody>
          <a:bodyPr wrap="square" rtlCol="0">
            <a:spAutoFit/>
          </a:bodyPr>
          <a:lstStyle/>
          <a:p>
            <a:pPr marL="342900" indent="-342900">
              <a:buFont typeface="Arial" panose="020B0604020202020204" pitchFamily="34" charset="0"/>
              <a:buChar char="•"/>
            </a:pPr>
            <a:r>
              <a:rPr lang="en-US" sz="2200" i="1" dirty="0">
                <a:latin typeface="Times New Roman" panose="02020603050405020304" pitchFamily="18" charset="0"/>
                <a:cs typeface="Times New Roman" panose="02020603050405020304" pitchFamily="18" charset="0"/>
              </a:rPr>
              <a:t>w</a:t>
            </a:r>
            <a:r>
              <a:rPr lang="en-US" sz="2200" dirty="0">
                <a:latin typeface="Times New Roman" panose="02020603050405020304" pitchFamily="18" charset="0"/>
                <a:cs typeface="Times New Roman" panose="02020603050405020304" pitchFamily="18" charset="0"/>
              </a:rPr>
              <a:t>-dimensional vector of mean features</a:t>
            </a:r>
          </a:p>
        </p:txBody>
      </p:sp>
      <p:sp>
        <p:nvSpPr>
          <p:cNvPr id="16" name="TextBox 15">
            <a:extLst>
              <a:ext uri="{FF2B5EF4-FFF2-40B4-BE49-F238E27FC236}">
                <a16:creationId xmlns:a16="http://schemas.microsoft.com/office/drawing/2014/main" id="{12C68A38-A93A-9617-DB2D-8B55E713E06D}"/>
              </a:ext>
            </a:extLst>
          </p:cNvPr>
          <p:cNvSpPr txBox="1"/>
          <p:nvPr/>
        </p:nvSpPr>
        <p:spPr>
          <a:xfrm>
            <a:off x="3618267" y="2324883"/>
            <a:ext cx="39786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or</a:t>
            </a:r>
          </a:p>
        </p:txBody>
      </p:sp>
      <p:sp>
        <p:nvSpPr>
          <p:cNvPr id="17" name="TextBox 16">
            <a:extLst>
              <a:ext uri="{FF2B5EF4-FFF2-40B4-BE49-F238E27FC236}">
                <a16:creationId xmlns:a16="http://schemas.microsoft.com/office/drawing/2014/main" id="{5F86A846-2BD7-A9CC-08AB-8E4A839D700D}"/>
              </a:ext>
            </a:extLst>
          </p:cNvPr>
          <p:cNvSpPr txBox="1"/>
          <p:nvPr/>
        </p:nvSpPr>
        <p:spPr>
          <a:xfrm>
            <a:off x="5883373" y="1946068"/>
            <a:ext cx="2702488"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Loose interpretation: on average, how often each parameter contributes to the configuration space</a:t>
            </a:r>
          </a:p>
        </p:txBody>
      </p:sp>
      <p:sp>
        <p:nvSpPr>
          <p:cNvPr id="18" name="Right Brace 17">
            <a:extLst>
              <a:ext uri="{FF2B5EF4-FFF2-40B4-BE49-F238E27FC236}">
                <a16:creationId xmlns:a16="http://schemas.microsoft.com/office/drawing/2014/main" id="{549824AB-E3DC-D9AA-4AE3-67A371318D32}"/>
              </a:ext>
            </a:extLst>
          </p:cNvPr>
          <p:cNvSpPr/>
          <p:nvPr/>
        </p:nvSpPr>
        <p:spPr>
          <a:xfrm>
            <a:off x="5438898" y="1977314"/>
            <a:ext cx="415637" cy="115298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CustomShape 1">
            <a:extLst>
              <a:ext uri="{FF2B5EF4-FFF2-40B4-BE49-F238E27FC236}">
                <a16:creationId xmlns:a16="http://schemas.microsoft.com/office/drawing/2014/main" id="{13C8CF94-6095-4575-657E-ABAF3E8A30F5}"/>
              </a:ext>
            </a:extLst>
          </p:cNvPr>
          <p:cNvSpPr/>
          <p:nvPr/>
        </p:nvSpPr>
        <p:spPr>
          <a:xfrm>
            <a:off x="162941" y="3326374"/>
            <a:ext cx="842292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We can us matrix-vector notation to compactly write down a few other quantities of interest too:</a:t>
            </a:r>
            <a:endParaRPr lang="en-US" sz="2400" b="0" strike="noStrike" spc="-1" dirty="0">
              <a:latin typeface="Arial"/>
            </a:endParaRPr>
          </a:p>
        </p:txBody>
      </p:sp>
      <p:sp>
        <p:nvSpPr>
          <p:cNvPr id="26" name="TextBox 25">
            <a:extLst>
              <a:ext uri="{FF2B5EF4-FFF2-40B4-BE49-F238E27FC236}">
                <a16:creationId xmlns:a16="http://schemas.microsoft.com/office/drawing/2014/main" id="{FAFA3C7E-CE3D-555B-A478-89F6A2798837}"/>
              </a:ext>
            </a:extLst>
          </p:cNvPr>
          <p:cNvSpPr txBox="1"/>
          <p:nvPr/>
        </p:nvSpPr>
        <p:spPr>
          <a:xfrm>
            <a:off x="926642" y="4135352"/>
            <a:ext cx="6637940" cy="430887"/>
          </a:xfrm>
          <a:prstGeom prst="rect">
            <a:avLst/>
          </a:prstGeom>
          <a:noFill/>
        </p:spPr>
        <p:txBody>
          <a:bodyPr wrap="square" rtlCol="0">
            <a:spAutoFit/>
          </a:bodyPr>
          <a:lstStyle/>
          <a:p>
            <a:pPr marL="342900" indent="-342900">
              <a:buFont typeface="Arial" panose="020B0604020202020204" pitchFamily="34" charset="0"/>
              <a:buChar char="•"/>
            </a:pPr>
            <a:r>
              <a:rPr lang="en-US" sz="2200" i="1" dirty="0">
                <a:latin typeface="Times New Roman" panose="02020603050405020304" pitchFamily="18" charset="0"/>
                <a:cs typeface="Times New Roman" panose="02020603050405020304" pitchFamily="18" charset="0"/>
              </a:rPr>
              <a:t>w</a:t>
            </a:r>
            <a:r>
              <a:rPr lang="en-US" sz="2200" dirty="0">
                <a:latin typeface="Times New Roman" panose="02020603050405020304" pitchFamily="18" charset="0"/>
                <a:cs typeface="Times New Roman" panose="02020603050405020304" pitchFamily="18" charset="0"/>
              </a:rPr>
              <a:t>-dimensional vector of </a:t>
            </a:r>
            <a:r>
              <a:rPr lang="en-US" sz="2200" b="1" dirty="0">
                <a:latin typeface="Times New Roman" panose="02020603050405020304" pitchFamily="18" charset="0"/>
                <a:cs typeface="Times New Roman" panose="02020603050405020304" pitchFamily="18" charset="0"/>
              </a:rPr>
              <a:t>mean parameter energies</a:t>
            </a:r>
          </a:p>
        </p:txBody>
      </p:sp>
      <p:pic>
        <p:nvPicPr>
          <p:cNvPr id="28" name="Picture 27">
            <a:extLst>
              <a:ext uri="{FF2B5EF4-FFF2-40B4-BE49-F238E27FC236}">
                <a16:creationId xmlns:a16="http://schemas.microsoft.com/office/drawing/2014/main" id="{64A290F4-4D37-A360-1262-726BFEFCC47E}"/>
              </a:ext>
            </a:extLst>
          </p:cNvPr>
          <p:cNvPicPr>
            <a:picLocks noChangeAspect="1"/>
          </p:cNvPicPr>
          <p:nvPr/>
        </p:nvPicPr>
        <p:blipFill>
          <a:blip r:embed="rId2"/>
          <a:stretch>
            <a:fillRect/>
          </a:stretch>
        </p:blipFill>
        <p:spPr>
          <a:xfrm>
            <a:off x="2903775" y="4562708"/>
            <a:ext cx="1953234" cy="298636"/>
          </a:xfrm>
          <a:prstGeom prst="rect">
            <a:avLst/>
          </a:prstGeom>
        </p:spPr>
      </p:pic>
      <p:sp>
        <p:nvSpPr>
          <p:cNvPr id="29" name="TextBox 28">
            <a:extLst>
              <a:ext uri="{FF2B5EF4-FFF2-40B4-BE49-F238E27FC236}">
                <a16:creationId xmlns:a16="http://schemas.microsoft.com/office/drawing/2014/main" id="{F0D18017-066B-3B7A-D80B-F35F22239CBF}"/>
              </a:ext>
            </a:extLst>
          </p:cNvPr>
          <p:cNvSpPr txBox="1"/>
          <p:nvPr/>
        </p:nvSpPr>
        <p:spPr>
          <a:xfrm>
            <a:off x="5785827" y="4679894"/>
            <a:ext cx="3358174"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Loose interpretation: on average, how much energy each parameter contributes to configuration space</a:t>
            </a:r>
          </a:p>
        </p:txBody>
      </p:sp>
      <p:sp>
        <p:nvSpPr>
          <p:cNvPr id="30" name="TextBox 29">
            <a:extLst>
              <a:ext uri="{FF2B5EF4-FFF2-40B4-BE49-F238E27FC236}">
                <a16:creationId xmlns:a16="http://schemas.microsoft.com/office/drawing/2014/main" id="{36F27965-2791-DE9D-2C74-0D2DEE7FDFB3}"/>
              </a:ext>
            </a:extLst>
          </p:cNvPr>
          <p:cNvSpPr txBox="1"/>
          <p:nvPr/>
        </p:nvSpPr>
        <p:spPr>
          <a:xfrm>
            <a:off x="1571752" y="6013086"/>
            <a:ext cx="192571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components:</a:t>
            </a:r>
          </a:p>
        </p:txBody>
      </p:sp>
      <p:pic>
        <p:nvPicPr>
          <p:cNvPr id="31" name="Picture 30">
            <a:extLst>
              <a:ext uri="{FF2B5EF4-FFF2-40B4-BE49-F238E27FC236}">
                <a16:creationId xmlns:a16="http://schemas.microsoft.com/office/drawing/2014/main" id="{FA73FD42-D2AC-2CFE-A823-FD830EB9569A}"/>
              </a:ext>
            </a:extLst>
          </p:cNvPr>
          <p:cNvPicPr>
            <a:picLocks noChangeAspect="1"/>
          </p:cNvPicPr>
          <p:nvPr/>
        </p:nvPicPr>
        <p:blipFill>
          <a:blip r:embed="rId3"/>
          <a:stretch>
            <a:fillRect/>
          </a:stretch>
        </p:blipFill>
        <p:spPr>
          <a:xfrm>
            <a:off x="3445783" y="5898478"/>
            <a:ext cx="2774950" cy="666750"/>
          </a:xfrm>
          <a:prstGeom prst="rect">
            <a:avLst/>
          </a:prstGeom>
        </p:spPr>
      </p:pic>
      <p:sp>
        <p:nvSpPr>
          <p:cNvPr id="32" name="Left Brace 31">
            <a:extLst>
              <a:ext uri="{FF2B5EF4-FFF2-40B4-BE49-F238E27FC236}">
                <a16:creationId xmlns:a16="http://schemas.microsoft.com/office/drawing/2014/main" id="{54E77F0A-9E6B-F40D-B46D-0BADFA5C4C84}"/>
              </a:ext>
            </a:extLst>
          </p:cNvPr>
          <p:cNvSpPr/>
          <p:nvPr/>
        </p:nvSpPr>
        <p:spPr>
          <a:xfrm rot="16200000">
            <a:off x="4816980" y="6025127"/>
            <a:ext cx="293777" cy="95005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3" name="Picture 32">
            <a:extLst>
              <a:ext uri="{FF2B5EF4-FFF2-40B4-BE49-F238E27FC236}">
                <a16:creationId xmlns:a16="http://schemas.microsoft.com/office/drawing/2014/main" id="{29FC12CD-80C1-6543-AE5F-4CB26D34F416}"/>
              </a:ext>
            </a:extLst>
          </p:cNvPr>
          <p:cNvPicPr>
            <a:picLocks noChangeAspect="1"/>
          </p:cNvPicPr>
          <p:nvPr/>
        </p:nvPicPr>
        <p:blipFill>
          <a:blip r:embed="rId4"/>
          <a:stretch>
            <a:fillRect/>
          </a:stretch>
        </p:blipFill>
        <p:spPr>
          <a:xfrm>
            <a:off x="4958527" y="6623458"/>
            <a:ext cx="560878" cy="195778"/>
          </a:xfrm>
          <a:prstGeom prst="rect">
            <a:avLst/>
          </a:prstGeom>
        </p:spPr>
      </p:pic>
      <p:pic>
        <p:nvPicPr>
          <p:cNvPr id="35" name="Picture 34">
            <a:extLst>
              <a:ext uri="{FF2B5EF4-FFF2-40B4-BE49-F238E27FC236}">
                <a16:creationId xmlns:a16="http://schemas.microsoft.com/office/drawing/2014/main" id="{C1FD606E-C5BA-8CC4-EAD2-63FA10EBF786}"/>
              </a:ext>
            </a:extLst>
          </p:cNvPr>
          <p:cNvPicPr>
            <a:picLocks noChangeAspect="1"/>
          </p:cNvPicPr>
          <p:nvPr/>
        </p:nvPicPr>
        <p:blipFill>
          <a:blip r:embed="rId5"/>
          <a:stretch>
            <a:fillRect/>
          </a:stretch>
        </p:blipFill>
        <p:spPr>
          <a:xfrm>
            <a:off x="2781426" y="1930674"/>
            <a:ext cx="2323381" cy="452494"/>
          </a:xfrm>
          <a:prstGeom prst="rect">
            <a:avLst/>
          </a:prstGeom>
        </p:spPr>
      </p:pic>
      <p:pic>
        <p:nvPicPr>
          <p:cNvPr id="36" name="Picture 35">
            <a:extLst>
              <a:ext uri="{FF2B5EF4-FFF2-40B4-BE49-F238E27FC236}">
                <a16:creationId xmlns:a16="http://schemas.microsoft.com/office/drawing/2014/main" id="{A5F5123F-4ABF-F909-141F-5F49C2D049E6}"/>
              </a:ext>
            </a:extLst>
          </p:cNvPr>
          <p:cNvPicPr>
            <a:picLocks noChangeAspect="1"/>
          </p:cNvPicPr>
          <p:nvPr/>
        </p:nvPicPr>
        <p:blipFill>
          <a:blip r:embed="rId6"/>
          <a:stretch>
            <a:fillRect/>
          </a:stretch>
        </p:blipFill>
        <p:spPr>
          <a:xfrm>
            <a:off x="2781426" y="2760557"/>
            <a:ext cx="2447637" cy="429250"/>
          </a:xfrm>
          <a:prstGeom prst="rect">
            <a:avLst/>
          </a:prstGeom>
        </p:spPr>
      </p:pic>
      <p:sp>
        <p:nvSpPr>
          <p:cNvPr id="5" name="TextBox 4">
            <a:extLst>
              <a:ext uri="{FF2B5EF4-FFF2-40B4-BE49-F238E27FC236}">
                <a16:creationId xmlns:a16="http://schemas.microsoft.com/office/drawing/2014/main" id="{4A9BC6F5-2C92-502B-4BEE-8CDD8987CAED}"/>
              </a:ext>
            </a:extLst>
          </p:cNvPr>
          <p:cNvSpPr txBox="1"/>
          <p:nvPr/>
        </p:nvSpPr>
        <p:spPr>
          <a:xfrm>
            <a:off x="239560" y="4936449"/>
            <a:ext cx="2318797" cy="646331"/>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vector-vector Hadamard products in R should be ok, but here it is as a vector-matrix multiplies </a:t>
            </a:r>
            <a:endParaRPr lang="en-US" sz="1200" dirty="0"/>
          </a:p>
        </p:txBody>
      </p:sp>
      <p:cxnSp>
        <p:nvCxnSpPr>
          <p:cNvPr id="7" name="Straight Arrow Connector 6">
            <a:extLst>
              <a:ext uri="{FF2B5EF4-FFF2-40B4-BE49-F238E27FC236}">
                <a16:creationId xmlns:a16="http://schemas.microsoft.com/office/drawing/2014/main" id="{3DD946D4-0308-A865-C0B4-997D0288B292}"/>
              </a:ext>
            </a:extLst>
          </p:cNvPr>
          <p:cNvCxnSpPr>
            <a:cxnSpLocks/>
          </p:cNvCxnSpPr>
          <p:nvPr/>
        </p:nvCxnSpPr>
        <p:spPr>
          <a:xfrm flipH="1">
            <a:off x="2475232" y="4786221"/>
            <a:ext cx="1366630" cy="2452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D8F11C8-D3E4-4734-FBC8-C910F012F0BD}"/>
              </a:ext>
            </a:extLst>
          </p:cNvPr>
          <p:cNvCxnSpPr>
            <a:cxnSpLocks/>
          </p:cNvCxnSpPr>
          <p:nvPr/>
        </p:nvCxnSpPr>
        <p:spPr>
          <a:xfrm>
            <a:off x="2464848" y="5224791"/>
            <a:ext cx="365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67A3C425-7488-D6E5-AF76-29FEF5861E90}"/>
              </a:ext>
            </a:extLst>
          </p:cNvPr>
          <p:cNvPicPr>
            <a:picLocks noChangeAspect="1"/>
          </p:cNvPicPr>
          <p:nvPr/>
        </p:nvPicPr>
        <p:blipFill>
          <a:blip r:embed="rId7"/>
          <a:stretch>
            <a:fillRect/>
          </a:stretch>
        </p:blipFill>
        <p:spPr>
          <a:xfrm>
            <a:off x="2911298" y="4977353"/>
            <a:ext cx="2527600" cy="344672"/>
          </a:xfrm>
          <a:prstGeom prst="rect">
            <a:avLst/>
          </a:prstGeom>
        </p:spPr>
      </p:pic>
      <p:pic>
        <p:nvPicPr>
          <p:cNvPr id="19" name="Picture 18">
            <a:extLst>
              <a:ext uri="{FF2B5EF4-FFF2-40B4-BE49-F238E27FC236}">
                <a16:creationId xmlns:a16="http://schemas.microsoft.com/office/drawing/2014/main" id="{D4EAEFCE-748D-3E5A-C4BF-41FD089BAE33}"/>
              </a:ext>
            </a:extLst>
          </p:cNvPr>
          <p:cNvPicPr>
            <a:picLocks noChangeAspect="1"/>
          </p:cNvPicPr>
          <p:nvPr/>
        </p:nvPicPr>
        <p:blipFill>
          <a:blip r:embed="rId8"/>
          <a:stretch>
            <a:fillRect/>
          </a:stretch>
        </p:blipFill>
        <p:spPr>
          <a:xfrm>
            <a:off x="3354855" y="5488156"/>
            <a:ext cx="2084042" cy="308438"/>
          </a:xfrm>
          <a:prstGeom prst="rect">
            <a:avLst/>
          </a:prstGeom>
        </p:spPr>
      </p:pic>
      <p:cxnSp>
        <p:nvCxnSpPr>
          <p:cNvPr id="20" name="Straight Arrow Connector 19">
            <a:extLst>
              <a:ext uri="{FF2B5EF4-FFF2-40B4-BE49-F238E27FC236}">
                <a16:creationId xmlns:a16="http://schemas.microsoft.com/office/drawing/2014/main" id="{D0DB6E1C-595A-F2EF-EC3A-0317BF244A8E}"/>
              </a:ext>
            </a:extLst>
          </p:cNvPr>
          <p:cNvCxnSpPr>
            <a:cxnSpLocks/>
          </p:cNvCxnSpPr>
          <p:nvPr/>
        </p:nvCxnSpPr>
        <p:spPr>
          <a:xfrm>
            <a:off x="2464848" y="5236295"/>
            <a:ext cx="753074" cy="3943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423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a:extLst>
              <a:ext uri="{FF2B5EF4-FFF2-40B4-BE49-F238E27FC236}">
                <a16:creationId xmlns:a16="http://schemas.microsoft.com/office/drawing/2014/main" id="{A41239B2-4BFC-E044-B3DD-E15B603DF024}"/>
              </a:ext>
            </a:extLst>
          </p:cNvPr>
          <p:cNvSpPr txBox="1"/>
          <p:nvPr/>
        </p:nvSpPr>
        <p:spPr>
          <a:xfrm>
            <a:off x="218160" y="139316"/>
            <a:ext cx="8800560" cy="1171800"/>
          </a:xfrm>
          <a:prstGeom prst="rect">
            <a:avLst/>
          </a:prstGeom>
          <a:noFill/>
          <a:ln>
            <a:noFill/>
          </a:ln>
        </p:spPr>
        <p:txBody>
          <a:bodyPr>
            <a:noAutofit/>
          </a:bodyPr>
          <a:lstStyle/>
          <a:p>
            <a:pPr marL="343080" indent="-342720">
              <a:lnSpc>
                <a:spcPct val="100000"/>
              </a:lnSpc>
              <a:spcBef>
                <a:spcPts val="479"/>
              </a:spcBef>
              <a:buClr>
                <a:srgbClr val="000000"/>
              </a:buClr>
              <a:buFont typeface="Arial"/>
              <a:buChar char="•"/>
            </a:pPr>
            <a:r>
              <a:rPr lang="en-US" sz="2400" b="0" strike="noStrike" spc="-1" dirty="0">
                <a:solidFill>
                  <a:srgbClr val="000000"/>
                </a:solidFill>
                <a:latin typeface="Times New Roman"/>
              </a:rPr>
              <a:t>Parameterize this distribution using unary potentials for each node and pair-wise potentials between each pair of connected nodes* </a:t>
            </a:r>
            <a:endParaRPr lang="en-US" sz="2400" b="0" strike="noStrike" spc="-1" dirty="0">
              <a:solidFill>
                <a:srgbClr val="000000"/>
              </a:solidFill>
              <a:latin typeface="Calibri"/>
            </a:endParaRPr>
          </a:p>
        </p:txBody>
      </p:sp>
      <p:sp>
        <p:nvSpPr>
          <p:cNvPr id="5" name="CustomShape 2">
            <a:extLst>
              <a:ext uri="{FF2B5EF4-FFF2-40B4-BE49-F238E27FC236}">
                <a16:creationId xmlns:a16="http://schemas.microsoft.com/office/drawing/2014/main" id="{8561EF80-7ECD-4B40-8825-5E64E45F9188}"/>
              </a:ext>
            </a:extLst>
          </p:cNvPr>
          <p:cNvSpPr/>
          <p:nvPr/>
        </p:nvSpPr>
        <p:spPr>
          <a:xfrm>
            <a:off x="500400" y="1125356"/>
            <a:ext cx="8415720" cy="809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For the example </a:t>
            </a:r>
            <a:r>
              <a:rPr lang="en-US" sz="2200" b="0" strike="noStrike" spc="-1" dirty="0" err="1">
                <a:solidFill>
                  <a:srgbClr val="000000"/>
                </a:solidFill>
                <a:latin typeface="Times New Roman"/>
              </a:rPr>
              <a:t>Pr</a:t>
            </a:r>
            <a:r>
              <a:rPr lang="en-US" sz="2200" b="0" strike="noStrike" spc="-1" dirty="0">
                <a:solidFill>
                  <a:srgbClr val="000000"/>
                </a:solidFill>
                <a:latin typeface="Times New Roman"/>
              </a:rPr>
              <a:t>(</a:t>
            </a:r>
            <a:r>
              <a:rPr lang="en-US" sz="2200" b="0" i="1" strike="noStrike" spc="-1" dirty="0">
                <a:solidFill>
                  <a:srgbClr val="000000"/>
                </a:solidFill>
                <a:latin typeface="Times New Roman"/>
              </a:rPr>
              <a:t>A</a:t>
            </a:r>
            <a:r>
              <a:rPr lang="en-US" sz="2200" b="0" strike="noStrike" spc="-1" dirty="0">
                <a:solidFill>
                  <a:srgbClr val="000000"/>
                </a:solidFill>
                <a:latin typeface="Times New Roman"/>
              </a:rPr>
              <a:t>,</a:t>
            </a:r>
            <a:r>
              <a:rPr lang="en-US" sz="2200" b="0" i="1" strike="noStrike" spc="-1" dirty="0">
                <a:solidFill>
                  <a:srgbClr val="000000"/>
                </a:solidFill>
                <a:latin typeface="Times New Roman"/>
              </a:rPr>
              <a:t>B</a:t>
            </a:r>
            <a:r>
              <a:rPr lang="en-US" sz="2200" b="0" strike="noStrike" spc="-1" dirty="0">
                <a:solidFill>
                  <a:srgbClr val="000000"/>
                </a:solidFill>
                <a:latin typeface="Times New Roman"/>
              </a:rPr>
              <a:t>,</a:t>
            </a:r>
            <a:r>
              <a:rPr lang="en-US" sz="2200" b="0" i="1" strike="noStrike" spc="-1" dirty="0">
                <a:solidFill>
                  <a:srgbClr val="000000"/>
                </a:solidFill>
                <a:latin typeface="Times New Roman"/>
              </a:rPr>
              <a:t>C</a:t>
            </a:r>
            <a:r>
              <a:rPr lang="en-US" sz="2200" b="0" strike="noStrike" spc="-1" dirty="0">
                <a:solidFill>
                  <a:srgbClr val="000000"/>
                </a:solidFill>
                <a:latin typeface="Times New Roman"/>
              </a:rPr>
              <a:t>,</a:t>
            </a:r>
            <a:r>
              <a:rPr lang="en-US" sz="2200" b="0" i="1" strike="noStrike" spc="-1" dirty="0">
                <a:solidFill>
                  <a:srgbClr val="000000"/>
                </a:solidFill>
                <a:latin typeface="Times New Roman"/>
              </a:rPr>
              <a:t>D</a:t>
            </a:r>
            <a:r>
              <a:rPr lang="en-US" sz="2200" b="0" strike="noStrike" spc="-1" dirty="0">
                <a:solidFill>
                  <a:srgbClr val="000000"/>
                </a:solidFill>
                <a:latin typeface="Times New Roman"/>
              </a:rPr>
              <a:t>,</a:t>
            </a:r>
            <a:r>
              <a:rPr lang="en-US" sz="2200" b="0" i="1" strike="noStrike" spc="-1" dirty="0">
                <a:solidFill>
                  <a:srgbClr val="000000"/>
                </a:solidFill>
                <a:latin typeface="Times New Roman"/>
              </a:rPr>
              <a:t>E</a:t>
            </a:r>
            <a:r>
              <a:rPr lang="en-US" sz="2200" b="0" strike="noStrike" spc="-1" dirty="0">
                <a:solidFill>
                  <a:srgbClr val="000000"/>
                </a:solidFill>
                <a:latin typeface="Times New Roman"/>
              </a:rPr>
              <a:t>) this amounts to replacing the undirected graph with a </a:t>
            </a:r>
            <a:r>
              <a:rPr lang="en-US" sz="2200" b="1" strike="noStrike" spc="-1" dirty="0">
                <a:solidFill>
                  <a:srgbClr val="000000"/>
                </a:solidFill>
                <a:latin typeface="Times New Roman"/>
              </a:rPr>
              <a:t>factor graph</a:t>
            </a:r>
            <a:endParaRPr lang="en-US" sz="2200" b="0" strike="noStrike" spc="-1" dirty="0">
              <a:latin typeface="Arial"/>
            </a:endParaRPr>
          </a:p>
        </p:txBody>
      </p:sp>
      <p:sp>
        <p:nvSpPr>
          <p:cNvPr id="6" name="TextBox 5">
            <a:extLst>
              <a:ext uri="{FF2B5EF4-FFF2-40B4-BE49-F238E27FC236}">
                <a16:creationId xmlns:a16="http://schemas.microsoft.com/office/drawing/2014/main" id="{70000006-FF92-B848-9813-2703638C2F9B}"/>
              </a:ext>
            </a:extLst>
          </p:cNvPr>
          <p:cNvSpPr txBox="1"/>
          <p:nvPr/>
        </p:nvSpPr>
        <p:spPr>
          <a:xfrm>
            <a:off x="7193837" y="1783576"/>
            <a:ext cx="2018885" cy="600164"/>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*We’ll assume all MRFs in these notes are parameterized this way unless otherwise stated</a:t>
            </a:r>
          </a:p>
        </p:txBody>
      </p:sp>
      <p:sp>
        <p:nvSpPr>
          <p:cNvPr id="8" name="CustomShape 5">
            <a:extLst>
              <a:ext uri="{FF2B5EF4-FFF2-40B4-BE49-F238E27FC236}">
                <a16:creationId xmlns:a16="http://schemas.microsoft.com/office/drawing/2014/main" id="{ED4712B1-8EBC-FA40-9F39-9B0BEBC780E0}"/>
              </a:ext>
            </a:extLst>
          </p:cNvPr>
          <p:cNvSpPr/>
          <p:nvPr/>
        </p:nvSpPr>
        <p:spPr>
          <a:xfrm rot="2153579">
            <a:off x="4123497" y="2358831"/>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9" name="CustomShape 6">
            <a:extLst>
              <a:ext uri="{FF2B5EF4-FFF2-40B4-BE49-F238E27FC236}">
                <a16:creationId xmlns:a16="http://schemas.microsoft.com/office/drawing/2014/main" id="{79B90EB2-48DE-B24C-A5C7-23005E2C150F}"/>
              </a:ext>
            </a:extLst>
          </p:cNvPr>
          <p:cNvSpPr/>
          <p:nvPr/>
        </p:nvSpPr>
        <p:spPr>
          <a:xfrm rot="21596190">
            <a:off x="4229490" y="2251087"/>
            <a:ext cx="651310" cy="1014209"/>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dirty="0">
                <a:solidFill>
                  <a:srgbClr val="000000"/>
                </a:solidFill>
                <a:latin typeface="Times New Roman"/>
              </a:rPr>
              <a:t>A</a:t>
            </a:r>
            <a:endParaRPr lang="en-US" sz="6000" b="0" strike="noStrike" spc="-1" dirty="0">
              <a:latin typeface="Arial"/>
            </a:endParaRPr>
          </a:p>
        </p:txBody>
      </p:sp>
      <p:sp>
        <p:nvSpPr>
          <p:cNvPr id="10" name="CustomShape 8">
            <a:extLst>
              <a:ext uri="{FF2B5EF4-FFF2-40B4-BE49-F238E27FC236}">
                <a16:creationId xmlns:a16="http://schemas.microsoft.com/office/drawing/2014/main" id="{A212930A-0885-2D45-9C67-753550CC0460}"/>
              </a:ext>
            </a:extLst>
          </p:cNvPr>
          <p:cNvSpPr/>
          <p:nvPr/>
        </p:nvSpPr>
        <p:spPr>
          <a:xfrm rot="2153579">
            <a:off x="6613620" y="3477766"/>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1" name="CustomShape 9">
            <a:extLst>
              <a:ext uri="{FF2B5EF4-FFF2-40B4-BE49-F238E27FC236}">
                <a16:creationId xmlns:a16="http://schemas.microsoft.com/office/drawing/2014/main" id="{EB2337F8-8253-9D45-8337-AA943645473D}"/>
              </a:ext>
            </a:extLst>
          </p:cNvPr>
          <p:cNvSpPr/>
          <p:nvPr/>
        </p:nvSpPr>
        <p:spPr>
          <a:xfrm rot="21596190">
            <a:off x="6757689" y="3424641"/>
            <a:ext cx="64584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a:solidFill>
                  <a:srgbClr val="000000"/>
                </a:solidFill>
                <a:latin typeface="Times New Roman"/>
              </a:rPr>
              <a:t>B</a:t>
            </a:r>
            <a:endParaRPr lang="en-US" sz="6000" b="0" strike="noStrike" spc="-1">
              <a:latin typeface="Arial"/>
            </a:endParaRPr>
          </a:p>
        </p:txBody>
      </p:sp>
      <p:sp>
        <p:nvSpPr>
          <p:cNvPr id="12" name="CustomShape 10">
            <a:extLst>
              <a:ext uri="{FF2B5EF4-FFF2-40B4-BE49-F238E27FC236}">
                <a16:creationId xmlns:a16="http://schemas.microsoft.com/office/drawing/2014/main" id="{2715E195-D2FE-6D41-814E-4049DAB7824C}"/>
              </a:ext>
            </a:extLst>
          </p:cNvPr>
          <p:cNvSpPr/>
          <p:nvPr/>
        </p:nvSpPr>
        <p:spPr>
          <a:xfrm rot="2153579" flipV="1">
            <a:off x="5996743" y="3441502"/>
            <a:ext cx="786470" cy="60435"/>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13" name="CustomShape 12">
            <a:extLst>
              <a:ext uri="{FF2B5EF4-FFF2-40B4-BE49-F238E27FC236}">
                <a16:creationId xmlns:a16="http://schemas.microsoft.com/office/drawing/2014/main" id="{750FF434-FC39-9948-AE0F-A8EFE899BF41}"/>
              </a:ext>
            </a:extLst>
          </p:cNvPr>
          <p:cNvSpPr/>
          <p:nvPr/>
        </p:nvSpPr>
        <p:spPr>
          <a:xfrm rot="2153579">
            <a:off x="1808175" y="3355981"/>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4" name="CustomShape 13">
            <a:extLst>
              <a:ext uri="{FF2B5EF4-FFF2-40B4-BE49-F238E27FC236}">
                <a16:creationId xmlns:a16="http://schemas.microsoft.com/office/drawing/2014/main" id="{242294F3-AA7F-5748-99D3-ECFB94CAA28E}"/>
              </a:ext>
            </a:extLst>
          </p:cNvPr>
          <p:cNvSpPr/>
          <p:nvPr/>
        </p:nvSpPr>
        <p:spPr>
          <a:xfrm rot="21596190">
            <a:off x="1897510" y="3291909"/>
            <a:ext cx="64584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dirty="0">
                <a:solidFill>
                  <a:srgbClr val="000000"/>
                </a:solidFill>
                <a:latin typeface="Times New Roman"/>
              </a:rPr>
              <a:t>E</a:t>
            </a:r>
            <a:endParaRPr lang="en-US" sz="6000" b="0" strike="noStrike" spc="-1" dirty="0">
              <a:latin typeface="Arial"/>
            </a:endParaRPr>
          </a:p>
        </p:txBody>
      </p:sp>
      <p:sp>
        <p:nvSpPr>
          <p:cNvPr id="15" name="CustomShape 15">
            <a:extLst>
              <a:ext uri="{FF2B5EF4-FFF2-40B4-BE49-F238E27FC236}">
                <a16:creationId xmlns:a16="http://schemas.microsoft.com/office/drawing/2014/main" id="{07230837-1756-9E41-883B-43E8063B763B}"/>
              </a:ext>
            </a:extLst>
          </p:cNvPr>
          <p:cNvSpPr/>
          <p:nvPr/>
        </p:nvSpPr>
        <p:spPr>
          <a:xfrm rot="2153579">
            <a:off x="6154792" y="5746982"/>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6" name="CustomShape 16">
            <a:extLst>
              <a:ext uri="{FF2B5EF4-FFF2-40B4-BE49-F238E27FC236}">
                <a16:creationId xmlns:a16="http://schemas.microsoft.com/office/drawing/2014/main" id="{BDA94E34-1193-504E-9D8B-E582AAD65092}"/>
              </a:ext>
            </a:extLst>
          </p:cNvPr>
          <p:cNvSpPr/>
          <p:nvPr/>
        </p:nvSpPr>
        <p:spPr>
          <a:xfrm rot="21596190">
            <a:off x="6221435" y="5664480"/>
            <a:ext cx="68868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dirty="0">
                <a:solidFill>
                  <a:srgbClr val="000000"/>
                </a:solidFill>
                <a:latin typeface="Times New Roman"/>
              </a:rPr>
              <a:t>C</a:t>
            </a:r>
            <a:endParaRPr lang="en-US" sz="6000" b="0" strike="noStrike" spc="-1" dirty="0">
              <a:latin typeface="Arial"/>
            </a:endParaRPr>
          </a:p>
        </p:txBody>
      </p:sp>
      <p:sp>
        <p:nvSpPr>
          <p:cNvPr id="17" name="CustomShape 18">
            <a:extLst>
              <a:ext uri="{FF2B5EF4-FFF2-40B4-BE49-F238E27FC236}">
                <a16:creationId xmlns:a16="http://schemas.microsoft.com/office/drawing/2014/main" id="{E19DD236-324E-584E-8507-A78DFAA997E0}"/>
              </a:ext>
            </a:extLst>
          </p:cNvPr>
          <p:cNvSpPr/>
          <p:nvPr/>
        </p:nvSpPr>
        <p:spPr>
          <a:xfrm rot="2153579">
            <a:off x="2360338" y="5739627"/>
            <a:ext cx="914040" cy="914040"/>
          </a:xfrm>
          <a:prstGeom prst="ellipse">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8" name="CustomShape 19">
            <a:extLst>
              <a:ext uri="{FF2B5EF4-FFF2-40B4-BE49-F238E27FC236}">
                <a16:creationId xmlns:a16="http://schemas.microsoft.com/office/drawing/2014/main" id="{25DAD922-A936-D346-84F7-04CA3D46DF40}"/>
              </a:ext>
            </a:extLst>
          </p:cNvPr>
          <p:cNvSpPr/>
          <p:nvPr/>
        </p:nvSpPr>
        <p:spPr>
          <a:xfrm rot="21596190">
            <a:off x="2455398" y="5681463"/>
            <a:ext cx="731160" cy="10047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6000" b="0" i="1" strike="noStrike" spc="-1" dirty="0">
                <a:solidFill>
                  <a:srgbClr val="000000"/>
                </a:solidFill>
                <a:latin typeface="Times New Roman"/>
              </a:rPr>
              <a:t>D</a:t>
            </a:r>
            <a:endParaRPr lang="en-US" sz="6000" b="0" strike="noStrike" spc="-1" dirty="0">
              <a:latin typeface="Arial"/>
            </a:endParaRPr>
          </a:p>
        </p:txBody>
      </p:sp>
      <p:sp>
        <p:nvSpPr>
          <p:cNvPr id="19" name="CustomShape 20">
            <a:extLst>
              <a:ext uri="{FF2B5EF4-FFF2-40B4-BE49-F238E27FC236}">
                <a16:creationId xmlns:a16="http://schemas.microsoft.com/office/drawing/2014/main" id="{A724079A-DAFE-1E45-BBDB-DDDCB2486639}"/>
              </a:ext>
            </a:extLst>
          </p:cNvPr>
          <p:cNvSpPr/>
          <p:nvPr/>
        </p:nvSpPr>
        <p:spPr>
          <a:xfrm rot="2153579" flipV="1">
            <a:off x="2784568" y="3060447"/>
            <a:ext cx="203267" cy="577101"/>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0" name="CustomShape 21">
            <a:extLst>
              <a:ext uri="{FF2B5EF4-FFF2-40B4-BE49-F238E27FC236}">
                <a16:creationId xmlns:a16="http://schemas.microsoft.com/office/drawing/2014/main" id="{E0463937-1231-154B-8244-93ECD1F3B4EF}"/>
              </a:ext>
            </a:extLst>
          </p:cNvPr>
          <p:cNvSpPr>
            <a:spLocks noChangeAspect="1"/>
          </p:cNvSpPr>
          <p:nvPr/>
        </p:nvSpPr>
        <p:spPr>
          <a:xfrm rot="2153579" flipH="1" flipV="1">
            <a:off x="6831024" y="4429128"/>
            <a:ext cx="269515" cy="548640"/>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1" name="CustomShape 22">
            <a:extLst>
              <a:ext uri="{FF2B5EF4-FFF2-40B4-BE49-F238E27FC236}">
                <a16:creationId xmlns:a16="http://schemas.microsoft.com/office/drawing/2014/main" id="{CC7AB9E8-7334-A547-9F03-216F641E482F}"/>
              </a:ext>
            </a:extLst>
          </p:cNvPr>
          <p:cNvSpPr/>
          <p:nvPr/>
        </p:nvSpPr>
        <p:spPr>
          <a:xfrm rot="2153579">
            <a:off x="2195278" y="4361343"/>
            <a:ext cx="529082" cy="462019"/>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2" name="CustomShape 23">
            <a:extLst>
              <a:ext uri="{FF2B5EF4-FFF2-40B4-BE49-F238E27FC236}">
                <a16:creationId xmlns:a16="http://schemas.microsoft.com/office/drawing/2014/main" id="{877CCD7D-88D0-0C41-80B7-AF835233E542}"/>
              </a:ext>
            </a:extLst>
          </p:cNvPr>
          <p:cNvSpPr/>
          <p:nvPr/>
        </p:nvSpPr>
        <p:spPr>
          <a:xfrm rot="2153579" flipH="1">
            <a:off x="4886081" y="5787445"/>
            <a:ext cx="1145614" cy="818405"/>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23" name="Line 24">
            <a:extLst>
              <a:ext uri="{FF2B5EF4-FFF2-40B4-BE49-F238E27FC236}">
                <a16:creationId xmlns:a16="http://schemas.microsoft.com/office/drawing/2014/main" id="{A190F049-0FA0-CC40-ACEB-F7C4D6EA0748}"/>
              </a:ext>
            </a:extLst>
          </p:cNvPr>
          <p:cNvSpPr/>
          <p:nvPr/>
        </p:nvSpPr>
        <p:spPr>
          <a:xfrm rot="2153579">
            <a:off x="4169968" y="3885020"/>
            <a:ext cx="2230534" cy="564245"/>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24" name="Line 25">
            <a:extLst>
              <a:ext uri="{FF2B5EF4-FFF2-40B4-BE49-F238E27FC236}">
                <a16:creationId xmlns:a16="http://schemas.microsoft.com/office/drawing/2014/main" id="{409A8235-731E-F449-9591-16C7A93682B8}"/>
              </a:ext>
            </a:extLst>
          </p:cNvPr>
          <p:cNvSpPr/>
          <p:nvPr/>
        </p:nvSpPr>
        <p:spPr>
          <a:xfrm rot="2153579" flipH="1">
            <a:off x="4298150" y="3172169"/>
            <a:ext cx="2112092" cy="1500975"/>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25" name="Line 26">
            <a:extLst>
              <a:ext uri="{FF2B5EF4-FFF2-40B4-BE49-F238E27FC236}">
                <a16:creationId xmlns:a16="http://schemas.microsoft.com/office/drawing/2014/main" id="{79AAB825-CD8F-D141-A6E2-926AB682A665}"/>
              </a:ext>
            </a:extLst>
          </p:cNvPr>
          <p:cNvSpPr/>
          <p:nvPr/>
        </p:nvSpPr>
        <p:spPr>
          <a:xfrm rot="2153579">
            <a:off x="4048459" y="3233043"/>
            <a:ext cx="339069" cy="1591376"/>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26" name="Line 27">
            <a:extLst>
              <a:ext uri="{FF2B5EF4-FFF2-40B4-BE49-F238E27FC236}">
                <a16:creationId xmlns:a16="http://schemas.microsoft.com/office/drawing/2014/main" id="{121357B8-79D5-EA4F-8ABB-11AD2281473F}"/>
              </a:ext>
            </a:extLst>
          </p:cNvPr>
          <p:cNvSpPr/>
          <p:nvPr/>
        </p:nvSpPr>
        <p:spPr>
          <a:xfrm rot="2153579" flipH="1">
            <a:off x="5429006" y="3832292"/>
            <a:ext cx="880700" cy="1867506"/>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27" name="CustomShape 32">
            <a:extLst>
              <a:ext uri="{FF2B5EF4-FFF2-40B4-BE49-F238E27FC236}">
                <a16:creationId xmlns:a16="http://schemas.microsoft.com/office/drawing/2014/main" id="{E641D602-8B73-BB4E-B3A7-D5FE3B3D33CC}"/>
              </a:ext>
            </a:extLst>
          </p:cNvPr>
          <p:cNvSpPr/>
          <p:nvPr/>
        </p:nvSpPr>
        <p:spPr>
          <a:xfrm rot="16200000">
            <a:off x="3135026" y="2869103"/>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28" name="CustomShape 69">
            <a:extLst>
              <a:ext uri="{FF2B5EF4-FFF2-40B4-BE49-F238E27FC236}">
                <a16:creationId xmlns:a16="http://schemas.microsoft.com/office/drawing/2014/main" id="{3A8ACE53-30FD-694C-9F55-EA3A2255AF99}"/>
              </a:ext>
            </a:extLst>
          </p:cNvPr>
          <p:cNvSpPr/>
          <p:nvPr/>
        </p:nvSpPr>
        <p:spPr>
          <a:xfrm>
            <a:off x="3111662" y="2915534"/>
            <a:ext cx="524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Symbol"/>
              </a:rPr>
              <a:t>Y</a:t>
            </a:r>
            <a:r>
              <a:rPr lang="en-US" sz="1800" b="0" i="1" strike="noStrike" spc="-1" baseline="-25000">
                <a:solidFill>
                  <a:srgbClr val="000000"/>
                </a:solidFill>
                <a:latin typeface="Times New Roman"/>
              </a:rPr>
              <a:t>AE</a:t>
            </a:r>
            <a:endParaRPr lang="en-US" sz="1800" b="0" strike="noStrike" spc="-1">
              <a:latin typeface="Arial"/>
            </a:endParaRPr>
          </a:p>
        </p:txBody>
      </p:sp>
      <p:sp>
        <p:nvSpPr>
          <p:cNvPr id="29" name="CustomShape 20">
            <a:extLst>
              <a:ext uri="{FF2B5EF4-FFF2-40B4-BE49-F238E27FC236}">
                <a16:creationId xmlns:a16="http://schemas.microsoft.com/office/drawing/2014/main" id="{3040D091-2525-E243-97B9-F9F251CFCD2A}"/>
              </a:ext>
            </a:extLst>
          </p:cNvPr>
          <p:cNvSpPr/>
          <p:nvPr/>
        </p:nvSpPr>
        <p:spPr>
          <a:xfrm rot="2153579" flipV="1">
            <a:off x="3795609" y="2577229"/>
            <a:ext cx="203267" cy="577101"/>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2" name="CustomShape 32">
            <a:extLst>
              <a:ext uri="{FF2B5EF4-FFF2-40B4-BE49-F238E27FC236}">
                <a16:creationId xmlns:a16="http://schemas.microsoft.com/office/drawing/2014/main" id="{BD468082-06D4-7445-B739-3D9F93312814}"/>
              </a:ext>
            </a:extLst>
          </p:cNvPr>
          <p:cNvSpPr/>
          <p:nvPr/>
        </p:nvSpPr>
        <p:spPr>
          <a:xfrm rot="16200000">
            <a:off x="5558555" y="2850516"/>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3" name="CustomShape 69">
            <a:extLst>
              <a:ext uri="{FF2B5EF4-FFF2-40B4-BE49-F238E27FC236}">
                <a16:creationId xmlns:a16="http://schemas.microsoft.com/office/drawing/2014/main" id="{E70405C9-D417-F34B-96E7-A59007F36ECB}"/>
              </a:ext>
            </a:extLst>
          </p:cNvPr>
          <p:cNvSpPr/>
          <p:nvPr/>
        </p:nvSpPr>
        <p:spPr>
          <a:xfrm>
            <a:off x="5535191" y="2896947"/>
            <a:ext cx="55339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Symbol"/>
              </a:rPr>
              <a:t>Y</a:t>
            </a:r>
            <a:r>
              <a:rPr lang="en-US" sz="1800" b="0" i="1" strike="noStrike" spc="-1" baseline="-25000" dirty="0">
                <a:solidFill>
                  <a:srgbClr val="000000"/>
                </a:solidFill>
                <a:latin typeface="Times New Roman"/>
              </a:rPr>
              <a:t>AB</a:t>
            </a:r>
            <a:endParaRPr lang="en-US" sz="1800" b="0" strike="noStrike" spc="-1" dirty="0">
              <a:latin typeface="Arial"/>
            </a:endParaRPr>
          </a:p>
        </p:txBody>
      </p:sp>
      <p:sp>
        <p:nvSpPr>
          <p:cNvPr id="34" name="CustomShape 10">
            <a:extLst>
              <a:ext uri="{FF2B5EF4-FFF2-40B4-BE49-F238E27FC236}">
                <a16:creationId xmlns:a16="http://schemas.microsoft.com/office/drawing/2014/main" id="{96BE2386-D4B6-4549-99D9-4CD42DAD66A4}"/>
              </a:ext>
            </a:extLst>
          </p:cNvPr>
          <p:cNvSpPr>
            <a:spLocks noChangeAspect="1"/>
          </p:cNvSpPr>
          <p:nvPr/>
        </p:nvSpPr>
        <p:spPr>
          <a:xfrm rot="2153579" flipV="1">
            <a:off x="4979017" y="2875500"/>
            <a:ext cx="623436" cy="73152"/>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35" name="CustomShape 32">
            <a:extLst>
              <a:ext uri="{FF2B5EF4-FFF2-40B4-BE49-F238E27FC236}">
                <a16:creationId xmlns:a16="http://schemas.microsoft.com/office/drawing/2014/main" id="{69F37469-D9BE-0949-8CAF-06236E9925DF}"/>
              </a:ext>
            </a:extLst>
          </p:cNvPr>
          <p:cNvSpPr/>
          <p:nvPr/>
        </p:nvSpPr>
        <p:spPr>
          <a:xfrm rot="16200000">
            <a:off x="3562486" y="3631102"/>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6" name="CustomShape 69">
            <a:extLst>
              <a:ext uri="{FF2B5EF4-FFF2-40B4-BE49-F238E27FC236}">
                <a16:creationId xmlns:a16="http://schemas.microsoft.com/office/drawing/2014/main" id="{0F8872BC-89E4-994E-B831-90451F25354A}"/>
              </a:ext>
            </a:extLst>
          </p:cNvPr>
          <p:cNvSpPr/>
          <p:nvPr/>
        </p:nvSpPr>
        <p:spPr>
          <a:xfrm>
            <a:off x="3539122" y="3677533"/>
            <a:ext cx="55339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Symbol"/>
              </a:rPr>
              <a:t>Y</a:t>
            </a:r>
            <a:r>
              <a:rPr lang="en-US" sz="1800" b="0" i="1" strike="noStrike" spc="-1" baseline="-25000" dirty="0">
                <a:solidFill>
                  <a:srgbClr val="000000"/>
                </a:solidFill>
                <a:latin typeface="Times New Roman"/>
              </a:rPr>
              <a:t>BE</a:t>
            </a:r>
            <a:endParaRPr lang="en-US" sz="1800" b="0" strike="noStrike" spc="-1" dirty="0">
              <a:latin typeface="Arial"/>
            </a:endParaRPr>
          </a:p>
        </p:txBody>
      </p:sp>
      <p:sp>
        <p:nvSpPr>
          <p:cNvPr id="37" name="Line 25">
            <a:extLst>
              <a:ext uri="{FF2B5EF4-FFF2-40B4-BE49-F238E27FC236}">
                <a16:creationId xmlns:a16="http://schemas.microsoft.com/office/drawing/2014/main" id="{16D05739-97A8-884B-9CBA-A96D65493DDF}"/>
              </a:ext>
            </a:extLst>
          </p:cNvPr>
          <p:cNvSpPr/>
          <p:nvPr/>
        </p:nvSpPr>
        <p:spPr>
          <a:xfrm rot="2153579" flipH="1">
            <a:off x="2785125" y="3666697"/>
            <a:ext cx="682894" cy="506255"/>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38" name="CustomShape 32">
            <a:extLst>
              <a:ext uri="{FF2B5EF4-FFF2-40B4-BE49-F238E27FC236}">
                <a16:creationId xmlns:a16="http://schemas.microsoft.com/office/drawing/2014/main" id="{140ED76B-2D26-8F4B-9F59-C3FE42266C44}"/>
              </a:ext>
            </a:extLst>
          </p:cNvPr>
          <p:cNvSpPr/>
          <p:nvPr/>
        </p:nvSpPr>
        <p:spPr>
          <a:xfrm rot="16200000">
            <a:off x="2280101" y="4924646"/>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39" name="CustomShape 69">
            <a:extLst>
              <a:ext uri="{FF2B5EF4-FFF2-40B4-BE49-F238E27FC236}">
                <a16:creationId xmlns:a16="http://schemas.microsoft.com/office/drawing/2014/main" id="{9ACBDB0C-A3E5-A048-B989-C4720CA3458C}"/>
              </a:ext>
            </a:extLst>
          </p:cNvPr>
          <p:cNvSpPr/>
          <p:nvPr/>
        </p:nvSpPr>
        <p:spPr>
          <a:xfrm>
            <a:off x="2256737" y="4971077"/>
            <a:ext cx="56942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Symbol"/>
              </a:rPr>
              <a:t>Y</a:t>
            </a:r>
            <a:r>
              <a:rPr lang="en-US" sz="1800" b="0" i="1" strike="noStrike" spc="-1" baseline="-25000" dirty="0">
                <a:solidFill>
                  <a:srgbClr val="000000"/>
                </a:solidFill>
                <a:latin typeface="Times New Roman"/>
              </a:rPr>
              <a:t>DE</a:t>
            </a:r>
            <a:endParaRPr lang="en-US" sz="1800" b="0" strike="noStrike" spc="-1" dirty="0">
              <a:latin typeface="Arial"/>
            </a:endParaRPr>
          </a:p>
        </p:txBody>
      </p:sp>
      <p:sp>
        <p:nvSpPr>
          <p:cNvPr id="40" name="CustomShape 22">
            <a:extLst>
              <a:ext uri="{FF2B5EF4-FFF2-40B4-BE49-F238E27FC236}">
                <a16:creationId xmlns:a16="http://schemas.microsoft.com/office/drawing/2014/main" id="{EC5847EA-1186-FE42-A8A6-FE9BC8ABA864}"/>
              </a:ext>
            </a:extLst>
          </p:cNvPr>
          <p:cNvSpPr/>
          <p:nvPr/>
        </p:nvSpPr>
        <p:spPr>
          <a:xfrm rot="2153579">
            <a:off x="2538533" y="5492607"/>
            <a:ext cx="282175" cy="236657"/>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41" name="CustomShape 32">
            <a:extLst>
              <a:ext uri="{FF2B5EF4-FFF2-40B4-BE49-F238E27FC236}">
                <a16:creationId xmlns:a16="http://schemas.microsoft.com/office/drawing/2014/main" id="{D59B7468-6858-0A44-B264-A65D4E628576}"/>
              </a:ext>
            </a:extLst>
          </p:cNvPr>
          <p:cNvSpPr/>
          <p:nvPr/>
        </p:nvSpPr>
        <p:spPr>
          <a:xfrm rot="16200000">
            <a:off x="3603377" y="4764814"/>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2" name="CustomShape 69">
            <a:extLst>
              <a:ext uri="{FF2B5EF4-FFF2-40B4-BE49-F238E27FC236}">
                <a16:creationId xmlns:a16="http://schemas.microsoft.com/office/drawing/2014/main" id="{C2D83ECE-B9B7-B44D-A804-559343F3ED7A}"/>
              </a:ext>
            </a:extLst>
          </p:cNvPr>
          <p:cNvSpPr/>
          <p:nvPr/>
        </p:nvSpPr>
        <p:spPr>
          <a:xfrm>
            <a:off x="3580013" y="4811245"/>
            <a:ext cx="56942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Symbol"/>
              </a:rPr>
              <a:t>Y</a:t>
            </a:r>
            <a:r>
              <a:rPr lang="en-US" sz="1800" b="0" i="1" strike="noStrike" spc="-1" baseline="-25000" dirty="0">
                <a:solidFill>
                  <a:srgbClr val="000000"/>
                </a:solidFill>
                <a:latin typeface="Times New Roman"/>
              </a:rPr>
              <a:t>AD</a:t>
            </a:r>
            <a:endParaRPr lang="en-US" sz="1800" b="0" strike="noStrike" spc="-1" dirty="0">
              <a:latin typeface="Arial"/>
            </a:endParaRPr>
          </a:p>
        </p:txBody>
      </p:sp>
      <p:sp>
        <p:nvSpPr>
          <p:cNvPr id="43" name="CustomShape 32">
            <a:extLst>
              <a:ext uri="{FF2B5EF4-FFF2-40B4-BE49-F238E27FC236}">
                <a16:creationId xmlns:a16="http://schemas.microsoft.com/office/drawing/2014/main" id="{5C998B6C-975D-C242-A100-2F41A89B08B6}"/>
              </a:ext>
            </a:extLst>
          </p:cNvPr>
          <p:cNvSpPr/>
          <p:nvPr/>
        </p:nvSpPr>
        <p:spPr>
          <a:xfrm rot="16200000">
            <a:off x="4458301" y="5073330"/>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4" name="CustomShape 69">
            <a:extLst>
              <a:ext uri="{FF2B5EF4-FFF2-40B4-BE49-F238E27FC236}">
                <a16:creationId xmlns:a16="http://schemas.microsoft.com/office/drawing/2014/main" id="{D66225EE-A796-2D4E-8604-3BFD9C7867B5}"/>
              </a:ext>
            </a:extLst>
          </p:cNvPr>
          <p:cNvSpPr/>
          <p:nvPr/>
        </p:nvSpPr>
        <p:spPr>
          <a:xfrm>
            <a:off x="4434937" y="5119761"/>
            <a:ext cx="56942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Symbol"/>
              </a:rPr>
              <a:t>Y</a:t>
            </a:r>
            <a:r>
              <a:rPr lang="en-US" sz="1800" b="0" i="1" strike="noStrike" spc="-1" baseline="-25000" dirty="0">
                <a:solidFill>
                  <a:srgbClr val="000000"/>
                </a:solidFill>
                <a:latin typeface="Times New Roman"/>
              </a:rPr>
              <a:t>BD</a:t>
            </a:r>
            <a:endParaRPr lang="en-US" sz="1800" b="0" strike="noStrike" spc="-1" dirty="0">
              <a:latin typeface="Arial"/>
            </a:endParaRPr>
          </a:p>
        </p:txBody>
      </p:sp>
      <p:sp>
        <p:nvSpPr>
          <p:cNvPr id="45" name="Line 26">
            <a:extLst>
              <a:ext uri="{FF2B5EF4-FFF2-40B4-BE49-F238E27FC236}">
                <a16:creationId xmlns:a16="http://schemas.microsoft.com/office/drawing/2014/main" id="{F6BADADC-732A-3C4E-968C-7C1B23D50A0D}"/>
              </a:ext>
            </a:extLst>
          </p:cNvPr>
          <p:cNvSpPr/>
          <p:nvPr/>
        </p:nvSpPr>
        <p:spPr>
          <a:xfrm rot="2153579">
            <a:off x="3403544" y="5233229"/>
            <a:ext cx="134657" cy="895862"/>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46" name="CustomShape 32">
            <a:extLst>
              <a:ext uri="{FF2B5EF4-FFF2-40B4-BE49-F238E27FC236}">
                <a16:creationId xmlns:a16="http://schemas.microsoft.com/office/drawing/2014/main" id="{06217306-6FFA-F843-9E76-BDB5A69CA327}"/>
              </a:ext>
            </a:extLst>
          </p:cNvPr>
          <p:cNvSpPr/>
          <p:nvPr/>
        </p:nvSpPr>
        <p:spPr>
          <a:xfrm rot="16200000">
            <a:off x="5915394" y="5047313"/>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7" name="CustomShape 69">
            <a:extLst>
              <a:ext uri="{FF2B5EF4-FFF2-40B4-BE49-F238E27FC236}">
                <a16:creationId xmlns:a16="http://schemas.microsoft.com/office/drawing/2014/main" id="{D02B5035-0A2B-EA4D-80B1-4EE377B160F7}"/>
              </a:ext>
            </a:extLst>
          </p:cNvPr>
          <p:cNvSpPr/>
          <p:nvPr/>
        </p:nvSpPr>
        <p:spPr>
          <a:xfrm>
            <a:off x="5892030" y="5093744"/>
            <a:ext cx="561414"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Symbol"/>
              </a:rPr>
              <a:t>Y</a:t>
            </a:r>
            <a:r>
              <a:rPr lang="en-US" sz="1800" b="0" i="1" strike="noStrike" spc="-1" baseline="-25000" dirty="0">
                <a:solidFill>
                  <a:srgbClr val="000000"/>
                </a:solidFill>
                <a:latin typeface="Times New Roman"/>
              </a:rPr>
              <a:t>AC</a:t>
            </a:r>
            <a:endParaRPr lang="en-US" sz="1800" b="0" strike="noStrike" spc="-1" dirty="0">
              <a:latin typeface="Arial"/>
            </a:endParaRPr>
          </a:p>
        </p:txBody>
      </p:sp>
      <p:sp>
        <p:nvSpPr>
          <p:cNvPr id="48" name="CustomShape 32">
            <a:extLst>
              <a:ext uri="{FF2B5EF4-FFF2-40B4-BE49-F238E27FC236}">
                <a16:creationId xmlns:a16="http://schemas.microsoft.com/office/drawing/2014/main" id="{332489A4-1986-8847-AA49-3B938BEB2213}"/>
              </a:ext>
            </a:extLst>
          </p:cNvPr>
          <p:cNvSpPr/>
          <p:nvPr/>
        </p:nvSpPr>
        <p:spPr>
          <a:xfrm rot="16200000">
            <a:off x="6647656" y="4998992"/>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49" name="CustomShape 69">
            <a:extLst>
              <a:ext uri="{FF2B5EF4-FFF2-40B4-BE49-F238E27FC236}">
                <a16:creationId xmlns:a16="http://schemas.microsoft.com/office/drawing/2014/main" id="{E5DE7EA0-4FF8-904A-98FF-80B5936261E6}"/>
              </a:ext>
            </a:extLst>
          </p:cNvPr>
          <p:cNvSpPr/>
          <p:nvPr/>
        </p:nvSpPr>
        <p:spPr>
          <a:xfrm>
            <a:off x="6624292" y="5045423"/>
            <a:ext cx="561414"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Symbol"/>
              </a:rPr>
              <a:t>Y</a:t>
            </a:r>
            <a:r>
              <a:rPr lang="en-US" sz="1800" b="0" i="1" strike="noStrike" spc="-1" baseline="-25000" dirty="0">
                <a:solidFill>
                  <a:srgbClr val="000000"/>
                </a:solidFill>
                <a:latin typeface="Times New Roman"/>
              </a:rPr>
              <a:t>BC</a:t>
            </a:r>
            <a:endParaRPr lang="en-US" sz="1800" b="0" strike="noStrike" spc="-1" dirty="0">
              <a:latin typeface="Arial"/>
            </a:endParaRPr>
          </a:p>
        </p:txBody>
      </p:sp>
      <p:sp>
        <p:nvSpPr>
          <p:cNvPr id="50" name="Line 24">
            <a:extLst>
              <a:ext uri="{FF2B5EF4-FFF2-40B4-BE49-F238E27FC236}">
                <a16:creationId xmlns:a16="http://schemas.microsoft.com/office/drawing/2014/main" id="{E0DBDB3F-5046-6D4E-945E-3514A5C6C3BD}"/>
              </a:ext>
            </a:extLst>
          </p:cNvPr>
          <p:cNvSpPr>
            <a:spLocks noChangeAspect="1"/>
          </p:cNvSpPr>
          <p:nvPr/>
        </p:nvSpPr>
        <p:spPr>
          <a:xfrm rot="2153579">
            <a:off x="6290944" y="5618934"/>
            <a:ext cx="274320" cy="69394"/>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dirty="0"/>
          </a:p>
        </p:txBody>
      </p:sp>
      <p:sp>
        <p:nvSpPr>
          <p:cNvPr id="51" name="CustomShape 21">
            <a:extLst>
              <a:ext uri="{FF2B5EF4-FFF2-40B4-BE49-F238E27FC236}">
                <a16:creationId xmlns:a16="http://schemas.microsoft.com/office/drawing/2014/main" id="{2B1AF80F-095A-0E4D-BACA-EFB6DA3B1D7F}"/>
              </a:ext>
            </a:extLst>
          </p:cNvPr>
          <p:cNvSpPr>
            <a:spLocks noChangeAspect="1"/>
          </p:cNvSpPr>
          <p:nvPr/>
        </p:nvSpPr>
        <p:spPr>
          <a:xfrm rot="2153579" flipH="1" flipV="1">
            <a:off x="6722168" y="5494119"/>
            <a:ext cx="134758" cy="274320"/>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52" name="CustomShape 32">
            <a:extLst>
              <a:ext uri="{FF2B5EF4-FFF2-40B4-BE49-F238E27FC236}">
                <a16:creationId xmlns:a16="http://schemas.microsoft.com/office/drawing/2014/main" id="{31A6B6BD-3F0E-6547-B2D4-06FFE29C542B}"/>
              </a:ext>
            </a:extLst>
          </p:cNvPr>
          <p:cNvSpPr/>
          <p:nvPr/>
        </p:nvSpPr>
        <p:spPr>
          <a:xfrm rot="16200000">
            <a:off x="4242712" y="5950559"/>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53" name="CustomShape 69">
            <a:extLst>
              <a:ext uri="{FF2B5EF4-FFF2-40B4-BE49-F238E27FC236}">
                <a16:creationId xmlns:a16="http://schemas.microsoft.com/office/drawing/2014/main" id="{91E6B4DE-D5EF-4046-8B87-9035A2232D6F}"/>
              </a:ext>
            </a:extLst>
          </p:cNvPr>
          <p:cNvSpPr/>
          <p:nvPr/>
        </p:nvSpPr>
        <p:spPr>
          <a:xfrm>
            <a:off x="4219348" y="5996990"/>
            <a:ext cx="569428"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000000"/>
                </a:solidFill>
                <a:latin typeface="Symbol"/>
              </a:rPr>
              <a:t>Y</a:t>
            </a:r>
            <a:r>
              <a:rPr lang="en-US" sz="1800" b="0" i="1" strike="noStrike" spc="-1" baseline="-25000" dirty="0">
                <a:solidFill>
                  <a:srgbClr val="000000"/>
                </a:solidFill>
                <a:latin typeface="Times New Roman"/>
              </a:rPr>
              <a:t>BD</a:t>
            </a:r>
            <a:endParaRPr lang="en-US" sz="1800" b="0" strike="noStrike" spc="-1" dirty="0">
              <a:latin typeface="Arial"/>
            </a:endParaRPr>
          </a:p>
        </p:txBody>
      </p:sp>
      <p:sp>
        <p:nvSpPr>
          <p:cNvPr id="54" name="CustomShape 23">
            <a:extLst>
              <a:ext uri="{FF2B5EF4-FFF2-40B4-BE49-F238E27FC236}">
                <a16:creationId xmlns:a16="http://schemas.microsoft.com/office/drawing/2014/main" id="{0DC03F87-73C5-8A49-8C37-5D1DEE1AF004}"/>
              </a:ext>
            </a:extLst>
          </p:cNvPr>
          <p:cNvSpPr>
            <a:spLocks noChangeAspect="1"/>
          </p:cNvSpPr>
          <p:nvPr/>
        </p:nvSpPr>
        <p:spPr>
          <a:xfrm rot="2153579" flipH="1">
            <a:off x="3346876" y="5906894"/>
            <a:ext cx="792770" cy="548840"/>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55" name="Line 27">
            <a:extLst>
              <a:ext uri="{FF2B5EF4-FFF2-40B4-BE49-F238E27FC236}">
                <a16:creationId xmlns:a16="http://schemas.microsoft.com/office/drawing/2014/main" id="{012C490C-EF43-0F41-AEB7-CD406C08C368}"/>
              </a:ext>
            </a:extLst>
          </p:cNvPr>
          <p:cNvSpPr/>
          <p:nvPr/>
        </p:nvSpPr>
        <p:spPr>
          <a:xfrm rot="2153579" flipH="1">
            <a:off x="3552341" y="5225543"/>
            <a:ext cx="608539" cy="1211714"/>
          </a:xfrm>
          <a:prstGeom prst="line">
            <a:avLst/>
          </a:prstGeom>
          <a:ln>
            <a:round/>
          </a:ln>
        </p:spPr>
        <p:style>
          <a:lnRef idx="2">
            <a:schemeClr val="accent1"/>
          </a:lnRef>
          <a:fillRef idx="0">
            <a:schemeClr val="accent1"/>
          </a:fillRef>
          <a:effectRef idx="1">
            <a:schemeClr val="accent1"/>
          </a:effectRef>
          <a:fontRef idx="minor"/>
        </p:style>
        <p:txBody>
          <a:bodyPr/>
          <a:lstStyle/>
          <a:p>
            <a:endParaRPr lang="en-US"/>
          </a:p>
        </p:txBody>
      </p:sp>
      <p:sp>
        <p:nvSpPr>
          <p:cNvPr id="56" name="CustomShape 9">
            <a:extLst>
              <a:ext uri="{FF2B5EF4-FFF2-40B4-BE49-F238E27FC236}">
                <a16:creationId xmlns:a16="http://schemas.microsoft.com/office/drawing/2014/main" id="{3EC21E63-21A9-EA46-99AD-0A65CADF4D0F}"/>
              </a:ext>
            </a:extLst>
          </p:cNvPr>
          <p:cNvSpPr/>
          <p:nvPr/>
        </p:nvSpPr>
        <p:spPr>
          <a:xfrm>
            <a:off x="1158191" y="3777033"/>
            <a:ext cx="653400" cy="360"/>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57" name="CustomShape 19">
            <a:extLst>
              <a:ext uri="{FF2B5EF4-FFF2-40B4-BE49-F238E27FC236}">
                <a16:creationId xmlns:a16="http://schemas.microsoft.com/office/drawing/2014/main" id="{D6A499C6-E196-7944-AAEF-D832C76E5930}"/>
              </a:ext>
            </a:extLst>
          </p:cNvPr>
          <p:cNvSpPr/>
          <p:nvPr/>
        </p:nvSpPr>
        <p:spPr>
          <a:xfrm>
            <a:off x="7741998" y="5952759"/>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58" name="CustomShape 20">
            <a:extLst>
              <a:ext uri="{FF2B5EF4-FFF2-40B4-BE49-F238E27FC236}">
                <a16:creationId xmlns:a16="http://schemas.microsoft.com/office/drawing/2014/main" id="{F84EA490-AB65-8E49-9502-8A41A9A7117C}"/>
              </a:ext>
            </a:extLst>
          </p:cNvPr>
          <p:cNvSpPr/>
          <p:nvPr/>
        </p:nvSpPr>
        <p:spPr>
          <a:xfrm>
            <a:off x="8181065" y="3659950"/>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59" name="CustomShape 21">
            <a:extLst>
              <a:ext uri="{FF2B5EF4-FFF2-40B4-BE49-F238E27FC236}">
                <a16:creationId xmlns:a16="http://schemas.microsoft.com/office/drawing/2014/main" id="{B85DF249-84F7-0C4B-8243-5162DAABC7E6}"/>
              </a:ext>
            </a:extLst>
          </p:cNvPr>
          <p:cNvSpPr/>
          <p:nvPr/>
        </p:nvSpPr>
        <p:spPr>
          <a:xfrm flipV="1">
            <a:off x="655271" y="3525393"/>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60" name="CustomShape 22">
            <a:extLst>
              <a:ext uri="{FF2B5EF4-FFF2-40B4-BE49-F238E27FC236}">
                <a16:creationId xmlns:a16="http://schemas.microsoft.com/office/drawing/2014/main" id="{8608D1A8-0DA4-1F47-AEB8-E9256AAB501F}"/>
              </a:ext>
            </a:extLst>
          </p:cNvPr>
          <p:cNvSpPr/>
          <p:nvPr/>
        </p:nvSpPr>
        <p:spPr>
          <a:xfrm flipV="1">
            <a:off x="3189861" y="2157409"/>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61" name="CustomShape 23">
            <a:extLst>
              <a:ext uri="{FF2B5EF4-FFF2-40B4-BE49-F238E27FC236}">
                <a16:creationId xmlns:a16="http://schemas.microsoft.com/office/drawing/2014/main" id="{536250B9-0395-5C46-8D7A-4C88D5C9F3CF}"/>
              </a:ext>
            </a:extLst>
          </p:cNvPr>
          <p:cNvSpPr/>
          <p:nvPr/>
        </p:nvSpPr>
        <p:spPr>
          <a:xfrm>
            <a:off x="1190257" y="5952531"/>
            <a:ext cx="502560" cy="502560"/>
          </a:xfrm>
          <a:prstGeom prst="rect">
            <a:avLst/>
          </a:prstGeom>
          <a:no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62" name="CustomShape 24">
            <a:extLst>
              <a:ext uri="{FF2B5EF4-FFF2-40B4-BE49-F238E27FC236}">
                <a16:creationId xmlns:a16="http://schemas.microsoft.com/office/drawing/2014/main" id="{9679226A-0DA7-CB49-925C-DBFA2B1B6E80}"/>
              </a:ext>
            </a:extLst>
          </p:cNvPr>
          <p:cNvSpPr/>
          <p:nvPr/>
        </p:nvSpPr>
        <p:spPr>
          <a:xfrm>
            <a:off x="3692061" y="2409769"/>
            <a:ext cx="653400" cy="360"/>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63" name="CustomShape 25">
            <a:extLst>
              <a:ext uri="{FF2B5EF4-FFF2-40B4-BE49-F238E27FC236}">
                <a16:creationId xmlns:a16="http://schemas.microsoft.com/office/drawing/2014/main" id="{D37EBA65-7430-674A-8A0E-ECA74AF12D71}"/>
              </a:ext>
            </a:extLst>
          </p:cNvPr>
          <p:cNvSpPr/>
          <p:nvPr/>
        </p:nvSpPr>
        <p:spPr>
          <a:xfrm>
            <a:off x="7525865" y="3904030"/>
            <a:ext cx="653400" cy="360"/>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64" name="CustomShape 26">
            <a:extLst>
              <a:ext uri="{FF2B5EF4-FFF2-40B4-BE49-F238E27FC236}">
                <a16:creationId xmlns:a16="http://schemas.microsoft.com/office/drawing/2014/main" id="{977EFD27-5B3E-CE43-AECB-1B3A4D5E9D87}"/>
              </a:ext>
            </a:extLst>
          </p:cNvPr>
          <p:cNvSpPr/>
          <p:nvPr/>
        </p:nvSpPr>
        <p:spPr>
          <a:xfrm>
            <a:off x="7076358" y="6207999"/>
            <a:ext cx="653400" cy="360"/>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65" name="CustomShape 27">
            <a:extLst>
              <a:ext uri="{FF2B5EF4-FFF2-40B4-BE49-F238E27FC236}">
                <a16:creationId xmlns:a16="http://schemas.microsoft.com/office/drawing/2014/main" id="{C566F345-5D9F-294F-8016-20E253FD8C3A}"/>
              </a:ext>
            </a:extLst>
          </p:cNvPr>
          <p:cNvSpPr/>
          <p:nvPr/>
        </p:nvSpPr>
        <p:spPr>
          <a:xfrm>
            <a:off x="1697294" y="6188691"/>
            <a:ext cx="653400" cy="360"/>
          </a:xfrm>
          <a:custGeom>
            <a:avLst/>
            <a:gdLst/>
            <a:ahLst/>
            <a:cxnLst/>
            <a:rect l="l" t="t" r="r" b="b"/>
            <a:pathLst>
              <a:path w="21600" h="21600">
                <a:moveTo>
                  <a:pt x="0" y="0"/>
                </a:moveTo>
                <a:lnTo>
                  <a:pt x="21600" y="21600"/>
                </a:lnTo>
              </a:path>
            </a:pathLst>
          </a:custGeom>
          <a:noFill/>
          <a:ln>
            <a:round/>
          </a:ln>
          <a:effectLst>
            <a:outerShdw blurRad="40000" dist="20160" dir="5400000" rotWithShape="0">
              <a:srgbClr val="000000">
                <a:alpha val="38000"/>
              </a:srgbClr>
            </a:outerShdw>
          </a:effectLst>
        </p:spPr>
        <p:style>
          <a:lnRef idx="2">
            <a:schemeClr val="accent1"/>
          </a:lnRef>
          <a:fillRef idx="0">
            <a:schemeClr val="accent1"/>
          </a:fillRef>
          <a:effectRef idx="1">
            <a:schemeClr val="accent1"/>
          </a:effectRef>
          <a:fontRef idx="minor"/>
        </p:style>
        <p:txBody>
          <a:bodyPr/>
          <a:lstStyle/>
          <a:p>
            <a:endParaRPr lang="en-US"/>
          </a:p>
        </p:txBody>
      </p:sp>
      <p:sp>
        <p:nvSpPr>
          <p:cNvPr id="66" name="CustomShape 72">
            <a:extLst>
              <a:ext uri="{FF2B5EF4-FFF2-40B4-BE49-F238E27FC236}">
                <a16:creationId xmlns:a16="http://schemas.microsoft.com/office/drawing/2014/main" id="{00C1483E-A7CB-A847-A206-0BAA114EE86D}"/>
              </a:ext>
            </a:extLst>
          </p:cNvPr>
          <p:cNvSpPr/>
          <p:nvPr/>
        </p:nvSpPr>
        <p:spPr>
          <a:xfrm>
            <a:off x="3240261" y="2225089"/>
            <a:ext cx="443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Symbol"/>
              </a:rPr>
              <a:t>Y</a:t>
            </a:r>
            <a:r>
              <a:rPr lang="en-US" sz="1800" b="0" i="1" strike="noStrike" spc="-1" baseline="-25000">
                <a:solidFill>
                  <a:srgbClr val="000000"/>
                </a:solidFill>
                <a:latin typeface="Times New Roman"/>
              </a:rPr>
              <a:t>A</a:t>
            </a:r>
            <a:endParaRPr lang="en-US" sz="1800" b="0" strike="noStrike" spc="-1">
              <a:latin typeface="Arial"/>
            </a:endParaRPr>
          </a:p>
        </p:txBody>
      </p:sp>
      <p:sp>
        <p:nvSpPr>
          <p:cNvPr id="67" name="CustomShape 73">
            <a:extLst>
              <a:ext uri="{FF2B5EF4-FFF2-40B4-BE49-F238E27FC236}">
                <a16:creationId xmlns:a16="http://schemas.microsoft.com/office/drawing/2014/main" id="{1A87C3BF-0170-1F48-B2DC-660829058A5F}"/>
              </a:ext>
            </a:extLst>
          </p:cNvPr>
          <p:cNvSpPr/>
          <p:nvPr/>
        </p:nvSpPr>
        <p:spPr>
          <a:xfrm>
            <a:off x="702791" y="3564633"/>
            <a:ext cx="443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Symbol"/>
              </a:rPr>
              <a:t>Y</a:t>
            </a:r>
            <a:r>
              <a:rPr lang="en-US" sz="1800" b="0" i="1" strike="noStrike" spc="-1" baseline="-25000">
                <a:solidFill>
                  <a:srgbClr val="000000"/>
                </a:solidFill>
                <a:latin typeface="Times New Roman"/>
              </a:rPr>
              <a:t>E</a:t>
            </a:r>
            <a:endParaRPr lang="en-US" sz="1800" b="0" strike="noStrike" spc="-1">
              <a:latin typeface="Arial"/>
            </a:endParaRPr>
          </a:p>
        </p:txBody>
      </p:sp>
      <p:sp>
        <p:nvSpPr>
          <p:cNvPr id="68" name="CustomShape 74">
            <a:extLst>
              <a:ext uri="{FF2B5EF4-FFF2-40B4-BE49-F238E27FC236}">
                <a16:creationId xmlns:a16="http://schemas.microsoft.com/office/drawing/2014/main" id="{26D55899-CBE5-E941-81FC-7D8207245D92}"/>
              </a:ext>
            </a:extLst>
          </p:cNvPr>
          <p:cNvSpPr/>
          <p:nvPr/>
        </p:nvSpPr>
        <p:spPr>
          <a:xfrm>
            <a:off x="8228585" y="3719350"/>
            <a:ext cx="44316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Symbol"/>
              </a:rPr>
              <a:t>Y</a:t>
            </a:r>
            <a:r>
              <a:rPr lang="en-US" sz="1800" b="0" i="1" strike="noStrike" spc="-1" baseline="-25000">
                <a:solidFill>
                  <a:srgbClr val="000000"/>
                </a:solidFill>
                <a:latin typeface="Times New Roman"/>
              </a:rPr>
              <a:t>B</a:t>
            </a:r>
            <a:endParaRPr lang="en-US" sz="1800" b="0" strike="noStrike" spc="-1">
              <a:latin typeface="Arial"/>
            </a:endParaRPr>
          </a:p>
        </p:txBody>
      </p:sp>
      <p:sp>
        <p:nvSpPr>
          <p:cNvPr id="69" name="CustomShape 75">
            <a:extLst>
              <a:ext uri="{FF2B5EF4-FFF2-40B4-BE49-F238E27FC236}">
                <a16:creationId xmlns:a16="http://schemas.microsoft.com/office/drawing/2014/main" id="{E9118C93-F03F-4145-9458-AB7C360287EF}"/>
              </a:ext>
            </a:extLst>
          </p:cNvPr>
          <p:cNvSpPr/>
          <p:nvPr/>
        </p:nvSpPr>
        <p:spPr>
          <a:xfrm>
            <a:off x="7793838" y="6016119"/>
            <a:ext cx="45108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Symbol"/>
              </a:rPr>
              <a:t>Y</a:t>
            </a:r>
            <a:r>
              <a:rPr lang="en-US" sz="1800" b="0" i="1" strike="noStrike" spc="-1" baseline="-25000">
                <a:solidFill>
                  <a:srgbClr val="000000"/>
                </a:solidFill>
                <a:latin typeface="Times New Roman"/>
              </a:rPr>
              <a:t>C</a:t>
            </a:r>
            <a:endParaRPr lang="en-US" sz="1800" b="0" strike="noStrike" spc="-1">
              <a:latin typeface="Arial"/>
            </a:endParaRPr>
          </a:p>
        </p:txBody>
      </p:sp>
      <p:sp>
        <p:nvSpPr>
          <p:cNvPr id="70" name="CustomShape 76">
            <a:extLst>
              <a:ext uri="{FF2B5EF4-FFF2-40B4-BE49-F238E27FC236}">
                <a16:creationId xmlns:a16="http://schemas.microsoft.com/office/drawing/2014/main" id="{5B86B812-25DE-BB48-96F7-9AE98A8D34C3}"/>
              </a:ext>
            </a:extLst>
          </p:cNvPr>
          <p:cNvSpPr/>
          <p:nvPr/>
        </p:nvSpPr>
        <p:spPr>
          <a:xfrm>
            <a:off x="1227697" y="6020571"/>
            <a:ext cx="458640" cy="4014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000000"/>
                </a:solidFill>
                <a:latin typeface="Symbol"/>
              </a:rPr>
              <a:t>Y</a:t>
            </a:r>
            <a:r>
              <a:rPr lang="en-US" sz="1800" b="0" i="1" strike="noStrike" spc="-1" baseline="-25000">
                <a:solidFill>
                  <a:srgbClr val="000000"/>
                </a:solidFill>
                <a:latin typeface="Times New Roman"/>
              </a:rPr>
              <a:t>D</a:t>
            </a:r>
            <a:endParaRPr lang="en-US" sz="1800" b="0" strike="noStrike" spc="-1">
              <a:latin typeface="Arial"/>
            </a:endParaRPr>
          </a:p>
        </p:txBody>
      </p:sp>
    </p:spTree>
    <p:extLst>
      <p:ext uri="{BB962C8B-B14F-4D97-AF65-F5344CB8AC3E}">
        <p14:creationId xmlns:p14="http://schemas.microsoft.com/office/powerpoint/2010/main" val="27465293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9E601076-C47F-BF6A-CD29-E969EA139A6B}"/>
              </a:ext>
            </a:extLst>
          </p:cNvPr>
          <p:cNvSpPr/>
          <p:nvPr/>
        </p:nvSpPr>
        <p:spPr>
          <a:xfrm>
            <a:off x="162941" y="120039"/>
            <a:ext cx="842292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We can us matrix-vector notation to compactly write down a few other quantities of interest too (</a:t>
            </a:r>
            <a:r>
              <a:rPr lang="en-US" sz="2400" b="0" strike="noStrike" spc="-1" dirty="0" err="1">
                <a:solidFill>
                  <a:srgbClr val="000000"/>
                </a:solidFill>
                <a:latin typeface="Times New Roman"/>
              </a:rPr>
              <a:t>con’t</a:t>
            </a:r>
            <a:r>
              <a:rPr lang="en-US" sz="2400" b="0" strike="noStrike" spc="-1" dirty="0">
                <a:solidFill>
                  <a:srgbClr val="000000"/>
                </a:solidFill>
                <a:latin typeface="Times New Roman"/>
              </a:rPr>
              <a:t>):</a:t>
            </a:r>
            <a:endParaRPr lang="en-US" sz="2400" b="0" strike="noStrike" spc="-1" dirty="0">
              <a:latin typeface="Arial"/>
            </a:endParaRPr>
          </a:p>
        </p:txBody>
      </p:sp>
      <p:sp>
        <p:nvSpPr>
          <p:cNvPr id="3" name="TextBox 2">
            <a:extLst>
              <a:ext uri="{FF2B5EF4-FFF2-40B4-BE49-F238E27FC236}">
                <a16:creationId xmlns:a16="http://schemas.microsoft.com/office/drawing/2014/main" id="{AB56646F-2683-4552-4817-82DE1E7909F9}"/>
              </a:ext>
            </a:extLst>
          </p:cNvPr>
          <p:cNvSpPr txBox="1"/>
          <p:nvPr/>
        </p:nvSpPr>
        <p:spPr>
          <a:xfrm>
            <a:off x="709205" y="1108876"/>
            <a:ext cx="7876655" cy="769441"/>
          </a:xfrm>
          <a:prstGeom prst="rect">
            <a:avLst/>
          </a:prstGeom>
          <a:noFill/>
        </p:spPr>
        <p:txBody>
          <a:bodyPr wrap="square" rtlCol="0">
            <a:spAutoFit/>
          </a:bodyPr>
          <a:lstStyle/>
          <a:p>
            <a:pPr marL="342900" indent="-342900">
              <a:buFont typeface="Arial" panose="020B0604020202020204" pitchFamily="34" charset="0"/>
              <a:buChar char="•"/>
            </a:pPr>
            <a:r>
              <a:rPr lang="en-US" sz="2200" i="1" dirty="0" err="1">
                <a:latin typeface="Times New Roman" panose="02020603050405020304" pitchFamily="18" charset="0"/>
                <a:cs typeface="Times New Roman" panose="02020603050405020304" pitchFamily="18" charset="0"/>
              </a:rPr>
              <a:t>N</a:t>
            </a:r>
            <a:r>
              <a:rPr lang="en-US" sz="2200" dirty="0" err="1">
                <a:latin typeface="Times New Roman" panose="02020603050405020304" pitchFamily="18" charset="0"/>
                <a:cs typeface="Times New Roman" panose="02020603050405020304" pitchFamily="18" charset="0"/>
              </a:rPr>
              <a:t>×</a:t>
            </a:r>
            <a:r>
              <a:rPr lang="en-US" sz="2200" i="1" dirty="0" err="1">
                <a:latin typeface="Times New Roman" panose="02020603050405020304" pitchFamily="18" charset="0"/>
                <a:cs typeface="Times New Roman" panose="02020603050405020304" pitchFamily="18" charset="0"/>
              </a:rPr>
              <a:t>w</a:t>
            </a:r>
            <a:r>
              <a:rPr lang="en-US" sz="2200" dirty="0" err="1">
                <a:latin typeface="Times New Roman" panose="02020603050405020304" pitchFamily="18" charset="0"/>
                <a:cs typeface="Times New Roman" panose="02020603050405020304" pitchFamily="18" charset="0"/>
              </a:rPr>
              <a:t>-matrix</a:t>
            </a:r>
            <a:r>
              <a:rPr lang="en-US" sz="2200" dirty="0">
                <a:latin typeface="Times New Roman" panose="02020603050405020304" pitchFamily="18" charset="0"/>
                <a:cs typeface="Times New Roman" panose="02020603050405020304" pitchFamily="18" charset="0"/>
              </a:rPr>
              <a:t> of all features (</a:t>
            </a:r>
            <a:r>
              <a:rPr lang="en-US" sz="2200" i="1" dirty="0">
                <a:latin typeface="Times New Roman" panose="02020603050405020304" pitchFamily="18" charset="0"/>
                <a:cs typeface="Times New Roman" panose="02020603050405020304" pitchFamily="18" charset="0"/>
              </a:rPr>
              <a:t>i.e.</a:t>
            </a:r>
            <a:r>
              <a:rPr lang="en-US" sz="2200" dirty="0">
                <a:latin typeface="Times New Roman" panose="02020603050405020304" pitchFamily="18" charset="0"/>
                <a:cs typeface="Times New Roman" panose="02020603050405020304" pitchFamily="18" charset="0"/>
              </a:rPr>
              <a:t> the model matrix with one copy of each possible configuration):</a:t>
            </a:r>
          </a:p>
        </p:txBody>
      </p:sp>
      <p:sp>
        <p:nvSpPr>
          <p:cNvPr id="5" name="TextBox 4">
            <a:extLst>
              <a:ext uri="{FF2B5EF4-FFF2-40B4-BE49-F238E27FC236}">
                <a16:creationId xmlns:a16="http://schemas.microsoft.com/office/drawing/2014/main" id="{C2C7732D-B043-2FBF-97C3-BD79298EFC8A}"/>
              </a:ext>
            </a:extLst>
          </p:cNvPr>
          <p:cNvSpPr txBox="1"/>
          <p:nvPr/>
        </p:nvSpPr>
        <p:spPr>
          <a:xfrm>
            <a:off x="1439145" y="2607551"/>
            <a:ext cx="2420336"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matrix elements:</a:t>
            </a:r>
          </a:p>
        </p:txBody>
      </p:sp>
      <p:pic>
        <p:nvPicPr>
          <p:cNvPr id="7" name="Picture 6">
            <a:extLst>
              <a:ext uri="{FF2B5EF4-FFF2-40B4-BE49-F238E27FC236}">
                <a16:creationId xmlns:a16="http://schemas.microsoft.com/office/drawing/2014/main" id="{CD5AEB1C-6BE3-C1AC-9F24-FD8E8EDC3E07}"/>
              </a:ext>
            </a:extLst>
          </p:cNvPr>
          <p:cNvPicPr>
            <a:picLocks noChangeAspect="1"/>
          </p:cNvPicPr>
          <p:nvPr/>
        </p:nvPicPr>
        <p:blipFill>
          <a:blip r:embed="rId2"/>
          <a:stretch>
            <a:fillRect/>
          </a:stretch>
        </p:blipFill>
        <p:spPr>
          <a:xfrm>
            <a:off x="3685020" y="2659060"/>
            <a:ext cx="1797709" cy="300938"/>
          </a:xfrm>
          <a:prstGeom prst="rect">
            <a:avLst/>
          </a:prstGeom>
        </p:spPr>
      </p:pic>
      <p:sp>
        <p:nvSpPr>
          <p:cNvPr id="8" name="TextBox 7">
            <a:extLst>
              <a:ext uri="{FF2B5EF4-FFF2-40B4-BE49-F238E27FC236}">
                <a16:creationId xmlns:a16="http://schemas.microsoft.com/office/drawing/2014/main" id="{B2F6B3FD-96C1-F206-C5A4-B2646938FE61}"/>
              </a:ext>
            </a:extLst>
          </p:cNvPr>
          <p:cNvSpPr txBox="1"/>
          <p:nvPr/>
        </p:nvSpPr>
        <p:spPr>
          <a:xfrm>
            <a:off x="709206" y="3499686"/>
            <a:ext cx="4480311" cy="430887"/>
          </a:xfrm>
          <a:prstGeom prst="rect">
            <a:avLst/>
          </a:prstGeom>
          <a:noFill/>
        </p:spPr>
        <p:txBody>
          <a:bodyPr wrap="square" rtlCol="0">
            <a:spAutoFit/>
          </a:bodyPr>
          <a:lstStyle/>
          <a:p>
            <a:pPr marL="342900" indent="-342900">
              <a:buFont typeface="Arial" panose="020B0604020202020204" pitchFamily="34" charset="0"/>
              <a:buChar char="•"/>
            </a:pPr>
            <a:r>
              <a:rPr lang="en-US" sz="2200" i="1" dirty="0" err="1">
                <a:latin typeface="Times New Roman" panose="02020603050405020304" pitchFamily="18" charset="0"/>
                <a:cs typeface="Times New Roman" panose="02020603050405020304" pitchFamily="18" charset="0"/>
              </a:rPr>
              <a:t>N</a:t>
            </a:r>
            <a:r>
              <a:rPr lang="en-US" sz="2200" dirty="0" err="1">
                <a:latin typeface="Times New Roman" panose="02020603050405020304" pitchFamily="18" charset="0"/>
                <a:cs typeface="Times New Roman" panose="02020603050405020304" pitchFamily="18" charset="0"/>
              </a:rPr>
              <a:t>×</a:t>
            </a:r>
            <a:r>
              <a:rPr lang="en-US" sz="2200" i="1" dirty="0" err="1">
                <a:latin typeface="Times New Roman" panose="02020603050405020304" pitchFamily="18" charset="0"/>
                <a:cs typeface="Times New Roman" panose="02020603050405020304" pitchFamily="18" charset="0"/>
              </a:rPr>
              <a:t>w</a:t>
            </a:r>
            <a:r>
              <a:rPr lang="en-US" sz="2200" dirty="0" err="1">
                <a:latin typeface="Times New Roman" panose="02020603050405020304" pitchFamily="18" charset="0"/>
                <a:cs typeface="Times New Roman" panose="02020603050405020304" pitchFamily="18" charset="0"/>
              </a:rPr>
              <a:t>-matrix</a:t>
            </a:r>
            <a:r>
              <a:rPr lang="en-US" sz="2200" dirty="0">
                <a:latin typeface="Times New Roman" panose="02020603050405020304" pitchFamily="18" charset="0"/>
                <a:cs typeface="Times New Roman" panose="02020603050405020304" pitchFamily="18" charset="0"/>
              </a:rPr>
              <a:t> of parameter energies:</a:t>
            </a:r>
          </a:p>
        </p:txBody>
      </p:sp>
      <p:sp>
        <p:nvSpPr>
          <p:cNvPr id="9" name="TextBox 8">
            <a:extLst>
              <a:ext uri="{FF2B5EF4-FFF2-40B4-BE49-F238E27FC236}">
                <a16:creationId xmlns:a16="http://schemas.microsoft.com/office/drawing/2014/main" id="{E9308B0E-B48A-1AE8-A380-1E11D0DC9BC3}"/>
              </a:ext>
            </a:extLst>
          </p:cNvPr>
          <p:cNvSpPr txBox="1"/>
          <p:nvPr/>
        </p:nvSpPr>
        <p:spPr>
          <a:xfrm>
            <a:off x="1439145" y="5532749"/>
            <a:ext cx="2420336"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matrix elements:</a:t>
            </a:r>
          </a:p>
        </p:txBody>
      </p:sp>
      <p:pic>
        <p:nvPicPr>
          <p:cNvPr id="10" name="Picture 9">
            <a:extLst>
              <a:ext uri="{FF2B5EF4-FFF2-40B4-BE49-F238E27FC236}">
                <a16:creationId xmlns:a16="http://schemas.microsoft.com/office/drawing/2014/main" id="{4F944CBD-B60E-F414-7E80-97AEF2640546}"/>
              </a:ext>
            </a:extLst>
          </p:cNvPr>
          <p:cNvPicPr>
            <a:picLocks noChangeAspect="1"/>
          </p:cNvPicPr>
          <p:nvPr/>
        </p:nvPicPr>
        <p:blipFill>
          <a:blip r:embed="rId3"/>
          <a:stretch>
            <a:fillRect/>
          </a:stretch>
        </p:blipFill>
        <p:spPr>
          <a:xfrm>
            <a:off x="3669632" y="4130228"/>
            <a:ext cx="1955800" cy="419100"/>
          </a:xfrm>
          <a:prstGeom prst="rect">
            <a:avLst/>
          </a:prstGeom>
        </p:spPr>
      </p:pic>
      <p:pic>
        <p:nvPicPr>
          <p:cNvPr id="11" name="Picture 10">
            <a:extLst>
              <a:ext uri="{FF2B5EF4-FFF2-40B4-BE49-F238E27FC236}">
                <a16:creationId xmlns:a16="http://schemas.microsoft.com/office/drawing/2014/main" id="{B64226D1-DFCB-C335-10C8-0BC0CD8171EA}"/>
              </a:ext>
            </a:extLst>
          </p:cNvPr>
          <p:cNvPicPr>
            <a:picLocks noChangeAspect="1"/>
          </p:cNvPicPr>
          <p:nvPr/>
        </p:nvPicPr>
        <p:blipFill>
          <a:blip r:embed="rId4"/>
          <a:stretch>
            <a:fillRect/>
          </a:stretch>
        </p:blipFill>
        <p:spPr>
          <a:xfrm>
            <a:off x="3859481" y="2010567"/>
            <a:ext cx="1437493" cy="406009"/>
          </a:xfrm>
          <a:prstGeom prst="rect">
            <a:avLst/>
          </a:prstGeom>
        </p:spPr>
      </p:pic>
      <p:pic>
        <p:nvPicPr>
          <p:cNvPr id="12" name="Picture 11">
            <a:extLst>
              <a:ext uri="{FF2B5EF4-FFF2-40B4-BE49-F238E27FC236}">
                <a16:creationId xmlns:a16="http://schemas.microsoft.com/office/drawing/2014/main" id="{E47884C1-00A9-5108-1CCC-74720A717DBC}"/>
              </a:ext>
            </a:extLst>
          </p:cNvPr>
          <p:cNvPicPr>
            <a:picLocks noChangeAspect="1"/>
          </p:cNvPicPr>
          <p:nvPr/>
        </p:nvPicPr>
        <p:blipFill>
          <a:blip r:embed="rId5"/>
          <a:stretch>
            <a:fillRect/>
          </a:stretch>
        </p:blipFill>
        <p:spPr>
          <a:xfrm>
            <a:off x="3685020" y="5563911"/>
            <a:ext cx="2257839" cy="337787"/>
          </a:xfrm>
          <a:prstGeom prst="rect">
            <a:avLst/>
          </a:prstGeom>
        </p:spPr>
      </p:pic>
      <p:sp>
        <p:nvSpPr>
          <p:cNvPr id="4" name="TextBox 3">
            <a:extLst>
              <a:ext uri="{FF2B5EF4-FFF2-40B4-BE49-F238E27FC236}">
                <a16:creationId xmlns:a16="http://schemas.microsoft.com/office/drawing/2014/main" id="{7C360588-E223-6B3E-57E7-70DC6748D586}"/>
              </a:ext>
            </a:extLst>
          </p:cNvPr>
          <p:cNvSpPr txBox="1"/>
          <p:nvPr/>
        </p:nvSpPr>
        <p:spPr>
          <a:xfrm>
            <a:off x="762075" y="4698936"/>
            <a:ext cx="2318797" cy="646331"/>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naïve vector-matrix Hadamard products in R can go awry so here it is as a matrix multiply </a:t>
            </a:r>
            <a:endParaRPr lang="en-US" sz="1200" dirty="0"/>
          </a:p>
        </p:txBody>
      </p:sp>
      <p:cxnSp>
        <p:nvCxnSpPr>
          <p:cNvPr id="6" name="Straight Arrow Connector 5">
            <a:extLst>
              <a:ext uri="{FF2B5EF4-FFF2-40B4-BE49-F238E27FC236}">
                <a16:creationId xmlns:a16="http://schemas.microsoft.com/office/drawing/2014/main" id="{C53FE330-7047-1FD4-A9C1-30462A357EF1}"/>
              </a:ext>
            </a:extLst>
          </p:cNvPr>
          <p:cNvCxnSpPr>
            <a:cxnSpLocks/>
          </p:cNvCxnSpPr>
          <p:nvPr/>
        </p:nvCxnSpPr>
        <p:spPr>
          <a:xfrm flipH="1">
            <a:off x="2980855" y="4512502"/>
            <a:ext cx="1833084" cy="3458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71DE3CD-0FF9-7752-41D5-0C97776973B8}"/>
              </a:ext>
            </a:extLst>
          </p:cNvPr>
          <p:cNvCxnSpPr>
            <a:cxnSpLocks/>
          </p:cNvCxnSpPr>
          <p:nvPr/>
        </p:nvCxnSpPr>
        <p:spPr>
          <a:xfrm>
            <a:off x="3011113" y="5034778"/>
            <a:ext cx="36576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6D36766D-9948-728D-CE88-9621CD2E824E}"/>
              </a:ext>
            </a:extLst>
          </p:cNvPr>
          <p:cNvPicPr>
            <a:picLocks noChangeAspect="1"/>
          </p:cNvPicPr>
          <p:nvPr/>
        </p:nvPicPr>
        <p:blipFill>
          <a:blip r:embed="rId6"/>
          <a:stretch>
            <a:fillRect/>
          </a:stretch>
        </p:blipFill>
        <p:spPr>
          <a:xfrm>
            <a:off x="3669632" y="4790508"/>
            <a:ext cx="2743200" cy="469900"/>
          </a:xfrm>
          <a:prstGeom prst="rect">
            <a:avLst/>
          </a:prstGeom>
        </p:spPr>
      </p:pic>
    </p:spTree>
    <p:extLst>
      <p:ext uri="{BB962C8B-B14F-4D97-AF65-F5344CB8AC3E}">
        <p14:creationId xmlns:p14="http://schemas.microsoft.com/office/powerpoint/2010/main" val="3328273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stomShape 1">
            <a:extLst>
              <a:ext uri="{FF2B5EF4-FFF2-40B4-BE49-F238E27FC236}">
                <a16:creationId xmlns:a16="http://schemas.microsoft.com/office/drawing/2014/main" id="{B2DE09DA-5672-5D12-67C9-B63BC90718F0}"/>
              </a:ext>
            </a:extLst>
          </p:cNvPr>
          <p:cNvSpPr/>
          <p:nvPr/>
        </p:nvSpPr>
        <p:spPr>
          <a:xfrm>
            <a:off x="162941" y="120039"/>
            <a:ext cx="8422920" cy="82954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Arial"/>
              <a:buChar char="•"/>
            </a:pPr>
            <a:r>
              <a:rPr lang="en-US" sz="2400" b="0" strike="noStrike" spc="-1" dirty="0">
                <a:solidFill>
                  <a:srgbClr val="000000"/>
                </a:solidFill>
                <a:latin typeface="Times New Roman"/>
              </a:rPr>
              <a:t>We can us matrix-vector notation to compactly write down a few other quantities of interest too (</a:t>
            </a:r>
            <a:r>
              <a:rPr lang="en-US" sz="2400" b="0" strike="noStrike" spc="-1" dirty="0" err="1">
                <a:solidFill>
                  <a:srgbClr val="000000"/>
                </a:solidFill>
                <a:latin typeface="Times New Roman"/>
              </a:rPr>
              <a:t>con’t</a:t>
            </a:r>
            <a:r>
              <a:rPr lang="en-US" sz="2400" b="0" strike="noStrike" spc="-1" dirty="0">
                <a:solidFill>
                  <a:srgbClr val="000000"/>
                </a:solidFill>
                <a:latin typeface="Times New Roman"/>
              </a:rPr>
              <a:t>):</a:t>
            </a:r>
            <a:endParaRPr lang="en-US" sz="2400" b="0" strike="noStrike" spc="-1" dirty="0">
              <a:latin typeface="Arial"/>
            </a:endParaRPr>
          </a:p>
        </p:txBody>
      </p:sp>
      <p:sp>
        <p:nvSpPr>
          <p:cNvPr id="8" name="TextBox 7">
            <a:extLst>
              <a:ext uri="{FF2B5EF4-FFF2-40B4-BE49-F238E27FC236}">
                <a16:creationId xmlns:a16="http://schemas.microsoft.com/office/drawing/2014/main" id="{3B0BDD60-BB9F-E6A1-BBCB-5730793B457D}"/>
              </a:ext>
            </a:extLst>
          </p:cNvPr>
          <p:cNvSpPr txBox="1"/>
          <p:nvPr/>
        </p:nvSpPr>
        <p:spPr>
          <a:xfrm>
            <a:off x="519202" y="3719697"/>
            <a:ext cx="6677245" cy="430887"/>
          </a:xfrm>
          <a:prstGeom prst="rect">
            <a:avLst/>
          </a:prstGeom>
          <a:noFill/>
        </p:spPr>
        <p:txBody>
          <a:bodyPr wrap="square" rtlCol="0">
            <a:spAutoFit/>
          </a:bodyPr>
          <a:lstStyle/>
          <a:p>
            <a:pPr marL="342900" indent="-342900">
              <a:buFont typeface="Arial" panose="020B0604020202020204" pitchFamily="34" charset="0"/>
              <a:buChar char="•"/>
            </a:pPr>
            <a:r>
              <a:rPr lang="en-US" sz="2200" i="1" dirty="0">
                <a:latin typeface="Times New Roman" panose="02020603050405020304" pitchFamily="18" charset="0"/>
                <a:cs typeface="Times New Roman" panose="02020603050405020304" pitchFamily="18" charset="0"/>
              </a:rPr>
              <a:t>w</a:t>
            </a:r>
            <a:r>
              <a:rPr lang="en-US" sz="2200" dirty="0">
                <a:latin typeface="Times New Roman" panose="02020603050405020304" pitchFamily="18" charset="0"/>
                <a:cs typeface="Times New Roman" panose="02020603050405020304" pitchFamily="18" charset="0"/>
              </a:rPr>
              <a:t>-dimensional vector of </a:t>
            </a:r>
            <a:r>
              <a:rPr lang="en-US" sz="2200" b="1" dirty="0">
                <a:latin typeface="Times New Roman" panose="02020603050405020304" pitchFamily="18" charset="0"/>
                <a:cs typeface="Times New Roman" panose="02020603050405020304" pitchFamily="18" charset="0"/>
              </a:rPr>
              <a:t>mean parameter potentials</a:t>
            </a:r>
          </a:p>
        </p:txBody>
      </p:sp>
      <p:sp>
        <p:nvSpPr>
          <p:cNvPr id="9" name="TextBox 8">
            <a:extLst>
              <a:ext uri="{FF2B5EF4-FFF2-40B4-BE49-F238E27FC236}">
                <a16:creationId xmlns:a16="http://schemas.microsoft.com/office/drawing/2014/main" id="{CDDCE7BD-D2F0-65D8-A183-14EAA5B96A91}"/>
              </a:ext>
            </a:extLst>
          </p:cNvPr>
          <p:cNvSpPr txBox="1"/>
          <p:nvPr/>
        </p:nvSpPr>
        <p:spPr>
          <a:xfrm>
            <a:off x="1249141" y="5292961"/>
            <a:ext cx="192571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components:</a:t>
            </a:r>
          </a:p>
        </p:txBody>
      </p:sp>
      <p:sp>
        <p:nvSpPr>
          <p:cNvPr id="15" name="TextBox 14">
            <a:extLst>
              <a:ext uri="{FF2B5EF4-FFF2-40B4-BE49-F238E27FC236}">
                <a16:creationId xmlns:a16="http://schemas.microsoft.com/office/drawing/2014/main" id="{07F5C3BD-7FA4-18AF-314E-98044312DB5C}"/>
              </a:ext>
            </a:extLst>
          </p:cNvPr>
          <p:cNvSpPr txBox="1"/>
          <p:nvPr/>
        </p:nvSpPr>
        <p:spPr>
          <a:xfrm>
            <a:off x="519202" y="1251376"/>
            <a:ext cx="8601049" cy="430887"/>
          </a:xfrm>
          <a:prstGeom prst="rect">
            <a:avLst/>
          </a:prstGeom>
          <a:noFill/>
        </p:spPr>
        <p:txBody>
          <a:bodyPr wrap="square" rtlCol="0">
            <a:spAutoFit/>
          </a:bodyPr>
          <a:lstStyle/>
          <a:p>
            <a:pPr marL="342900" indent="-342900">
              <a:buFont typeface="Arial" panose="020B0604020202020204" pitchFamily="34" charset="0"/>
              <a:buChar char="•"/>
            </a:pPr>
            <a:r>
              <a:rPr lang="en-US" sz="2200" i="1" dirty="0" err="1">
                <a:latin typeface="Times New Roman" panose="02020603050405020304" pitchFamily="18" charset="0"/>
                <a:cs typeface="Times New Roman" panose="02020603050405020304" pitchFamily="18" charset="0"/>
              </a:rPr>
              <a:t>N</a:t>
            </a:r>
            <a:r>
              <a:rPr lang="en-US" sz="2200" dirty="0" err="1">
                <a:latin typeface="Times New Roman" panose="02020603050405020304" pitchFamily="18" charset="0"/>
                <a:cs typeface="Times New Roman" panose="02020603050405020304" pitchFamily="18" charset="0"/>
              </a:rPr>
              <a:t>×</a:t>
            </a:r>
            <a:r>
              <a:rPr lang="en-US" sz="2200" i="1" dirty="0" err="1">
                <a:latin typeface="Times New Roman" panose="02020603050405020304" pitchFamily="18" charset="0"/>
                <a:cs typeface="Times New Roman" panose="02020603050405020304" pitchFamily="18" charset="0"/>
              </a:rPr>
              <a:t>w</a:t>
            </a:r>
            <a:r>
              <a:rPr lang="en-US" sz="2200" dirty="0" err="1">
                <a:latin typeface="Times New Roman" panose="02020603050405020304" pitchFamily="18" charset="0"/>
                <a:cs typeface="Times New Roman" panose="02020603050405020304" pitchFamily="18" charset="0"/>
              </a:rPr>
              <a:t>-matrix</a:t>
            </a:r>
            <a:r>
              <a:rPr lang="en-US" sz="2200" dirty="0">
                <a:latin typeface="Times New Roman" panose="02020603050405020304" pitchFamily="18" charset="0"/>
                <a:cs typeface="Times New Roman" panose="02020603050405020304" pitchFamily="18" charset="0"/>
              </a:rPr>
              <a:t> of </a:t>
            </a:r>
            <a:r>
              <a:rPr lang="en-US" sz="2200" b="1" dirty="0">
                <a:latin typeface="Times New Roman" panose="02020603050405020304" pitchFamily="18" charset="0"/>
                <a:cs typeface="Times New Roman" panose="02020603050405020304" pitchFamily="18" charset="0"/>
              </a:rPr>
              <a:t>parameter potentials</a:t>
            </a:r>
            <a:r>
              <a:rPr lang="en-US" sz="2200" dirty="0">
                <a:latin typeface="Times New Roman" panose="02020603050405020304" pitchFamily="18" charset="0"/>
                <a:cs typeface="Times New Roman" panose="02020603050405020304" pitchFamily="18" charset="0"/>
              </a:rPr>
              <a:t> (I guess is what you’d call this…)</a:t>
            </a:r>
          </a:p>
        </p:txBody>
      </p:sp>
      <p:sp>
        <p:nvSpPr>
          <p:cNvPr id="16" name="TextBox 15">
            <a:extLst>
              <a:ext uri="{FF2B5EF4-FFF2-40B4-BE49-F238E27FC236}">
                <a16:creationId xmlns:a16="http://schemas.microsoft.com/office/drawing/2014/main" id="{77650E6D-6AF6-2AF0-7FCD-1FA6A612B257}"/>
              </a:ext>
            </a:extLst>
          </p:cNvPr>
          <p:cNvSpPr txBox="1"/>
          <p:nvPr/>
        </p:nvSpPr>
        <p:spPr>
          <a:xfrm>
            <a:off x="1249141" y="2488790"/>
            <a:ext cx="2420336"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matrix elements:</a:t>
            </a:r>
          </a:p>
        </p:txBody>
      </p:sp>
      <p:pic>
        <p:nvPicPr>
          <p:cNvPr id="22" name="Picture 21">
            <a:extLst>
              <a:ext uri="{FF2B5EF4-FFF2-40B4-BE49-F238E27FC236}">
                <a16:creationId xmlns:a16="http://schemas.microsoft.com/office/drawing/2014/main" id="{EAC9CDC7-92AF-2639-BEC0-A71B389A3D09}"/>
              </a:ext>
            </a:extLst>
          </p:cNvPr>
          <p:cNvPicPr>
            <a:picLocks noChangeAspect="1"/>
          </p:cNvPicPr>
          <p:nvPr/>
        </p:nvPicPr>
        <p:blipFill>
          <a:blip r:embed="rId2"/>
          <a:stretch>
            <a:fillRect/>
          </a:stretch>
        </p:blipFill>
        <p:spPr>
          <a:xfrm>
            <a:off x="3476502" y="2513104"/>
            <a:ext cx="4943105" cy="379617"/>
          </a:xfrm>
          <a:prstGeom prst="rect">
            <a:avLst/>
          </a:prstGeom>
        </p:spPr>
      </p:pic>
      <p:pic>
        <p:nvPicPr>
          <p:cNvPr id="23" name="Picture 22">
            <a:extLst>
              <a:ext uri="{FF2B5EF4-FFF2-40B4-BE49-F238E27FC236}">
                <a16:creationId xmlns:a16="http://schemas.microsoft.com/office/drawing/2014/main" id="{55ABB959-564A-09C6-F453-28A7A798C463}"/>
              </a:ext>
            </a:extLst>
          </p:cNvPr>
          <p:cNvPicPr>
            <a:picLocks noChangeAspect="1"/>
          </p:cNvPicPr>
          <p:nvPr/>
        </p:nvPicPr>
        <p:blipFill>
          <a:blip r:embed="rId3"/>
          <a:stretch>
            <a:fillRect/>
          </a:stretch>
        </p:blipFill>
        <p:spPr>
          <a:xfrm>
            <a:off x="2740727" y="4230373"/>
            <a:ext cx="3700468" cy="420953"/>
          </a:xfrm>
          <a:prstGeom prst="rect">
            <a:avLst/>
          </a:prstGeom>
        </p:spPr>
      </p:pic>
      <p:pic>
        <p:nvPicPr>
          <p:cNvPr id="26" name="Picture 25">
            <a:extLst>
              <a:ext uri="{FF2B5EF4-FFF2-40B4-BE49-F238E27FC236}">
                <a16:creationId xmlns:a16="http://schemas.microsoft.com/office/drawing/2014/main" id="{5E9ED76D-7565-7D17-9470-1C34D0BECCC3}"/>
              </a:ext>
            </a:extLst>
          </p:cNvPr>
          <p:cNvPicPr>
            <a:picLocks noChangeAspect="1"/>
          </p:cNvPicPr>
          <p:nvPr/>
        </p:nvPicPr>
        <p:blipFill>
          <a:blip r:embed="rId4"/>
          <a:stretch>
            <a:fillRect/>
          </a:stretch>
        </p:blipFill>
        <p:spPr>
          <a:xfrm>
            <a:off x="3103602" y="5049995"/>
            <a:ext cx="4877446" cy="886041"/>
          </a:xfrm>
          <a:prstGeom prst="rect">
            <a:avLst/>
          </a:prstGeom>
        </p:spPr>
      </p:pic>
      <p:sp>
        <p:nvSpPr>
          <p:cNvPr id="27" name="TextBox 26">
            <a:extLst>
              <a:ext uri="{FF2B5EF4-FFF2-40B4-BE49-F238E27FC236}">
                <a16:creationId xmlns:a16="http://schemas.microsoft.com/office/drawing/2014/main" id="{EBD2C008-E25E-32BD-1A8A-F9A08DD8804F}"/>
              </a:ext>
            </a:extLst>
          </p:cNvPr>
          <p:cNvSpPr txBox="1"/>
          <p:nvPr/>
        </p:nvSpPr>
        <p:spPr>
          <a:xfrm>
            <a:off x="6773705" y="4087614"/>
            <a:ext cx="2144666"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Loose interpretation: average importance of each parameter.</a:t>
            </a:r>
          </a:p>
        </p:txBody>
      </p:sp>
      <p:pic>
        <p:nvPicPr>
          <p:cNvPr id="2" name="Picture 1">
            <a:extLst>
              <a:ext uri="{FF2B5EF4-FFF2-40B4-BE49-F238E27FC236}">
                <a16:creationId xmlns:a16="http://schemas.microsoft.com/office/drawing/2014/main" id="{C400E92B-1882-3CBB-D20C-42AD0E135FBA}"/>
              </a:ext>
            </a:extLst>
          </p:cNvPr>
          <p:cNvPicPr>
            <a:picLocks noChangeAspect="1"/>
          </p:cNvPicPr>
          <p:nvPr/>
        </p:nvPicPr>
        <p:blipFill>
          <a:blip r:embed="rId5"/>
          <a:stretch>
            <a:fillRect/>
          </a:stretch>
        </p:blipFill>
        <p:spPr>
          <a:xfrm>
            <a:off x="3688125" y="1864298"/>
            <a:ext cx="1854200" cy="419100"/>
          </a:xfrm>
          <a:prstGeom prst="rect">
            <a:avLst/>
          </a:prstGeom>
        </p:spPr>
      </p:pic>
    </p:spTree>
    <p:extLst>
      <p:ext uri="{BB962C8B-B14F-4D97-AF65-F5344CB8AC3E}">
        <p14:creationId xmlns:p14="http://schemas.microsoft.com/office/powerpoint/2010/main" val="29804209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1E76ED04-D371-AE8F-3634-992E317ABC94}"/>
              </a:ext>
            </a:extLst>
          </p:cNvPr>
          <p:cNvSpPr/>
          <p:nvPr/>
        </p:nvSpPr>
        <p:spPr>
          <a:xfrm>
            <a:off x="665639" y="250387"/>
            <a:ext cx="7911201" cy="446843"/>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For the bigger, variable node state Potts-like model:</a:t>
            </a:r>
            <a:endParaRPr lang="en-US" sz="2200" b="0" strike="noStrike" spc="-1" dirty="0">
              <a:latin typeface="Arial"/>
            </a:endParaRPr>
          </a:p>
        </p:txBody>
      </p:sp>
      <p:sp>
        <p:nvSpPr>
          <p:cNvPr id="3" name="TextBox 2">
            <a:extLst>
              <a:ext uri="{FF2B5EF4-FFF2-40B4-BE49-F238E27FC236}">
                <a16:creationId xmlns:a16="http://schemas.microsoft.com/office/drawing/2014/main" id="{6BE6AEA2-22FB-B01D-02A2-A442EA86774F}"/>
              </a:ext>
            </a:extLst>
          </p:cNvPr>
          <p:cNvSpPr txBox="1"/>
          <p:nvPr/>
        </p:nvSpPr>
        <p:spPr>
          <a:xfrm>
            <a:off x="566783" y="971861"/>
            <a:ext cx="7911201" cy="535531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Compute the full model matrix containing features for all possible configs. Also compute the total number of possible configurations.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 Compute all configuration energies.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 Compute all configuration probabilities.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 Compute all parameter energies for each configuration.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e. Compute the expected number of features.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 Compute the expected parameter energies.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 Compute the parameter potentials  for each configuration.</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 Compute the mean parameter potentials.</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Check that the product of parameter potentials for a configuration is equivalent to the </a:t>
            </a:r>
            <a:r>
              <a:rPr lang="en-US" dirty="0" err="1">
                <a:latin typeface="Times New Roman" panose="02020603050405020304" pitchFamily="18" charset="0"/>
                <a:cs typeface="Times New Roman" panose="02020603050405020304" pitchFamily="18" charset="0"/>
              </a:rPr>
              <a:t>prodPot</a:t>
            </a:r>
            <a:r>
              <a:rPr lang="en-US" dirty="0">
                <a:latin typeface="Times New Roman" panose="02020603050405020304" pitchFamily="18" charset="0"/>
                <a:cs typeface="Times New Roman" panose="02020603050405020304" pitchFamily="18" charset="0"/>
              </a:rPr>
              <a:t> (i.e. Boltzmann factor) for the configuration.</a:t>
            </a:r>
          </a:p>
        </p:txBody>
      </p:sp>
    </p:spTree>
    <p:extLst>
      <p:ext uri="{BB962C8B-B14F-4D97-AF65-F5344CB8AC3E}">
        <p14:creationId xmlns:p14="http://schemas.microsoft.com/office/powerpoint/2010/main" val="23187809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a:extLst>
              <a:ext uri="{FF2B5EF4-FFF2-40B4-BE49-F238E27FC236}">
                <a16:creationId xmlns:a16="http://schemas.microsoft.com/office/drawing/2014/main" id="{F1F9C5EB-1E54-BA46-10F9-A322A27F6EDC}"/>
              </a:ext>
            </a:extLst>
          </p:cNvPr>
          <p:cNvSpPr/>
          <p:nvPr/>
        </p:nvSpPr>
        <p:spPr>
          <a:xfrm>
            <a:off x="665639" y="250387"/>
            <a:ext cx="7911201" cy="721357"/>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Compute all this stuff in the bigger, variable node state Potts-like model:</a:t>
            </a:r>
            <a:endParaRPr lang="en-US" sz="2200" b="0" strike="noStrike" spc="-1" dirty="0">
              <a:latin typeface="Arial"/>
            </a:endParaRPr>
          </a:p>
        </p:txBody>
      </p:sp>
      <p:sp>
        <p:nvSpPr>
          <p:cNvPr id="5" name="CustomShape 1">
            <a:extLst>
              <a:ext uri="{FF2B5EF4-FFF2-40B4-BE49-F238E27FC236}">
                <a16:creationId xmlns:a16="http://schemas.microsoft.com/office/drawing/2014/main" id="{BCBE9135-4589-B6B9-6090-482FD3AF6C24}"/>
              </a:ext>
            </a:extLst>
          </p:cNvPr>
          <p:cNvSpPr/>
          <p:nvPr/>
        </p:nvSpPr>
        <p:spPr>
          <a:xfrm>
            <a:off x="150471" y="997162"/>
            <a:ext cx="8843058" cy="6107911"/>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150" spc="-1" dirty="0">
                <a:solidFill>
                  <a:srgbClr val="FF6B00"/>
                </a:solidFill>
                <a:latin typeface="Courier New"/>
              </a:rPr>
              <a:t>library</a:t>
            </a:r>
            <a:r>
              <a:rPr lang="en-US" sz="1150" spc="-1" dirty="0">
                <a:solidFill>
                  <a:srgbClr val="FFFFFF"/>
                </a:solidFill>
                <a:latin typeface="Courier New"/>
              </a:rPr>
              <a:t>(CRFutil2)</a:t>
            </a:r>
          </a:p>
          <a:p>
            <a:r>
              <a:rPr lang="en-US" sz="1150" spc="-1" dirty="0">
                <a:solidFill>
                  <a:srgbClr val="FF6B00"/>
                </a:solidFill>
                <a:latin typeface="Courier New"/>
              </a:rPr>
              <a:t>library</a:t>
            </a:r>
            <a:r>
              <a:rPr lang="en-US" sz="1150" spc="-1" dirty="0">
                <a:solidFill>
                  <a:srgbClr val="FFFFFF"/>
                </a:solidFill>
                <a:latin typeface="Courier New"/>
              </a:rPr>
              <a:t>(</a:t>
            </a:r>
            <a:r>
              <a:rPr lang="en-US" sz="1150" spc="-1" dirty="0" err="1">
                <a:solidFill>
                  <a:srgbClr val="FFFFFF"/>
                </a:solidFill>
                <a:latin typeface="Courier New"/>
              </a:rPr>
              <a:t>plot.matrix</a:t>
            </a:r>
            <a:r>
              <a:rPr lang="en-US" sz="1150" spc="-1" dirty="0">
                <a:solidFill>
                  <a:srgbClr val="FFFFFF"/>
                </a:solidFill>
                <a:latin typeface="Courier New"/>
              </a:rPr>
              <a:t>) </a:t>
            </a:r>
            <a:r>
              <a:rPr lang="en-US" sz="1150" spc="-1" dirty="0">
                <a:solidFill>
                  <a:srgbClr val="FFFF00"/>
                </a:solidFill>
                <a:latin typeface="Courier New"/>
              </a:rPr>
              <a:t># You may need to install this yourself</a:t>
            </a:r>
          </a:p>
          <a:p>
            <a:pPr>
              <a:lnSpc>
                <a:spcPct val="100000"/>
              </a:lnSpc>
            </a:pPr>
            <a:endParaRPr lang="en-US" sz="1150" spc="-1" dirty="0">
              <a:solidFill>
                <a:srgbClr val="FFFFFF"/>
              </a:solidFill>
              <a:latin typeface="Courier New"/>
            </a:endParaRPr>
          </a:p>
          <a:p>
            <a:pPr>
              <a:lnSpc>
                <a:spcPct val="100000"/>
              </a:lnSpc>
            </a:pPr>
            <a:r>
              <a:rPr lang="en-US" sz="1150" spc="-1" dirty="0">
                <a:solidFill>
                  <a:srgbClr val="FFFF00"/>
                </a:solidFill>
                <a:latin typeface="Courier New"/>
              </a:rPr>
              <a:t># Graph formula for field:</a:t>
            </a:r>
          </a:p>
          <a:p>
            <a:pPr>
              <a:lnSpc>
                <a:spcPct val="100000"/>
              </a:lnSpc>
            </a:pPr>
            <a:r>
              <a:rPr lang="en-US" sz="1150" spc="-1" dirty="0" err="1">
                <a:solidFill>
                  <a:srgbClr val="FFFFFF"/>
                </a:solidFill>
                <a:latin typeface="Courier New"/>
              </a:rPr>
              <a:t>grph</a:t>
            </a:r>
            <a:r>
              <a:rPr lang="en-US" sz="1150" spc="-1" dirty="0">
                <a:solidFill>
                  <a:srgbClr val="FFFFFF"/>
                </a:solidFill>
                <a:latin typeface="Courier New"/>
              </a:rPr>
              <a:t> &lt;- ~A:B+B:C+C:D+D:A+D:B+C:E</a:t>
            </a:r>
          </a:p>
          <a:p>
            <a:pPr>
              <a:lnSpc>
                <a:spcPct val="100000"/>
              </a:lnSpc>
            </a:pPr>
            <a:r>
              <a:rPr lang="en-US" sz="1150" spc="-1" dirty="0">
                <a:solidFill>
                  <a:srgbClr val="FFFFFF"/>
                </a:solidFill>
                <a:latin typeface="Courier New"/>
              </a:rPr>
              <a:t>adj  &lt;- ug(</a:t>
            </a:r>
            <a:r>
              <a:rPr lang="en-US" sz="1150" spc="-1" dirty="0" err="1">
                <a:solidFill>
                  <a:srgbClr val="FFFFFF"/>
                </a:solidFill>
                <a:latin typeface="Courier New"/>
              </a:rPr>
              <a:t>grph</a:t>
            </a:r>
            <a:r>
              <a:rPr lang="en-US" sz="1150" spc="-1" dirty="0">
                <a:solidFill>
                  <a:srgbClr val="FFFFFF"/>
                </a:solidFill>
                <a:latin typeface="Courier New"/>
              </a:rPr>
              <a:t>, result = "matrix")</a:t>
            </a:r>
          </a:p>
          <a:p>
            <a:pPr>
              <a:lnSpc>
                <a:spcPct val="100000"/>
              </a:lnSpc>
            </a:pPr>
            <a:endParaRPr lang="en-US" sz="1150" spc="-1" dirty="0">
              <a:solidFill>
                <a:srgbClr val="FFFFFF"/>
              </a:solidFill>
              <a:latin typeface="Courier New"/>
            </a:endParaRPr>
          </a:p>
          <a:p>
            <a:pPr>
              <a:lnSpc>
                <a:spcPct val="100000"/>
              </a:lnSpc>
            </a:pPr>
            <a:r>
              <a:rPr lang="en-US" sz="1150" spc="-1" dirty="0">
                <a:solidFill>
                  <a:srgbClr val="FFFF00"/>
                </a:solidFill>
                <a:latin typeface="Courier New"/>
              </a:rPr>
              <a:t># Define node state space and configuration space:</a:t>
            </a:r>
          </a:p>
          <a:p>
            <a:pPr>
              <a:lnSpc>
                <a:spcPct val="100000"/>
              </a:lnSpc>
            </a:pPr>
            <a:r>
              <a:rPr lang="en-US" sz="1150" spc="-1" dirty="0">
                <a:solidFill>
                  <a:srgbClr val="FFFFFF"/>
                </a:solidFill>
                <a:latin typeface="Courier New"/>
              </a:rPr>
              <a:t>sA1 &lt;- </a:t>
            </a:r>
            <a:r>
              <a:rPr lang="en-US" sz="1150" spc="-1" dirty="0">
                <a:solidFill>
                  <a:srgbClr val="00B050"/>
                </a:solidFill>
                <a:latin typeface="Courier New"/>
              </a:rPr>
              <a:t>"A1"</a:t>
            </a:r>
            <a:r>
              <a:rPr lang="en-US" sz="1150" spc="-1" dirty="0">
                <a:solidFill>
                  <a:srgbClr val="FFFFFF"/>
                </a:solidFill>
                <a:latin typeface="Courier New"/>
              </a:rPr>
              <a:t>; sA2 &lt;- "A2"</a:t>
            </a:r>
          </a:p>
          <a:p>
            <a:pPr>
              <a:lnSpc>
                <a:spcPct val="100000"/>
              </a:lnSpc>
            </a:pPr>
            <a:r>
              <a:rPr lang="en-US" sz="1150" spc="-1" dirty="0">
                <a:solidFill>
                  <a:srgbClr val="FFFFFF"/>
                </a:solidFill>
                <a:latin typeface="Courier New"/>
              </a:rPr>
              <a:t>sB1 &lt;- </a:t>
            </a:r>
            <a:r>
              <a:rPr lang="en-US" sz="1150" spc="-1" dirty="0">
                <a:solidFill>
                  <a:srgbClr val="00B050"/>
                </a:solidFill>
                <a:latin typeface="Courier New"/>
              </a:rPr>
              <a:t>"B1"</a:t>
            </a:r>
            <a:r>
              <a:rPr lang="en-US" sz="1150" spc="-1" dirty="0">
                <a:solidFill>
                  <a:srgbClr val="FFFFFF"/>
                </a:solidFill>
                <a:latin typeface="Courier New"/>
              </a:rPr>
              <a:t>; sB2 &lt;- </a:t>
            </a:r>
            <a:r>
              <a:rPr lang="en-US" sz="1150" spc="-1" dirty="0">
                <a:solidFill>
                  <a:srgbClr val="00B050"/>
                </a:solidFill>
                <a:latin typeface="Courier New"/>
              </a:rPr>
              <a:t>"B2"</a:t>
            </a:r>
            <a:r>
              <a:rPr lang="en-US" sz="1150" spc="-1" dirty="0">
                <a:solidFill>
                  <a:srgbClr val="FFFFFF"/>
                </a:solidFill>
                <a:latin typeface="Courier New"/>
              </a:rPr>
              <a:t>; sB3 &lt;- </a:t>
            </a:r>
            <a:r>
              <a:rPr lang="en-US" sz="1150" spc="-1" dirty="0">
                <a:solidFill>
                  <a:srgbClr val="00B050"/>
                </a:solidFill>
                <a:latin typeface="Courier New"/>
              </a:rPr>
              <a:t>"B3"</a:t>
            </a:r>
          </a:p>
          <a:p>
            <a:pPr>
              <a:lnSpc>
                <a:spcPct val="100000"/>
              </a:lnSpc>
            </a:pPr>
            <a:r>
              <a:rPr lang="en-US" sz="1150" spc="-1" dirty="0">
                <a:solidFill>
                  <a:srgbClr val="FFFFFF"/>
                </a:solidFill>
                <a:latin typeface="Courier New"/>
              </a:rPr>
              <a:t>sC1 &lt;- 1;    sC2 &lt;- 2</a:t>
            </a:r>
          </a:p>
          <a:p>
            <a:pPr>
              <a:lnSpc>
                <a:spcPct val="100000"/>
              </a:lnSpc>
            </a:pPr>
            <a:r>
              <a:rPr lang="en-US" sz="1150" spc="-1" dirty="0">
                <a:solidFill>
                  <a:srgbClr val="FFFFFF"/>
                </a:solidFill>
                <a:latin typeface="Courier New"/>
              </a:rPr>
              <a:t>sD1 &lt;- </a:t>
            </a:r>
            <a:r>
              <a:rPr lang="en-US" sz="1150" spc="-1" dirty="0">
                <a:solidFill>
                  <a:srgbClr val="00B050"/>
                </a:solidFill>
                <a:latin typeface="Courier New"/>
              </a:rPr>
              <a:t>"D1"</a:t>
            </a:r>
            <a:r>
              <a:rPr lang="en-US" sz="1150" spc="-1" dirty="0">
                <a:solidFill>
                  <a:srgbClr val="FFFFFF"/>
                </a:solidFill>
                <a:latin typeface="Courier New"/>
              </a:rPr>
              <a:t>; sD2 &lt;- </a:t>
            </a:r>
            <a:r>
              <a:rPr lang="en-US" sz="1150" spc="-1" dirty="0">
                <a:solidFill>
                  <a:srgbClr val="00B050"/>
                </a:solidFill>
                <a:latin typeface="Courier New"/>
              </a:rPr>
              <a:t>"D2"</a:t>
            </a:r>
            <a:r>
              <a:rPr lang="en-US" sz="1150" spc="-1" dirty="0">
                <a:solidFill>
                  <a:srgbClr val="FFFFFF"/>
                </a:solidFill>
                <a:latin typeface="Courier New"/>
              </a:rPr>
              <a:t>; sD3 &lt;- </a:t>
            </a:r>
            <a:r>
              <a:rPr lang="en-US" sz="1150" spc="-1" dirty="0">
                <a:solidFill>
                  <a:srgbClr val="00B050"/>
                </a:solidFill>
                <a:latin typeface="Courier New"/>
              </a:rPr>
              <a:t>"D3"</a:t>
            </a:r>
            <a:r>
              <a:rPr lang="en-US" sz="1150" spc="-1" dirty="0">
                <a:solidFill>
                  <a:srgbClr val="FFFFFF"/>
                </a:solidFill>
                <a:latin typeface="Courier New"/>
              </a:rPr>
              <a:t>; sD4 &lt;- </a:t>
            </a:r>
            <a:r>
              <a:rPr lang="en-US" sz="1150" spc="-1" dirty="0">
                <a:solidFill>
                  <a:srgbClr val="00B050"/>
                </a:solidFill>
                <a:latin typeface="Courier New"/>
              </a:rPr>
              <a:t>"D4"</a:t>
            </a:r>
          </a:p>
          <a:p>
            <a:pPr>
              <a:lnSpc>
                <a:spcPct val="100000"/>
              </a:lnSpc>
            </a:pPr>
            <a:r>
              <a:rPr lang="en-US" sz="1150" spc="-1" dirty="0">
                <a:solidFill>
                  <a:srgbClr val="FFFFFF"/>
                </a:solidFill>
                <a:latin typeface="Courier New"/>
              </a:rPr>
              <a:t>sE1 &lt;- 1;    sE2 &lt;- 3;    sE3 &lt;- 2</a:t>
            </a:r>
          </a:p>
          <a:p>
            <a:pPr>
              <a:lnSpc>
                <a:spcPct val="100000"/>
              </a:lnSpc>
            </a:pPr>
            <a:endParaRPr lang="en-US" sz="1150" spc="-1" dirty="0">
              <a:solidFill>
                <a:srgbClr val="FFFFFF"/>
              </a:solidFill>
              <a:latin typeface="Courier New"/>
            </a:endParaRPr>
          </a:p>
          <a:p>
            <a:pPr>
              <a:lnSpc>
                <a:spcPct val="100000"/>
              </a:lnSpc>
            </a:pPr>
            <a:r>
              <a:rPr lang="en-US" sz="1150" spc="-1" dirty="0">
                <a:solidFill>
                  <a:srgbClr val="FFFFFF"/>
                </a:solidFill>
                <a:latin typeface="Courier New"/>
              </a:rPr>
              <a:t>wp  &lt;- </a:t>
            </a:r>
            <a:r>
              <a:rPr lang="en-US" sz="1150" spc="-1" dirty="0" err="1">
                <a:solidFill>
                  <a:srgbClr val="FFFFFF"/>
                </a:solidFill>
                <a:latin typeface="Courier New"/>
              </a:rPr>
              <a:t>make.empty.field</a:t>
            </a:r>
            <a:r>
              <a:rPr lang="en-US" sz="1150" spc="-1" dirty="0">
                <a:solidFill>
                  <a:srgbClr val="FFFFFF"/>
                </a:solidFill>
                <a:latin typeface="Courier New"/>
              </a:rPr>
              <a:t>(</a:t>
            </a:r>
            <a:r>
              <a:rPr lang="en-US" sz="1150" spc="-1" dirty="0" err="1">
                <a:solidFill>
                  <a:srgbClr val="FFFFFF"/>
                </a:solidFill>
                <a:latin typeface="Courier New"/>
              </a:rPr>
              <a:t>graph.eq</a:t>
            </a:r>
            <a:r>
              <a:rPr lang="en-US" sz="1150" spc="-1" dirty="0">
                <a:solidFill>
                  <a:srgbClr val="FFFFFF"/>
                </a:solidFill>
                <a:latin typeface="Courier New"/>
              </a:rPr>
              <a:t>    = </a:t>
            </a:r>
            <a:r>
              <a:rPr lang="en-US" sz="1150" spc="-1" dirty="0" err="1">
                <a:solidFill>
                  <a:srgbClr val="FFFFFF"/>
                </a:solidFill>
                <a:latin typeface="Courier New"/>
              </a:rPr>
              <a:t>grph</a:t>
            </a:r>
            <a:r>
              <a:rPr lang="en-US" sz="1150" spc="-1" dirty="0">
                <a:solidFill>
                  <a:srgbClr val="FFFFFF"/>
                </a:solidFill>
                <a:latin typeface="Courier New"/>
              </a:rPr>
              <a:t>,</a:t>
            </a:r>
          </a:p>
          <a:p>
            <a:pPr>
              <a:lnSpc>
                <a:spcPct val="100000"/>
              </a:lnSpc>
            </a:pPr>
            <a:r>
              <a:rPr lang="en-US" sz="1150" spc="-1" dirty="0">
                <a:solidFill>
                  <a:srgbClr val="FFFFFF"/>
                </a:solidFill>
                <a:latin typeface="Courier New"/>
              </a:rPr>
              <a:t>                        </a:t>
            </a:r>
            <a:r>
              <a:rPr lang="en-US" sz="1150" spc="-1" dirty="0" err="1">
                <a:solidFill>
                  <a:srgbClr val="FFFFFF"/>
                </a:solidFill>
                <a:latin typeface="Courier New"/>
              </a:rPr>
              <a:t>num.states</a:t>
            </a:r>
            <a:r>
              <a:rPr lang="en-US" sz="1150" spc="-1" dirty="0">
                <a:solidFill>
                  <a:srgbClr val="FFFFFF"/>
                </a:solidFill>
                <a:latin typeface="Courier New"/>
              </a:rPr>
              <a:t>  = c(2,3,2,4,3),</a:t>
            </a:r>
          </a:p>
          <a:p>
            <a:pPr>
              <a:lnSpc>
                <a:spcPct val="100000"/>
              </a:lnSpc>
            </a:pPr>
            <a:r>
              <a:rPr lang="en-US" sz="1150" spc="-1" dirty="0">
                <a:solidFill>
                  <a:srgbClr val="FFFFFF"/>
                </a:solidFill>
                <a:latin typeface="Courier New"/>
              </a:rPr>
              <a:t>                        </a:t>
            </a:r>
            <a:r>
              <a:rPr lang="en-US" sz="1150" spc="-1" dirty="0" err="1">
                <a:solidFill>
                  <a:srgbClr val="FFFFFF"/>
                </a:solidFill>
                <a:latin typeface="Courier New"/>
              </a:rPr>
              <a:t>state.names</a:t>
            </a:r>
            <a:r>
              <a:rPr lang="en-US" sz="1150" spc="-1" dirty="0">
                <a:solidFill>
                  <a:srgbClr val="FFFFFF"/>
                </a:solidFill>
                <a:latin typeface="Courier New"/>
              </a:rPr>
              <a:t> = list(</a:t>
            </a:r>
          </a:p>
          <a:p>
            <a:pPr>
              <a:lnSpc>
                <a:spcPct val="100000"/>
              </a:lnSpc>
            </a:pPr>
            <a:r>
              <a:rPr lang="en-US" sz="1150" spc="-1" dirty="0">
                <a:solidFill>
                  <a:srgbClr val="FFFFFF"/>
                </a:solidFill>
                <a:latin typeface="Courier New"/>
              </a:rPr>
              <a:t>                          c(sA1,sA2),</a:t>
            </a:r>
          </a:p>
          <a:p>
            <a:pPr>
              <a:lnSpc>
                <a:spcPct val="100000"/>
              </a:lnSpc>
            </a:pPr>
            <a:r>
              <a:rPr lang="en-US" sz="1150" spc="-1" dirty="0">
                <a:solidFill>
                  <a:srgbClr val="FFFFFF"/>
                </a:solidFill>
                <a:latin typeface="Courier New"/>
              </a:rPr>
              <a:t>                          c(sB1,sB2,sB3),</a:t>
            </a:r>
          </a:p>
          <a:p>
            <a:pPr>
              <a:lnSpc>
                <a:spcPct val="100000"/>
              </a:lnSpc>
            </a:pPr>
            <a:r>
              <a:rPr lang="en-US" sz="1150" spc="-1" dirty="0">
                <a:solidFill>
                  <a:srgbClr val="FFFFFF"/>
                </a:solidFill>
                <a:latin typeface="Courier New"/>
              </a:rPr>
              <a:t>                          c(sC1,sC2),</a:t>
            </a:r>
          </a:p>
          <a:p>
            <a:pPr>
              <a:lnSpc>
                <a:spcPct val="100000"/>
              </a:lnSpc>
            </a:pPr>
            <a:r>
              <a:rPr lang="en-US" sz="1150" spc="-1" dirty="0">
                <a:solidFill>
                  <a:srgbClr val="FFFFFF"/>
                </a:solidFill>
                <a:latin typeface="Courier New"/>
              </a:rPr>
              <a:t>                          c(sD1,sD2,sD3,sD4),</a:t>
            </a:r>
          </a:p>
          <a:p>
            <a:pPr>
              <a:lnSpc>
                <a:spcPct val="100000"/>
              </a:lnSpc>
            </a:pPr>
            <a:r>
              <a:rPr lang="en-US" sz="1150" spc="-1" dirty="0">
                <a:solidFill>
                  <a:srgbClr val="FFFFFF"/>
                </a:solidFill>
                <a:latin typeface="Courier New"/>
              </a:rPr>
              <a:t>                          c(sE1,sE2,sE3)),</a:t>
            </a:r>
          </a:p>
          <a:p>
            <a:pPr>
              <a:lnSpc>
                <a:spcPct val="100000"/>
              </a:lnSpc>
            </a:pPr>
            <a:r>
              <a:rPr lang="en-US" sz="1150" spc="-1" dirty="0">
                <a:solidFill>
                  <a:srgbClr val="FFFFFF"/>
                </a:solidFill>
                <a:latin typeface="Courier New"/>
              </a:rPr>
              <a:t>                        </a:t>
            </a:r>
            <a:r>
              <a:rPr lang="en-US" sz="1150" spc="-1" dirty="0" err="1">
                <a:solidFill>
                  <a:srgbClr val="FFFFFF"/>
                </a:solidFill>
                <a:latin typeface="Courier New"/>
              </a:rPr>
              <a:t>parameterization.typ</a:t>
            </a:r>
            <a:r>
              <a:rPr lang="en-US" sz="1150" spc="-1" dirty="0">
                <a:solidFill>
                  <a:srgbClr val="FFFFFF"/>
                </a:solidFill>
                <a:latin typeface="Courier New"/>
              </a:rPr>
              <a:t> = </a:t>
            </a:r>
            <a:r>
              <a:rPr lang="en-US" sz="1150" spc="-1" dirty="0">
                <a:solidFill>
                  <a:srgbClr val="00B050"/>
                </a:solidFill>
                <a:latin typeface="Courier New"/>
              </a:rPr>
              <a:t>"standard"</a:t>
            </a:r>
            <a:r>
              <a:rPr lang="en-US" sz="1150" spc="-1" dirty="0">
                <a:solidFill>
                  <a:srgbClr val="FFFFFF"/>
                </a:solidFill>
                <a:latin typeface="Courier New"/>
              </a:rPr>
              <a:t>,</a:t>
            </a:r>
          </a:p>
          <a:p>
            <a:pPr>
              <a:lnSpc>
                <a:spcPct val="100000"/>
              </a:lnSpc>
            </a:pPr>
            <a:r>
              <a:rPr lang="en-US" sz="1150" spc="-1" dirty="0">
                <a:solidFill>
                  <a:srgbClr val="FFFFFF"/>
                </a:solidFill>
                <a:latin typeface="Courier New"/>
              </a:rPr>
              <a:t>                        </a:t>
            </a:r>
            <a:r>
              <a:rPr lang="en-US" sz="1150" spc="-1" dirty="0" err="1">
                <a:solidFill>
                  <a:srgbClr val="FFFFFF"/>
                </a:solidFill>
                <a:latin typeface="Courier New"/>
              </a:rPr>
              <a:t>plotQ</a:t>
            </a:r>
            <a:r>
              <a:rPr lang="en-US" sz="1150" spc="-1" dirty="0">
                <a:solidFill>
                  <a:srgbClr val="FFFFFF"/>
                </a:solidFill>
                <a:latin typeface="Courier New"/>
              </a:rPr>
              <a:t>                = T)</a:t>
            </a:r>
          </a:p>
          <a:p>
            <a:pPr>
              <a:lnSpc>
                <a:spcPct val="100000"/>
              </a:lnSpc>
            </a:pPr>
            <a:endParaRPr lang="en-US" sz="1150" spc="-1" dirty="0">
              <a:solidFill>
                <a:srgbClr val="FFFFFF"/>
              </a:solidFill>
              <a:latin typeface="Courier New"/>
            </a:endParaRPr>
          </a:p>
          <a:p>
            <a:pPr>
              <a:lnSpc>
                <a:spcPct val="100000"/>
              </a:lnSpc>
            </a:pPr>
            <a:r>
              <a:rPr lang="en-US" sz="1150" spc="-1" dirty="0">
                <a:solidFill>
                  <a:srgbClr val="FFFF00"/>
                </a:solidFill>
                <a:latin typeface="Courier New"/>
              </a:rPr>
              <a:t># Make up some random parameters and insert them into the model:</a:t>
            </a:r>
          </a:p>
          <a:p>
            <a:pPr>
              <a:lnSpc>
                <a:spcPct val="100000"/>
              </a:lnSpc>
            </a:pPr>
            <a:r>
              <a:rPr lang="en-US" sz="1150" spc="-1" dirty="0" err="1">
                <a:solidFill>
                  <a:srgbClr val="FFFFFF"/>
                </a:solidFill>
                <a:latin typeface="Courier New"/>
              </a:rPr>
              <a:t>set.seed</a:t>
            </a:r>
            <a:r>
              <a:rPr lang="en-US" sz="1150" spc="-1" dirty="0">
                <a:solidFill>
                  <a:srgbClr val="FFFFFF"/>
                </a:solidFill>
                <a:latin typeface="Courier New"/>
              </a:rPr>
              <a:t>(1)</a:t>
            </a:r>
          </a:p>
          <a:p>
            <a:pPr>
              <a:lnSpc>
                <a:spcPct val="100000"/>
              </a:lnSpc>
            </a:pPr>
            <a:r>
              <a:rPr lang="en-US" sz="1150" spc="-1" dirty="0" err="1">
                <a:solidFill>
                  <a:srgbClr val="FFFFFF"/>
                </a:solidFill>
                <a:latin typeface="Courier New"/>
              </a:rPr>
              <a:t>wp.rthetas</a:t>
            </a:r>
            <a:r>
              <a:rPr lang="en-US" sz="1150" spc="-1" dirty="0">
                <a:solidFill>
                  <a:srgbClr val="FFFFFF"/>
                </a:solidFill>
                <a:latin typeface="Courier New"/>
              </a:rPr>
              <a:t> &lt;- </a:t>
            </a:r>
            <a:r>
              <a:rPr lang="en-US" sz="1150" spc="-1" dirty="0" err="1">
                <a:solidFill>
                  <a:srgbClr val="FFFFFF"/>
                </a:solidFill>
                <a:latin typeface="Courier New"/>
              </a:rPr>
              <a:t>rnorm</a:t>
            </a:r>
            <a:r>
              <a:rPr lang="en-US" sz="1150" spc="-1" dirty="0">
                <a:solidFill>
                  <a:srgbClr val="FFFFFF"/>
                </a:solidFill>
                <a:latin typeface="Courier New"/>
              </a:rPr>
              <a:t>(n = </a:t>
            </a:r>
            <a:r>
              <a:rPr lang="en-US" sz="1150" spc="-1" dirty="0" err="1">
                <a:solidFill>
                  <a:srgbClr val="FFFFFF"/>
                </a:solidFill>
                <a:latin typeface="Courier New"/>
              </a:rPr>
              <a:t>wp$num.par</a:t>
            </a:r>
            <a:r>
              <a:rPr lang="en-US" sz="1150" spc="-1" dirty="0">
                <a:solidFill>
                  <a:srgbClr val="FFFFFF"/>
                </a:solidFill>
                <a:latin typeface="Courier New"/>
              </a:rPr>
              <a:t>, mean = 0, </a:t>
            </a:r>
            <a:r>
              <a:rPr lang="en-US" sz="1150" spc="-1" dirty="0" err="1">
                <a:solidFill>
                  <a:srgbClr val="FFFFFF"/>
                </a:solidFill>
                <a:latin typeface="Courier New"/>
              </a:rPr>
              <a:t>sd</a:t>
            </a:r>
            <a:r>
              <a:rPr lang="en-US" sz="1150" spc="-1" dirty="0">
                <a:solidFill>
                  <a:srgbClr val="FFFFFF"/>
                </a:solidFill>
                <a:latin typeface="Courier New"/>
              </a:rPr>
              <a:t> = 1)</a:t>
            </a:r>
          </a:p>
          <a:p>
            <a:pPr>
              <a:lnSpc>
                <a:spcPct val="100000"/>
              </a:lnSpc>
            </a:pPr>
            <a:r>
              <a:rPr lang="en-US" sz="1150" spc="-1" dirty="0" err="1">
                <a:solidFill>
                  <a:srgbClr val="FFFFFF"/>
                </a:solidFill>
                <a:latin typeface="Courier New"/>
              </a:rPr>
              <a:t>insert.params.and.pots</a:t>
            </a:r>
            <a:r>
              <a:rPr lang="en-US" sz="1150" spc="-1" dirty="0">
                <a:solidFill>
                  <a:srgbClr val="FFFFFF"/>
                </a:solidFill>
                <a:latin typeface="Courier New"/>
              </a:rPr>
              <a:t>(wp, </a:t>
            </a:r>
            <a:r>
              <a:rPr lang="en-US" sz="1150" spc="-1" dirty="0" err="1">
                <a:solidFill>
                  <a:srgbClr val="FFFFFF"/>
                </a:solidFill>
                <a:latin typeface="Courier New"/>
              </a:rPr>
              <a:t>params.samp</a:t>
            </a:r>
            <a:r>
              <a:rPr lang="en-US" sz="1150" spc="-1" dirty="0">
                <a:solidFill>
                  <a:srgbClr val="FFFFFF"/>
                </a:solidFill>
                <a:latin typeface="Courier New"/>
              </a:rPr>
              <a:t> = </a:t>
            </a:r>
            <a:r>
              <a:rPr lang="en-US" sz="1150" spc="-1" dirty="0" err="1">
                <a:solidFill>
                  <a:srgbClr val="FFFFFF"/>
                </a:solidFill>
                <a:latin typeface="Courier New"/>
              </a:rPr>
              <a:t>wp.rthetas</a:t>
            </a:r>
            <a:r>
              <a:rPr lang="en-US" sz="1150" spc="-1" dirty="0">
                <a:solidFill>
                  <a:srgbClr val="FFFFFF"/>
                </a:solidFill>
                <a:latin typeface="Courier New"/>
              </a:rPr>
              <a:t>)</a:t>
            </a:r>
          </a:p>
          <a:p>
            <a:pPr>
              <a:lnSpc>
                <a:spcPct val="100000"/>
              </a:lnSpc>
            </a:pPr>
            <a:endParaRPr lang="en-US" sz="1150" spc="-1" dirty="0">
              <a:solidFill>
                <a:srgbClr val="FFFFFF"/>
              </a:solidFill>
              <a:latin typeface="Courier New"/>
            </a:endParaRPr>
          </a:p>
          <a:p>
            <a:pPr>
              <a:lnSpc>
                <a:spcPct val="100000"/>
              </a:lnSpc>
            </a:pPr>
            <a:r>
              <a:rPr lang="en-US" sz="1150" spc="-1" dirty="0">
                <a:solidFill>
                  <a:srgbClr val="FFFF00"/>
                </a:solidFill>
                <a:latin typeface="Courier New"/>
              </a:rPr>
              <a:t># Decorate  potentials and energies with </a:t>
            </a:r>
            <a:r>
              <a:rPr lang="en-US" sz="1150" spc="-1" dirty="0" err="1">
                <a:solidFill>
                  <a:srgbClr val="FFFF00"/>
                </a:solidFill>
                <a:latin typeface="Courier New"/>
              </a:rPr>
              <a:t>gRbase</a:t>
            </a:r>
            <a:r>
              <a:rPr lang="en-US" sz="1150" spc="-1" dirty="0">
                <a:solidFill>
                  <a:srgbClr val="FFFF00"/>
                </a:solidFill>
                <a:latin typeface="Courier New"/>
              </a:rPr>
              <a:t> annotations to use later:</a:t>
            </a:r>
          </a:p>
          <a:p>
            <a:pPr>
              <a:lnSpc>
                <a:spcPct val="100000"/>
              </a:lnSpc>
            </a:pPr>
            <a:r>
              <a:rPr lang="en-US" sz="1150" spc="-1" dirty="0" err="1">
                <a:solidFill>
                  <a:srgbClr val="FFFFFF"/>
                </a:solidFill>
                <a:latin typeface="Courier New"/>
              </a:rPr>
              <a:t>make.gRbase.potentials</a:t>
            </a:r>
            <a:r>
              <a:rPr lang="en-US" sz="1150" spc="-1" dirty="0">
                <a:solidFill>
                  <a:srgbClr val="FFFFFF"/>
                </a:solidFill>
                <a:latin typeface="Courier New"/>
              </a:rPr>
              <a:t>(</a:t>
            </a:r>
            <a:r>
              <a:rPr lang="en-US" sz="1150" spc="-1" dirty="0" err="1">
                <a:solidFill>
                  <a:srgbClr val="FFFFFF"/>
                </a:solidFill>
                <a:latin typeface="Courier New"/>
              </a:rPr>
              <a:t>crf</a:t>
            </a:r>
            <a:r>
              <a:rPr lang="en-US" sz="1150" spc="-1" dirty="0">
                <a:solidFill>
                  <a:srgbClr val="FFFFFF"/>
                </a:solidFill>
                <a:latin typeface="Courier New"/>
              </a:rPr>
              <a:t>=wp, </a:t>
            </a:r>
            <a:r>
              <a:rPr lang="en-US" sz="1150" spc="-1" dirty="0" err="1">
                <a:solidFill>
                  <a:srgbClr val="FFFFFF"/>
                </a:solidFill>
                <a:latin typeface="Courier New"/>
              </a:rPr>
              <a:t>includeQ</a:t>
            </a:r>
            <a:r>
              <a:rPr lang="en-US" sz="1150" spc="-1" dirty="0">
                <a:solidFill>
                  <a:srgbClr val="FFFFFF"/>
                </a:solidFill>
                <a:latin typeface="Courier New"/>
              </a:rPr>
              <a:t> = T)</a:t>
            </a:r>
          </a:p>
          <a:p>
            <a:pPr>
              <a:lnSpc>
                <a:spcPct val="100000"/>
              </a:lnSpc>
            </a:pPr>
            <a:r>
              <a:rPr lang="en-US" sz="1150" spc="-1" dirty="0" err="1">
                <a:solidFill>
                  <a:srgbClr val="FFFFFF"/>
                </a:solidFill>
                <a:latin typeface="Courier New"/>
              </a:rPr>
              <a:t>dump.crf</a:t>
            </a:r>
            <a:r>
              <a:rPr lang="en-US" sz="1150" spc="-1" dirty="0">
                <a:solidFill>
                  <a:srgbClr val="FFFFFF"/>
                </a:solidFill>
                <a:latin typeface="Courier New"/>
              </a:rPr>
              <a:t>(wp)</a:t>
            </a:r>
          </a:p>
        </p:txBody>
      </p:sp>
      <p:pic>
        <p:nvPicPr>
          <p:cNvPr id="6" name="Picture 5">
            <a:extLst>
              <a:ext uri="{FF2B5EF4-FFF2-40B4-BE49-F238E27FC236}">
                <a16:creationId xmlns:a16="http://schemas.microsoft.com/office/drawing/2014/main" id="{5BBBE83D-1CD8-6393-C027-30B23640658C}"/>
              </a:ext>
            </a:extLst>
          </p:cNvPr>
          <p:cNvPicPr>
            <a:picLocks noChangeAspect="1"/>
          </p:cNvPicPr>
          <p:nvPr/>
        </p:nvPicPr>
        <p:blipFill>
          <a:blip r:embed="rId2"/>
          <a:stretch>
            <a:fillRect/>
          </a:stretch>
        </p:blipFill>
        <p:spPr>
          <a:xfrm>
            <a:off x="5872867" y="1237962"/>
            <a:ext cx="2975883" cy="2930277"/>
          </a:xfrm>
          <a:prstGeom prst="rect">
            <a:avLst/>
          </a:prstGeom>
        </p:spPr>
      </p:pic>
      <p:sp>
        <p:nvSpPr>
          <p:cNvPr id="7" name="TextBox 6">
            <a:extLst>
              <a:ext uri="{FF2B5EF4-FFF2-40B4-BE49-F238E27FC236}">
                <a16:creationId xmlns:a16="http://schemas.microsoft.com/office/drawing/2014/main" id="{53DB8E42-802D-049C-A6B7-5AF7A66DB696}"/>
              </a:ext>
            </a:extLst>
          </p:cNvPr>
          <p:cNvSpPr txBox="1"/>
          <p:nvPr/>
        </p:nvSpPr>
        <p:spPr>
          <a:xfrm>
            <a:off x="7451579" y="5130139"/>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3"/>
              </a:rPr>
              <a:t>scr15.R</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5339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49441-AB9B-4BCD-1421-32D4070A0CF4}"/>
            </a:ext>
          </a:extLst>
        </p:cNvPr>
        <p:cNvGrpSpPr/>
        <p:nvPr/>
      </p:nvGrpSpPr>
      <p:grpSpPr>
        <a:xfrm>
          <a:off x="0" y="0"/>
          <a:ext cx="0" cy="0"/>
          <a:chOff x="0" y="0"/>
          <a:chExt cx="0" cy="0"/>
        </a:xfrm>
      </p:grpSpPr>
      <p:sp>
        <p:nvSpPr>
          <p:cNvPr id="5" name="CustomShape 1">
            <a:extLst>
              <a:ext uri="{FF2B5EF4-FFF2-40B4-BE49-F238E27FC236}">
                <a16:creationId xmlns:a16="http://schemas.microsoft.com/office/drawing/2014/main" id="{5C6A714A-FE97-BC16-8769-16070AD5BAA7}"/>
              </a:ext>
            </a:extLst>
          </p:cNvPr>
          <p:cNvSpPr/>
          <p:nvPr/>
        </p:nvSpPr>
        <p:spPr>
          <a:xfrm>
            <a:off x="150471" y="1031668"/>
            <a:ext cx="8843058" cy="5630857"/>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200" spc="-1" dirty="0">
                <a:solidFill>
                  <a:srgbClr val="FFFF00"/>
                </a:solidFill>
                <a:latin typeface="Courier New"/>
              </a:rPr>
              <a:t># Generate and order all configurations in node state index form:</a:t>
            </a:r>
          </a:p>
          <a:p>
            <a:pPr>
              <a:lnSpc>
                <a:spcPct val="100000"/>
              </a:lnSpc>
            </a:pPr>
            <a:r>
              <a:rPr lang="en-US" sz="1200" spc="-1" dirty="0">
                <a:solidFill>
                  <a:srgbClr val="FFFFFF"/>
                </a:solidFill>
                <a:latin typeface="Courier New"/>
              </a:rPr>
              <a:t>X   &lt;- </a:t>
            </a:r>
            <a:r>
              <a:rPr lang="en-US" sz="1200" spc="-1" dirty="0" err="1">
                <a:solidFill>
                  <a:srgbClr val="FFFFFF"/>
                </a:solidFill>
                <a:latin typeface="Courier New"/>
              </a:rPr>
              <a:t>order.configs</a:t>
            </a:r>
            <a:r>
              <a:rPr lang="en-US" sz="1200" spc="-1" dirty="0">
                <a:solidFill>
                  <a:srgbClr val="FFFFFF"/>
                </a:solidFill>
                <a:latin typeface="Courier New"/>
              </a:rPr>
              <a:t>(</a:t>
            </a:r>
            <a:r>
              <a:rPr lang="en-US" sz="1200" spc="-1" dirty="0" err="1">
                <a:solidFill>
                  <a:srgbClr val="FFFFFF"/>
                </a:solidFill>
                <a:latin typeface="Courier New"/>
              </a:rPr>
              <a:t>configs.mat</a:t>
            </a:r>
            <a:r>
              <a:rPr lang="en-US" sz="1200" spc="-1" dirty="0">
                <a:solidFill>
                  <a:srgbClr val="FFFFFF"/>
                </a:solidFill>
                <a:latin typeface="Courier New"/>
              </a:rPr>
              <a:t>=</a:t>
            </a:r>
            <a:r>
              <a:rPr lang="en-US" sz="1200" spc="-1" dirty="0" err="1">
                <a:solidFill>
                  <a:srgbClr val="FFFFFF"/>
                </a:solidFill>
                <a:latin typeface="Courier New"/>
              </a:rPr>
              <a:t>expand.grid</a:t>
            </a:r>
            <a:r>
              <a:rPr lang="en-US" sz="1200" spc="-1" dirty="0">
                <a:solidFill>
                  <a:srgbClr val="FFFFFF"/>
                </a:solidFill>
                <a:latin typeface="Courier New"/>
              </a:rPr>
              <a:t>(</a:t>
            </a:r>
            <a:r>
              <a:rPr lang="en-US" sz="1200" spc="-1" dirty="0" err="1">
                <a:solidFill>
                  <a:srgbClr val="FFFFFF"/>
                </a:solidFill>
                <a:latin typeface="Courier New"/>
              </a:rPr>
              <a:t>wp$node.state.names</a:t>
            </a:r>
            <a:r>
              <a:rPr lang="en-US" sz="1200" spc="-1" dirty="0">
                <a:solidFill>
                  <a:srgbClr val="FFFFFF"/>
                </a:solidFill>
                <a:latin typeface="Courier New"/>
              </a:rPr>
              <a:t>), </a:t>
            </a:r>
            <a:r>
              <a:rPr lang="en-US" sz="1200" spc="-1" dirty="0" err="1">
                <a:solidFill>
                  <a:srgbClr val="FFFFFF"/>
                </a:solidFill>
                <a:latin typeface="Courier New"/>
              </a:rPr>
              <a:t>crf</a:t>
            </a:r>
            <a:r>
              <a:rPr lang="en-US" sz="1200" spc="-1" dirty="0">
                <a:solidFill>
                  <a:srgbClr val="FFFFFF"/>
                </a:solidFill>
                <a:latin typeface="Courier New"/>
              </a:rPr>
              <a:t> = wp, </a:t>
            </a:r>
            <a:r>
              <a:rPr lang="en-US" sz="1200" spc="-1" dirty="0" err="1">
                <a:solidFill>
                  <a:srgbClr val="FFFFFF"/>
                </a:solidFill>
                <a:latin typeface="Courier New"/>
              </a:rPr>
              <a:t>st.idxQ</a:t>
            </a:r>
            <a:r>
              <a:rPr lang="en-US" sz="1200" spc="-1" dirty="0">
                <a:solidFill>
                  <a:srgbClr val="FFFFFF"/>
                </a:solidFill>
                <a:latin typeface="Courier New"/>
              </a:rPr>
              <a:t>=T, </a:t>
            </a:r>
          </a:p>
          <a:p>
            <a:pPr>
              <a:lnSpc>
                <a:spcPct val="100000"/>
              </a:lnSpc>
            </a:pPr>
            <a:r>
              <a:rPr lang="en-US" sz="1200" spc="-1" dirty="0">
                <a:solidFill>
                  <a:srgbClr val="FFFFFF"/>
                </a:solidFill>
                <a:latin typeface="Courier New"/>
              </a:rPr>
              <a:t>                     </a:t>
            </a:r>
            <a:r>
              <a:rPr lang="en-US" sz="1200" spc="-1" dirty="0" err="1">
                <a:solidFill>
                  <a:srgbClr val="FFFFFF"/>
                </a:solidFill>
                <a:latin typeface="Courier New"/>
              </a:rPr>
              <a:t>order.nodesQ</a:t>
            </a:r>
            <a:r>
              <a:rPr lang="en-US" sz="1200" spc="-1" dirty="0">
                <a:solidFill>
                  <a:srgbClr val="FFFFFF"/>
                </a:solidFill>
                <a:latin typeface="Courier New"/>
              </a:rPr>
              <a:t>=T)$</a:t>
            </a:r>
            <a:r>
              <a:rPr lang="en-US" sz="1200" spc="-1" dirty="0" err="1">
                <a:solidFill>
                  <a:srgbClr val="FFFFFF"/>
                </a:solidFill>
                <a:latin typeface="Courier New"/>
              </a:rPr>
              <a:t>config.mat</a:t>
            </a:r>
            <a:endParaRPr lang="en-US" sz="1200" spc="-1" dirty="0">
              <a:solidFill>
                <a:srgbClr val="FFFFFF"/>
              </a:solidFill>
              <a:latin typeface="Courier New"/>
            </a:endParaRPr>
          </a:p>
          <a:p>
            <a:pPr>
              <a:lnSpc>
                <a:spcPct val="100000"/>
              </a:lnSpc>
            </a:pPr>
            <a:r>
              <a:rPr lang="en-US" sz="1200" spc="-1" dirty="0" err="1">
                <a:solidFill>
                  <a:srgbClr val="FFFFFF"/>
                </a:solidFill>
                <a:latin typeface="Courier New"/>
              </a:rPr>
              <a:t>X.i</a:t>
            </a:r>
            <a:r>
              <a:rPr lang="en-US" sz="1200" spc="-1" dirty="0">
                <a:solidFill>
                  <a:srgbClr val="FFFFFF"/>
                </a:solidFill>
                <a:latin typeface="Courier New"/>
              </a:rPr>
              <a:t> &lt;- configs.n2i(X, </a:t>
            </a:r>
            <a:r>
              <a:rPr lang="en-US" sz="1200" spc="-1" dirty="0" err="1">
                <a:solidFill>
                  <a:srgbClr val="FFFFFF"/>
                </a:solidFill>
                <a:latin typeface="Courier New"/>
              </a:rPr>
              <a:t>crf</a:t>
            </a:r>
            <a:r>
              <a:rPr lang="en-US" sz="1200" spc="-1" dirty="0">
                <a:solidFill>
                  <a:srgbClr val="FFFFFF"/>
                </a:solidFill>
                <a:latin typeface="Courier New"/>
              </a:rPr>
              <a:t> = wp)</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a. Compute the model matrix containing features for all possible configs:</a:t>
            </a:r>
          </a:p>
          <a:p>
            <a:pPr>
              <a:lnSpc>
                <a:spcPct val="100000"/>
              </a:lnSpc>
            </a:pPr>
            <a:r>
              <a:rPr lang="en-US" sz="1200" spc="-1" dirty="0" err="1">
                <a:solidFill>
                  <a:srgbClr val="FFFFFF"/>
                </a:solidFill>
                <a:latin typeface="Courier New"/>
              </a:rPr>
              <a:t>M.phi</a:t>
            </a:r>
            <a:r>
              <a:rPr lang="en-US" sz="1200" spc="-1" dirty="0">
                <a:solidFill>
                  <a:srgbClr val="FFFFFF"/>
                </a:solidFill>
                <a:latin typeface="Courier New"/>
              </a:rPr>
              <a:t> &lt;- </a:t>
            </a:r>
            <a:r>
              <a:rPr lang="en-US" sz="1200" spc="-1" dirty="0" err="1">
                <a:solidFill>
                  <a:srgbClr val="FFFFFF"/>
                </a:solidFill>
                <a:latin typeface="Courier New"/>
              </a:rPr>
              <a:t>compute.model.matrix.e</a:t>
            </a:r>
            <a:r>
              <a:rPr lang="en-US" sz="1200" spc="-1" dirty="0">
                <a:solidFill>
                  <a:srgbClr val="FFFFFF"/>
                </a:solidFill>
                <a:latin typeface="Courier New"/>
              </a:rPr>
              <a:t>(</a:t>
            </a:r>
            <a:r>
              <a:rPr lang="en-US" sz="1200" spc="-1" dirty="0" err="1">
                <a:solidFill>
                  <a:srgbClr val="FFFFFF"/>
                </a:solidFill>
                <a:latin typeface="Courier New"/>
              </a:rPr>
              <a:t>X.i</a:t>
            </a:r>
            <a:r>
              <a:rPr lang="en-US" sz="1200" spc="-1" dirty="0">
                <a:solidFill>
                  <a:srgbClr val="FFFFFF"/>
                </a:solidFill>
                <a:latin typeface="Courier New"/>
              </a:rPr>
              <a:t>, wp)</a:t>
            </a:r>
          </a:p>
          <a:p>
            <a:pPr>
              <a:lnSpc>
                <a:spcPct val="100000"/>
              </a:lnSpc>
            </a:pPr>
            <a:r>
              <a:rPr lang="en-US" sz="1200" spc="-1" dirty="0">
                <a:solidFill>
                  <a:srgbClr val="FFFFFF"/>
                </a:solidFill>
                <a:latin typeface="Courier New"/>
              </a:rPr>
              <a:t>plot(</a:t>
            </a:r>
            <a:r>
              <a:rPr lang="en-US" sz="1200" spc="-1" dirty="0" err="1">
                <a:solidFill>
                  <a:srgbClr val="FFFFFF"/>
                </a:solidFill>
                <a:latin typeface="Courier New"/>
              </a:rPr>
              <a:t>M.phi</a:t>
            </a:r>
            <a:r>
              <a:rPr lang="en-US" sz="1200" spc="-1" dirty="0">
                <a:solidFill>
                  <a:srgbClr val="FFFFFF"/>
                </a:solidFill>
                <a:latin typeface="Courier New"/>
              </a:rPr>
              <a:t>, </a:t>
            </a:r>
            <a:r>
              <a:rPr lang="en-US" sz="1200" spc="-1" dirty="0" err="1">
                <a:solidFill>
                  <a:srgbClr val="FFFFFF"/>
                </a:solidFill>
                <a:latin typeface="Courier New"/>
              </a:rPr>
              <a:t>xlab</a:t>
            </a:r>
            <a:r>
              <a:rPr lang="en-US" sz="1200" spc="-1" dirty="0">
                <a:solidFill>
                  <a:srgbClr val="FFFFFF"/>
                </a:solidFill>
                <a:latin typeface="Courier New"/>
              </a:rPr>
              <a:t>=</a:t>
            </a:r>
            <a:r>
              <a:rPr lang="en-US" sz="1200" spc="-1" dirty="0">
                <a:solidFill>
                  <a:srgbClr val="00B050"/>
                </a:solidFill>
                <a:latin typeface="Courier New"/>
              </a:rPr>
              <a:t>"theta#"</a:t>
            </a:r>
            <a:r>
              <a:rPr lang="en-US" sz="1200" spc="-1" dirty="0">
                <a:solidFill>
                  <a:srgbClr val="FFFFFF"/>
                </a:solidFill>
                <a:latin typeface="Courier New"/>
              </a:rPr>
              <a:t>, </a:t>
            </a:r>
            <a:r>
              <a:rPr lang="en-US" sz="1200" spc="-1" dirty="0" err="1">
                <a:solidFill>
                  <a:srgbClr val="FFFFFF"/>
                </a:solidFill>
                <a:latin typeface="Courier New"/>
              </a:rPr>
              <a:t>ylab</a:t>
            </a:r>
            <a:r>
              <a:rPr lang="en-US" sz="1200" spc="-1" dirty="0">
                <a:solidFill>
                  <a:srgbClr val="FFFFFF"/>
                </a:solidFill>
                <a:latin typeface="Courier New"/>
              </a:rPr>
              <a:t>=</a:t>
            </a:r>
            <a:r>
              <a:rPr lang="en-US" sz="1200" spc="-1" dirty="0">
                <a:solidFill>
                  <a:srgbClr val="00B050"/>
                </a:solidFill>
                <a:latin typeface="Courier New"/>
              </a:rPr>
              <a:t>"config#"</a:t>
            </a:r>
            <a:r>
              <a:rPr lang="en-US" sz="1200" spc="-1" dirty="0">
                <a:solidFill>
                  <a:srgbClr val="FFFFFF"/>
                </a:solidFill>
                <a:latin typeface="Courier New"/>
              </a:rPr>
              <a:t>, key=NULL)</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There are 2 nodes with 2 states, 2 nodes with three states and 1 node with 4 states</a:t>
            </a:r>
          </a:p>
          <a:p>
            <a:pPr>
              <a:lnSpc>
                <a:spcPct val="100000"/>
              </a:lnSpc>
            </a:pPr>
            <a:r>
              <a:rPr lang="en-US" sz="1200" spc="-1" dirty="0">
                <a:solidFill>
                  <a:srgbClr val="FFFF00"/>
                </a:solidFill>
                <a:latin typeface="Courier New"/>
              </a:rPr>
              <a:t># so there should be this many rows in </a:t>
            </a:r>
            <a:r>
              <a:rPr lang="en-US" sz="1200" spc="-1" dirty="0" err="1">
                <a:solidFill>
                  <a:srgbClr val="FFFF00"/>
                </a:solidFill>
                <a:latin typeface="Courier New"/>
              </a:rPr>
              <a:t>M.phi</a:t>
            </a:r>
            <a:r>
              <a:rPr lang="en-US" sz="1200" spc="-1" dirty="0">
                <a:solidFill>
                  <a:srgbClr val="FFFF00"/>
                </a:solidFill>
                <a:latin typeface="Courier New"/>
              </a:rPr>
              <a:t>:</a:t>
            </a:r>
          </a:p>
          <a:p>
            <a:pPr>
              <a:lnSpc>
                <a:spcPct val="100000"/>
              </a:lnSpc>
            </a:pPr>
            <a:r>
              <a:rPr lang="en-US" sz="1200" spc="-1" dirty="0">
                <a:solidFill>
                  <a:srgbClr val="FFFFFF"/>
                </a:solidFill>
                <a:latin typeface="Courier New"/>
              </a:rPr>
              <a:t>2^2 * 3^2 * 4^1</a:t>
            </a:r>
          </a:p>
          <a:p>
            <a:pPr>
              <a:lnSpc>
                <a:spcPct val="100000"/>
              </a:lnSpc>
            </a:pPr>
            <a:r>
              <a:rPr lang="en-US" sz="1200" spc="-1" dirty="0" err="1">
                <a:solidFill>
                  <a:srgbClr val="FFFFFF"/>
                </a:solidFill>
                <a:latin typeface="Courier New"/>
              </a:rPr>
              <a:t>nrow</a:t>
            </a:r>
            <a:r>
              <a:rPr lang="en-US" sz="1200" spc="-1" dirty="0">
                <a:solidFill>
                  <a:srgbClr val="FFFFFF"/>
                </a:solidFill>
                <a:latin typeface="Courier New"/>
              </a:rPr>
              <a:t>(</a:t>
            </a:r>
            <a:r>
              <a:rPr lang="en-US" sz="1200" spc="-1" dirty="0" err="1">
                <a:solidFill>
                  <a:srgbClr val="FFFFFF"/>
                </a:solidFill>
                <a:latin typeface="Courier New"/>
              </a:rPr>
              <a:t>M.phi</a:t>
            </a:r>
            <a:r>
              <a:rPr lang="en-US" sz="1200" spc="-1" dirty="0">
                <a:solidFill>
                  <a:srgbClr val="FFFFFF"/>
                </a:solidFill>
                <a:latin typeface="Courier New"/>
              </a:rPr>
              <a:t>) </a:t>
            </a:r>
            <a:r>
              <a:rPr lang="en-US" sz="1200" spc="-1" dirty="0">
                <a:solidFill>
                  <a:srgbClr val="FFFF00"/>
                </a:solidFill>
                <a:latin typeface="Courier New"/>
              </a:rPr>
              <a:t># Same?</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b. All configuration energies:</a:t>
            </a:r>
          </a:p>
          <a:p>
            <a:pPr>
              <a:lnSpc>
                <a:spcPct val="100000"/>
              </a:lnSpc>
            </a:pPr>
            <a:r>
              <a:rPr lang="en-US" sz="1200" spc="-1" dirty="0" err="1">
                <a:solidFill>
                  <a:srgbClr val="FFFFFF"/>
                </a:solidFill>
                <a:latin typeface="Courier New"/>
              </a:rPr>
              <a:t>E.all</a:t>
            </a:r>
            <a:r>
              <a:rPr lang="en-US" sz="1200" spc="-1" dirty="0">
                <a:solidFill>
                  <a:srgbClr val="FFFFFF"/>
                </a:solidFill>
                <a:latin typeface="Courier New"/>
              </a:rPr>
              <a:t> &lt;- </a:t>
            </a:r>
            <a:r>
              <a:rPr lang="en-US" sz="1200" spc="-1" dirty="0" err="1">
                <a:solidFill>
                  <a:srgbClr val="FFFFFF"/>
                </a:solidFill>
                <a:latin typeface="Courier New"/>
              </a:rPr>
              <a:t>as.vector</a:t>
            </a:r>
            <a:r>
              <a:rPr lang="en-US" sz="1200" spc="-1" dirty="0">
                <a:solidFill>
                  <a:srgbClr val="FFFFFF"/>
                </a:solidFill>
                <a:latin typeface="Courier New"/>
              </a:rPr>
              <a:t>(</a:t>
            </a:r>
            <a:r>
              <a:rPr lang="en-US" sz="1200" spc="-1" dirty="0" err="1">
                <a:solidFill>
                  <a:srgbClr val="FFFFFF"/>
                </a:solidFill>
                <a:latin typeface="Courier New"/>
              </a:rPr>
              <a:t>M.phi</a:t>
            </a:r>
            <a:r>
              <a:rPr lang="en-US" sz="1200" spc="-1" dirty="0">
                <a:solidFill>
                  <a:srgbClr val="FFFFFF"/>
                </a:solidFill>
                <a:latin typeface="Courier New"/>
              </a:rPr>
              <a:t> %*% </a:t>
            </a:r>
            <a:r>
              <a:rPr lang="en-US" sz="1200" spc="-1" dirty="0" err="1">
                <a:solidFill>
                  <a:srgbClr val="FFFFFF"/>
                </a:solidFill>
                <a:latin typeface="Courier New"/>
              </a:rPr>
              <a:t>wp$par</a:t>
            </a:r>
            <a:r>
              <a:rPr lang="en-US" sz="1200" spc="-1" dirty="0">
                <a:solidFill>
                  <a:srgbClr val="FFFFFF"/>
                </a:solidFill>
                <a:latin typeface="Courier New"/>
              </a:rPr>
              <a:t>)</a:t>
            </a:r>
          </a:p>
          <a:p>
            <a:pPr>
              <a:lnSpc>
                <a:spcPct val="100000"/>
              </a:lnSpc>
            </a:pPr>
            <a:r>
              <a:rPr lang="en-US" sz="1200" spc="-1" dirty="0">
                <a:solidFill>
                  <a:srgbClr val="FFFFFF"/>
                </a:solidFill>
                <a:latin typeface="Courier New"/>
              </a:rPr>
              <a:t>plot(</a:t>
            </a:r>
            <a:r>
              <a:rPr lang="en-US" sz="1200" spc="-1" dirty="0" err="1">
                <a:solidFill>
                  <a:srgbClr val="FFFFFF"/>
                </a:solidFill>
                <a:latin typeface="Courier New"/>
              </a:rPr>
              <a:t>E.all</a:t>
            </a:r>
            <a:r>
              <a:rPr lang="en-US" sz="1200" spc="-1" dirty="0">
                <a:solidFill>
                  <a:srgbClr val="FFFFFF"/>
                </a:solidFill>
                <a:latin typeface="Courier New"/>
              </a:rPr>
              <a:t>, </a:t>
            </a:r>
            <a:r>
              <a:rPr lang="en-US" sz="1200" spc="-1" dirty="0" err="1">
                <a:solidFill>
                  <a:srgbClr val="FFFFFF"/>
                </a:solidFill>
                <a:latin typeface="Courier New"/>
              </a:rPr>
              <a:t>typ</a:t>
            </a:r>
            <a:r>
              <a:rPr lang="en-US" sz="1200" spc="-1" dirty="0">
                <a:solidFill>
                  <a:srgbClr val="FFFFFF"/>
                </a:solidFill>
                <a:latin typeface="Courier New"/>
              </a:rPr>
              <a:t>=</a:t>
            </a:r>
            <a:r>
              <a:rPr lang="en-US" sz="1200" spc="-1" dirty="0">
                <a:solidFill>
                  <a:srgbClr val="00B050"/>
                </a:solidFill>
                <a:latin typeface="Courier New"/>
              </a:rPr>
              <a:t>"h"</a:t>
            </a:r>
            <a:r>
              <a:rPr lang="en-US" sz="1200" spc="-1" dirty="0">
                <a:solidFill>
                  <a:srgbClr val="FFFFFF"/>
                </a:solidFill>
                <a:latin typeface="Courier New"/>
              </a:rPr>
              <a:t>, main=</a:t>
            </a:r>
            <a:r>
              <a:rPr lang="en-US" sz="1200" spc="-1" dirty="0">
                <a:solidFill>
                  <a:srgbClr val="00B050"/>
                </a:solidFill>
                <a:latin typeface="Courier New"/>
              </a:rPr>
              <a:t>"All Configuration Energies"</a:t>
            </a:r>
            <a:r>
              <a:rPr lang="en-US" sz="1200" spc="-1" dirty="0">
                <a:solidFill>
                  <a:srgbClr val="FFFFFF"/>
                </a:solidFill>
                <a:latin typeface="Courier New"/>
              </a:rPr>
              <a:t>)</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c. All configuration probabilities:</a:t>
            </a:r>
          </a:p>
          <a:p>
            <a:pPr>
              <a:lnSpc>
                <a:spcPct val="100000"/>
              </a:lnSpc>
            </a:pPr>
            <a:r>
              <a:rPr lang="en-US" sz="1200" spc="-1" dirty="0" err="1">
                <a:solidFill>
                  <a:srgbClr val="FFFFFF"/>
                </a:solidFill>
                <a:latin typeface="Courier New"/>
              </a:rPr>
              <a:t>dist.pot.info</a:t>
            </a:r>
            <a:r>
              <a:rPr lang="en-US" sz="1200" spc="-1" dirty="0">
                <a:solidFill>
                  <a:srgbClr val="FFFFFF"/>
                </a:solidFill>
                <a:latin typeface="Courier New"/>
              </a:rPr>
              <a:t> &lt;- </a:t>
            </a:r>
            <a:r>
              <a:rPr lang="en-US" sz="1200" spc="-1" dirty="0" err="1">
                <a:solidFill>
                  <a:srgbClr val="FFFFFF"/>
                </a:solidFill>
                <a:latin typeface="Courier New"/>
              </a:rPr>
              <a:t>distribution.from.potentials</a:t>
            </a:r>
            <a:r>
              <a:rPr lang="en-US" sz="1200" spc="-1" dirty="0">
                <a:solidFill>
                  <a:srgbClr val="FFFFFF"/>
                </a:solidFill>
                <a:latin typeface="Courier New"/>
              </a:rPr>
              <a:t>(wp)</a:t>
            </a:r>
          </a:p>
          <a:p>
            <a:pPr>
              <a:lnSpc>
                <a:spcPct val="100000"/>
              </a:lnSpc>
            </a:pPr>
            <a:r>
              <a:rPr lang="en-US" sz="1200" spc="-1" dirty="0" err="1">
                <a:solidFill>
                  <a:srgbClr val="FFFFFF"/>
                </a:solidFill>
                <a:latin typeface="Courier New"/>
              </a:rPr>
              <a:t>prx</a:t>
            </a:r>
            <a:r>
              <a:rPr lang="en-US" sz="1200" spc="-1" dirty="0">
                <a:solidFill>
                  <a:srgbClr val="FFFFFF"/>
                </a:solidFill>
                <a:latin typeface="Courier New"/>
              </a:rPr>
              <a:t> &lt;- </a:t>
            </a:r>
            <a:r>
              <a:rPr lang="en-US" sz="1200" spc="-1" dirty="0" err="1">
                <a:solidFill>
                  <a:srgbClr val="FFFFFF"/>
                </a:solidFill>
                <a:latin typeface="Courier New"/>
              </a:rPr>
              <a:t>dist.pot.info$config.probs$prob</a:t>
            </a:r>
            <a:endParaRPr lang="en-US" sz="1200" spc="-1" dirty="0">
              <a:solidFill>
                <a:srgbClr val="FFFFFF"/>
              </a:solidFill>
              <a:latin typeface="Courier New"/>
            </a:endParaRPr>
          </a:p>
          <a:p>
            <a:pPr>
              <a:lnSpc>
                <a:spcPct val="100000"/>
              </a:lnSpc>
            </a:pPr>
            <a:r>
              <a:rPr lang="en-US" sz="1200" spc="-1" dirty="0">
                <a:solidFill>
                  <a:srgbClr val="FFFFFF"/>
                </a:solidFill>
                <a:latin typeface="Courier New"/>
              </a:rPr>
              <a:t>plot(</a:t>
            </a:r>
            <a:r>
              <a:rPr lang="en-US" sz="1200" spc="-1" dirty="0" err="1">
                <a:solidFill>
                  <a:srgbClr val="FFFFFF"/>
                </a:solidFill>
                <a:latin typeface="Courier New"/>
              </a:rPr>
              <a:t>prx</a:t>
            </a:r>
            <a:r>
              <a:rPr lang="en-US" sz="1200" spc="-1" dirty="0">
                <a:solidFill>
                  <a:srgbClr val="FFFFFF"/>
                </a:solidFill>
                <a:latin typeface="Courier New"/>
              </a:rPr>
              <a:t>, </a:t>
            </a:r>
            <a:r>
              <a:rPr lang="en-US" sz="1200" spc="-1" dirty="0" err="1">
                <a:solidFill>
                  <a:srgbClr val="FFFFFF"/>
                </a:solidFill>
                <a:latin typeface="Courier New"/>
              </a:rPr>
              <a:t>typ</a:t>
            </a:r>
            <a:r>
              <a:rPr lang="en-US" sz="1200" spc="-1" dirty="0">
                <a:solidFill>
                  <a:srgbClr val="FFFFFF"/>
                </a:solidFill>
                <a:latin typeface="Courier New"/>
              </a:rPr>
              <a:t>=</a:t>
            </a:r>
            <a:r>
              <a:rPr lang="en-US" sz="1200" spc="-1" dirty="0">
                <a:solidFill>
                  <a:srgbClr val="00B050"/>
                </a:solidFill>
                <a:latin typeface="Courier New"/>
              </a:rPr>
              <a:t>"h"</a:t>
            </a:r>
            <a:r>
              <a:rPr lang="en-US" sz="1200" spc="-1" dirty="0">
                <a:solidFill>
                  <a:srgbClr val="FFFFFF"/>
                </a:solidFill>
                <a:latin typeface="Courier New"/>
              </a:rPr>
              <a:t>, main=</a:t>
            </a:r>
            <a:r>
              <a:rPr lang="en-US" sz="1200" spc="-1" dirty="0">
                <a:solidFill>
                  <a:srgbClr val="00B050"/>
                </a:solidFill>
                <a:latin typeface="Courier New"/>
              </a:rPr>
              <a:t>"All Configuration Probabilities"</a:t>
            </a:r>
            <a:r>
              <a:rPr lang="en-US" sz="1200" spc="-1" dirty="0">
                <a:solidFill>
                  <a:srgbClr val="FFFFFF"/>
                </a:solidFill>
                <a:latin typeface="Courier New"/>
              </a:rPr>
              <a:t>)</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d. All parameter energies for each configuration:</a:t>
            </a:r>
          </a:p>
          <a:p>
            <a:pPr>
              <a:lnSpc>
                <a:spcPct val="100000"/>
              </a:lnSpc>
            </a:pPr>
            <a:r>
              <a:rPr lang="en-US" sz="1200" spc="-1" dirty="0" err="1">
                <a:solidFill>
                  <a:srgbClr val="FFFFFF"/>
                </a:solidFill>
                <a:latin typeface="Courier New"/>
              </a:rPr>
              <a:t>emat</a:t>
            </a:r>
            <a:r>
              <a:rPr lang="en-US" sz="1200" spc="-1" dirty="0">
                <a:solidFill>
                  <a:srgbClr val="FFFFFF"/>
                </a:solidFill>
                <a:latin typeface="Courier New"/>
              </a:rPr>
              <a:t> &lt;- </a:t>
            </a:r>
            <a:r>
              <a:rPr lang="en-US" sz="1200" spc="-1" dirty="0" err="1">
                <a:solidFill>
                  <a:srgbClr val="FFFFFF"/>
                </a:solidFill>
                <a:latin typeface="Courier New"/>
              </a:rPr>
              <a:t>M.phi</a:t>
            </a:r>
            <a:r>
              <a:rPr lang="en-US" sz="1200" spc="-1" dirty="0">
                <a:solidFill>
                  <a:srgbClr val="FFFFFF"/>
                </a:solidFill>
                <a:latin typeface="Courier New"/>
              </a:rPr>
              <a:t> %*% </a:t>
            </a:r>
            <a:r>
              <a:rPr lang="en-US" sz="1200" spc="-1" dirty="0" err="1">
                <a:solidFill>
                  <a:srgbClr val="FFFFFF"/>
                </a:solidFill>
                <a:latin typeface="Courier New"/>
              </a:rPr>
              <a:t>diag</a:t>
            </a:r>
            <a:r>
              <a:rPr lang="en-US" sz="1200" spc="-1" dirty="0">
                <a:solidFill>
                  <a:srgbClr val="FFFFFF"/>
                </a:solidFill>
                <a:latin typeface="Courier New"/>
              </a:rPr>
              <a:t>(</a:t>
            </a:r>
            <a:r>
              <a:rPr lang="en-US" sz="1200" spc="-1" dirty="0" err="1">
                <a:solidFill>
                  <a:srgbClr val="FFFFFF"/>
                </a:solidFill>
                <a:latin typeface="Courier New"/>
              </a:rPr>
              <a:t>wp$par</a:t>
            </a:r>
            <a:r>
              <a:rPr lang="en-US" sz="1200" spc="-1" dirty="0">
                <a:solidFill>
                  <a:srgbClr val="FFFFFF"/>
                </a:solidFill>
                <a:latin typeface="Courier New"/>
              </a:rPr>
              <a:t>)</a:t>
            </a:r>
          </a:p>
          <a:p>
            <a:pPr>
              <a:lnSpc>
                <a:spcPct val="100000"/>
              </a:lnSpc>
            </a:pPr>
            <a:r>
              <a:rPr lang="en-US" sz="1200" spc="-1" dirty="0">
                <a:solidFill>
                  <a:srgbClr val="FFFFFF"/>
                </a:solidFill>
                <a:latin typeface="Courier New"/>
              </a:rPr>
              <a:t>plot(</a:t>
            </a:r>
            <a:r>
              <a:rPr lang="en-US" sz="1200" spc="-1" dirty="0" err="1">
                <a:solidFill>
                  <a:srgbClr val="FFFFFF"/>
                </a:solidFill>
                <a:latin typeface="Courier New"/>
              </a:rPr>
              <a:t>emat</a:t>
            </a:r>
            <a:r>
              <a:rPr lang="en-US" sz="1200" spc="-1" dirty="0">
                <a:solidFill>
                  <a:srgbClr val="FFFFFF"/>
                </a:solidFill>
                <a:latin typeface="Courier New"/>
              </a:rPr>
              <a:t>, </a:t>
            </a:r>
            <a:r>
              <a:rPr lang="en-US" sz="1200" spc="-1" dirty="0" err="1">
                <a:solidFill>
                  <a:srgbClr val="FFFFFF"/>
                </a:solidFill>
                <a:latin typeface="Courier New"/>
              </a:rPr>
              <a:t>xlab</a:t>
            </a:r>
            <a:r>
              <a:rPr lang="en-US" sz="1200" spc="-1" dirty="0">
                <a:solidFill>
                  <a:srgbClr val="FFFFFF"/>
                </a:solidFill>
                <a:latin typeface="Courier New"/>
              </a:rPr>
              <a:t>=</a:t>
            </a:r>
            <a:r>
              <a:rPr lang="en-US" sz="1200" spc="-1" dirty="0">
                <a:solidFill>
                  <a:srgbClr val="00B050"/>
                </a:solidFill>
                <a:latin typeface="Courier New"/>
              </a:rPr>
              <a:t>"theta#"</a:t>
            </a:r>
            <a:r>
              <a:rPr lang="en-US" sz="1200" spc="-1" dirty="0">
                <a:solidFill>
                  <a:srgbClr val="FFFFFF"/>
                </a:solidFill>
                <a:latin typeface="Courier New"/>
              </a:rPr>
              <a:t>, </a:t>
            </a:r>
            <a:r>
              <a:rPr lang="en-US" sz="1200" spc="-1" dirty="0" err="1">
                <a:solidFill>
                  <a:srgbClr val="FFFFFF"/>
                </a:solidFill>
                <a:latin typeface="Courier New"/>
              </a:rPr>
              <a:t>ylab</a:t>
            </a:r>
            <a:r>
              <a:rPr lang="en-US" sz="1200" spc="-1" dirty="0">
                <a:solidFill>
                  <a:srgbClr val="FFFFFF"/>
                </a:solidFill>
                <a:latin typeface="Courier New"/>
              </a:rPr>
              <a:t>=</a:t>
            </a:r>
            <a:r>
              <a:rPr lang="en-US" sz="1200" spc="-1" dirty="0">
                <a:solidFill>
                  <a:srgbClr val="00B050"/>
                </a:solidFill>
                <a:latin typeface="Courier New"/>
              </a:rPr>
              <a:t>"config#"</a:t>
            </a:r>
            <a:r>
              <a:rPr lang="en-US" sz="1200" spc="-1" dirty="0">
                <a:solidFill>
                  <a:srgbClr val="FFFFFF"/>
                </a:solidFill>
                <a:latin typeface="Courier New"/>
              </a:rPr>
              <a:t>, main=</a:t>
            </a:r>
            <a:r>
              <a:rPr lang="en-US" sz="1200" spc="-1" dirty="0">
                <a:solidFill>
                  <a:srgbClr val="00B050"/>
                </a:solidFill>
                <a:latin typeface="Courier New"/>
              </a:rPr>
              <a:t>"Parameter Energies"</a:t>
            </a:r>
            <a:r>
              <a:rPr lang="en-US" sz="1200" spc="-1" dirty="0">
                <a:solidFill>
                  <a:srgbClr val="FFFFFF"/>
                </a:solidFill>
                <a:latin typeface="Courier New"/>
              </a:rPr>
              <a:t>)</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e. Expected number of features:</a:t>
            </a:r>
          </a:p>
          <a:p>
            <a:pPr>
              <a:lnSpc>
                <a:spcPct val="100000"/>
              </a:lnSpc>
            </a:pPr>
            <a:r>
              <a:rPr lang="en-US" sz="1200" spc="-1" dirty="0" err="1">
                <a:solidFill>
                  <a:srgbClr val="FFFFFF"/>
                </a:solidFill>
                <a:latin typeface="Courier New"/>
              </a:rPr>
              <a:t>mn.phi</a:t>
            </a:r>
            <a:r>
              <a:rPr lang="en-US" sz="1200" spc="-1" dirty="0">
                <a:solidFill>
                  <a:srgbClr val="FFFFFF"/>
                </a:solidFill>
                <a:latin typeface="Courier New"/>
              </a:rPr>
              <a:t> &lt;- </a:t>
            </a:r>
            <a:r>
              <a:rPr lang="en-US" sz="1200" spc="-1" dirty="0" err="1">
                <a:solidFill>
                  <a:srgbClr val="FFFFFF"/>
                </a:solidFill>
                <a:latin typeface="Courier New"/>
              </a:rPr>
              <a:t>as.numeric</a:t>
            </a:r>
            <a:r>
              <a:rPr lang="en-US" sz="1200" spc="-1" dirty="0">
                <a:solidFill>
                  <a:srgbClr val="FFFFFF"/>
                </a:solidFill>
                <a:latin typeface="Courier New"/>
              </a:rPr>
              <a:t>(t(</a:t>
            </a:r>
            <a:r>
              <a:rPr lang="en-US" sz="1200" spc="-1" dirty="0" err="1">
                <a:solidFill>
                  <a:srgbClr val="FFFFFF"/>
                </a:solidFill>
                <a:latin typeface="Courier New"/>
              </a:rPr>
              <a:t>M.phi</a:t>
            </a:r>
            <a:r>
              <a:rPr lang="en-US" sz="1200" spc="-1" dirty="0">
                <a:solidFill>
                  <a:srgbClr val="FFFFFF"/>
                </a:solidFill>
                <a:latin typeface="Courier New"/>
              </a:rPr>
              <a:t>) %*% </a:t>
            </a:r>
            <a:r>
              <a:rPr lang="en-US" sz="1200" spc="-1" dirty="0" err="1">
                <a:solidFill>
                  <a:srgbClr val="FFFFFF"/>
                </a:solidFill>
                <a:latin typeface="Courier New"/>
              </a:rPr>
              <a:t>prx</a:t>
            </a:r>
            <a:r>
              <a:rPr lang="en-US" sz="1200" spc="-1" dirty="0">
                <a:solidFill>
                  <a:srgbClr val="FFFFFF"/>
                </a:solidFill>
                <a:latin typeface="Courier New"/>
              </a:rPr>
              <a:t>)</a:t>
            </a:r>
          </a:p>
          <a:p>
            <a:pPr>
              <a:lnSpc>
                <a:spcPct val="100000"/>
              </a:lnSpc>
            </a:pPr>
            <a:r>
              <a:rPr lang="en-US" sz="1200" spc="-1" dirty="0">
                <a:solidFill>
                  <a:srgbClr val="FFFFFF"/>
                </a:solidFill>
                <a:latin typeface="Courier New"/>
              </a:rPr>
              <a:t>plot(</a:t>
            </a:r>
            <a:r>
              <a:rPr lang="en-US" sz="1200" spc="-1" dirty="0" err="1">
                <a:solidFill>
                  <a:srgbClr val="FFFFFF"/>
                </a:solidFill>
                <a:latin typeface="Courier New"/>
              </a:rPr>
              <a:t>mn.phi</a:t>
            </a:r>
            <a:r>
              <a:rPr lang="en-US" sz="1200" spc="-1" dirty="0">
                <a:solidFill>
                  <a:srgbClr val="FFFFFF"/>
                </a:solidFill>
                <a:latin typeface="Courier New"/>
              </a:rPr>
              <a:t>, </a:t>
            </a:r>
            <a:r>
              <a:rPr lang="en-US" sz="1200" spc="-1" dirty="0" err="1">
                <a:solidFill>
                  <a:srgbClr val="FFFFFF"/>
                </a:solidFill>
                <a:latin typeface="Courier New"/>
              </a:rPr>
              <a:t>typ</a:t>
            </a:r>
            <a:r>
              <a:rPr lang="en-US" sz="1200" spc="-1" dirty="0">
                <a:solidFill>
                  <a:srgbClr val="FFFFFF"/>
                </a:solidFill>
                <a:latin typeface="Courier New"/>
              </a:rPr>
              <a:t>=</a:t>
            </a:r>
            <a:r>
              <a:rPr lang="en-US" sz="1200" spc="-1" dirty="0">
                <a:solidFill>
                  <a:srgbClr val="00B050"/>
                </a:solidFill>
                <a:latin typeface="Courier New"/>
              </a:rPr>
              <a:t>"h"</a:t>
            </a:r>
            <a:r>
              <a:rPr lang="en-US" sz="1200" spc="-1" dirty="0">
                <a:solidFill>
                  <a:srgbClr val="FFFFFF"/>
                </a:solidFill>
                <a:latin typeface="Courier New"/>
              </a:rPr>
              <a:t>, main=</a:t>
            </a:r>
            <a:r>
              <a:rPr lang="en-US" sz="1200" spc="-1" dirty="0">
                <a:solidFill>
                  <a:srgbClr val="00B050"/>
                </a:solidFill>
                <a:latin typeface="Courier New"/>
              </a:rPr>
              <a:t>"Expected Number of Features"</a:t>
            </a:r>
            <a:r>
              <a:rPr lang="en-US" sz="1200" spc="-1" dirty="0">
                <a:solidFill>
                  <a:srgbClr val="FFFFFF"/>
                </a:solidFill>
                <a:latin typeface="Courier New"/>
              </a:rPr>
              <a:t>)</a:t>
            </a:r>
          </a:p>
        </p:txBody>
      </p:sp>
      <p:pic>
        <p:nvPicPr>
          <p:cNvPr id="3" name="Picture 2">
            <a:extLst>
              <a:ext uri="{FF2B5EF4-FFF2-40B4-BE49-F238E27FC236}">
                <a16:creationId xmlns:a16="http://schemas.microsoft.com/office/drawing/2014/main" id="{566C1D45-A6DA-2F36-3C83-B63502E6D7F7}"/>
              </a:ext>
            </a:extLst>
          </p:cNvPr>
          <p:cNvPicPr>
            <a:picLocks noChangeAspect="1"/>
          </p:cNvPicPr>
          <p:nvPr/>
        </p:nvPicPr>
        <p:blipFill>
          <a:blip r:embed="rId2"/>
          <a:stretch>
            <a:fillRect/>
          </a:stretch>
        </p:blipFill>
        <p:spPr>
          <a:xfrm>
            <a:off x="7706446" y="1971686"/>
            <a:ext cx="806614" cy="227822"/>
          </a:xfrm>
          <a:prstGeom prst="rect">
            <a:avLst/>
          </a:prstGeom>
          <a:solidFill>
            <a:schemeClr val="bg1"/>
          </a:solidFill>
        </p:spPr>
      </p:pic>
      <p:pic>
        <p:nvPicPr>
          <p:cNvPr id="7" name="Picture 6">
            <a:extLst>
              <a:ext uri="{FF2B5EF4-FFF2-40B4-BE49-F238E27FC236}">
                <a16:creationId xmlns:a16="http://schemas.microsoft.com/office/drawing/2014/main" id="{A51AF5F7-BFB1-E317-FC5D-073D4F593E79}"/>
              </a:ext>
            </a:extLst>
          </p:cNvPr>
          <p:cNvPicPr>
            <a:picLocks noChangeAspect="1"/>
          </p:cNvPicPr>
          <p:nvPr/>
        </p:nvPicPr>
        <p:blipFill>
          <a:blip r:embed="rId3"/>
          <a:stretch>
            <a:fillRect/>
          </a:stretch>
        </p:blipFill>
        <p:spPr>
          <a:xfrm>
            <a:off x="4831492" y="4427273"/>
            <a:ext cx="1013254" cy="347133"/>
          </a:xfrm>
          <a:prstGeom prst="rect">
            <a:avLst/>
          </a:prstGeom>
          <a:solidFill>
            <a:schemeClr val="bg1"/>
          </a:solidFill>
        </p:spPr>
      </p:pic>
      <p:pic>
        <p:nvPicPr>
          <p:cNvPr id="8" name="Picture 7">
            <a:extLst>
              <a:ext uri="{FF2B5EF4-FFF2-40B4-BE49-F238E27FC236}">
                <a16:creationId xmlns:a16="http://schemas.microsoft.com/office/drawing/2014/main" id="{41EC5377-30AB-89BC-20F2-07DE0ECFA21F}"/>
              </a:ext>
            </a:extLst>
          </p:cNvPr>
          <p:cNvPicPr>
            <a:picLocks noChangeAspect="1"/>
          </p:cNvPicPr>
          <p:nvPr/>
        </p:nvPicPr>
        <p:blipFill>
          <a:blip r:embed="rId4"/>
          <a:stretch>
            <a:fillRect/>
          </a:stretch>
        </p:blipFill>
        <p:spPr>
          <a:xfrm>
            <a:off x="4980451" y="5244835"/>
            <a:ext cx="1383504" cy="236989"/>
          </a:xfrm>
          <a:prstGeom prst="rect">
            <a:avLst/>
          </a:prstGeom>
          <a:solidFill>
            <a:schemeClr val="bg1"/>
          </a:solidFill>
        </p:spPr>
      </p:pic>
      <p:pic>
        <p:nvPicPr>
          <p:cNvPr id="9" name="Picture 8">
            <a:extLst>
              <a:ext uri="{FF2B5EF4-FFF2-40B4-BE49-F238E27FC236}">
                <a16:creationId xmlns:a16="http://schemas.microsoft.com/office/drawing/2014/main" id="{13E2890F-7929-511C-CE51-2C1349EEFB2A}"/>
              </a:ext>
            </a:extLst>
          </p:cNvPr>
          <p:cNvPicPr>
            <a:picLocks noChangeAspect="1"/>
          </p:cNvPicPr>
          <p:nvPr/>
        </p:nvPicPr>
        <p:blipFill>
          <a:blip r:embed="rId5"/>
          <a:stretch>
            <a:fillRect/>
          </a:stretch>
        </p:blipFill>
        <p:spPr>
          <a:xfrm>
            <a:off x="3834281" y="6029866"/>
            <a:ext cx="1532463" cy="298457"/>
          </a:xfrm>
          <a:prstGeom prst="rect">
            <a:avLst/>
          </a:prstGeom>
          <a:solidFill>
            <a:schemeClr val="bg1"/>
          </a:solidFill>
        </p:spPr>
      </p:pic>
      <p:sp>
        <p:nvSpPr>
          <p:cNvPr id="10" name="TextBox 9">
            <a:extLst>
              <a:ext uri="{FF2B5EF4-FFF2-40B4-BE49-F238E27FC236}">
                <a16:creationId xmlns:a16="http://schemas.microsoft.com/office/drawing/2014/main" id="{358EDE45-2806-7A9E-6B82-34C76EA2361C}"/>
              </a:ext>
            </a:extLst>
          </p:cNvPr>
          <p:cNvSpPr txBox="1"/>
          <p:nvPr/>
        </p:nvSpPr>
        <p:spPr>
          <a:xfrm>
            <a:off x="7550433" y="3832751"/>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6"/>
              </a:rPr>
              <a:t>scr15.R</a:t>
            </a:r>
            <a:endParaRPr lang="en-US"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DE284020-8FD1-35C2-483D-72D87E982E1F}"/>
              </a:ext>
            </a:extLst>
          </p:cNvPr>
          <p:cNvPicPr>
            <a:picLocks noChangeAspect="1"/>
          </p:cNvPicPr>
          <p:nvPr/>
        </p:nvPicPr>
        <p:blipFill>
          <a:blip r:embed="rId7"/>
          <a:stretch>
            <a:fillRect/>
          </a:stretch>
        </p:blipFill>
        <p:spPr>
          <a:xfrm>
            <a:off x="3265788" y="3606986"/>
            <a:ext cx="934871" cy="217549"/>
          </a:xfrm>
          <a:prstGeom prst="rect">
            <a:avLst/>
          </a:prstGeom>
          <a:solidFill>
            <a:schemeClr val="bg1"/>
          </a:solidFill>
        </p:spPr>
      </p:pic>
      <p:sp>
        <p:nvSpPr>
          <p:cNvPr id="12" name="CustomShape 1">
            <a:extLst>
              <a:ext uri="{FF2B5EF4-FFF2-40B4-BE49-F238E27FC236}">
                <a16:creationId xmlns:a16="http://schemas.microsoft.com/office/drawing/2014/main" id="{D6DD5B7F-6C01-DE96-0C05-135376B87CB5}"/>
              </a:ext>
            </a:extLst>
          </p:cNvPr>
          <p:cNvSpPr/>
          <p:nvPr/>
        </p:nvSpPr>
        <p:spPr>
          <a:xfrm>
            <a:off x="665639" y="250387"/>
            <a:ext cx="7911201" cy="721357"/>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Compute all this stuff in the bigger, variable node state Potts-like model:</a:t>
            </a:r>
            <a:endParaRPr lang="en-US" sz="2200" b="0" strike="noStrike" spc="-1" dirty="0">
              <a:latin typeface="Arial"/>
            </a:endParaRPr>
          </a:p>
        </p:txBody>
      </p:sp>
    </p:spTree>
    <p:extLst>
      <p:ext uri="{BB962C8B-B14F-4D97-AF65-F5344CB8AC3E}">
        <p14:creationId xmlns:p14="http://schemas.microsoft.com/office/powerpoint/2010/main" val="26847316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DE339-DC82-911C-FC0C-B588CCB5FC9A}"/>
            </a:ext>
          </a:extLst>
        </p:cNvPr>
        <p:cNvGrpSpPr/>
        <p:nvPr/>
      </p:nvGrpSpPr>
      <p:grpSpPr>
        <a:xfrm>
          <a:off x="0" y="0"/>
          <a:ext cx="0" cy="0"/>
          <a:chOff x="0" y="0"/>
          <a:chExt cx="0" cy="0"/>
        </a:xfrm>
      </p:grpSpPr>
      <p:sp>
        <p:nvSpPr>
          <p:cNvPr id="5" name="CustomShape 1">
            <a:extLst>
              <a:ext uri="{FF2B5EF4-FFF2-40B4-BE49-F238E27FC236}">
                <a16:creationId xmlns:a16="http://schemas.microsoft.com/office/drawing/2014/main" id="{1A3BD52A-0A87-3A08-982B-B93D6E94D88E}"/>
              </a:ext>
            </a:extLst>
          </p:cNvPr>
          <p:cNvSpPr/>
          <p:nvPr/>
        </p:nvSpPr>
        <p:spPr>
          <a:xfrm>
            <a:off x="150471" y="1167592"/>
            <a:ext cx="8843058" cy="3968864"/>
          </a:xfrm>
          <a:prstGeom prst="rect">
            <a:avLst/>
          </a:prstGeom>
          <a:solidFill>
            <a:srgbClr val="000090"/>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200" spc="-1" dirty="0">
                <a:solidFill>
                  <a:srgbClr val="FFFF00"/>
                </a:solidFill>
                <a:latin typeface="Courier New"/>
              </a:rPr>
              <a:t># f. Expected parameter energies:</a:t>
            </a:r>
          </a:p>
          <a:p>
            <a:pPr>
              <a:lnSpc>
                <a:spcPct val="100000"/>
              </a:lnSpc>
            </a:pPr>
            <a:r>
              <a:rPr lang="en-US" sz="1200" spc="-1" dirty="0" err="1">
                <a:solidFill>
                  <a:srgbClr val="FFFFFF"/>
                </a:solidFill>
                <a:latin typeface="Courier New"/>
              </a:rPr>
              <a:t>mn.e</a:t>
            </a:r>
            <a:r>
              <a:rPr lang="en-US" sz="1200" spc="-1" dirty="0">
                <a:solidFill>
                  <a:srgbClr val="FFFFFF"/>
                </a:solidFill>
                <a:latin typeface="Courier New"/>
              </a:rPr>
              <a:t>  &lt;- </a:t>
            </a:r>
            <a:r>
              <a:rPr lang="en-US" sz="1200" spc="-1" dirty="0" err="1">
                <a:solidFill>
                  <a:srgbClr val="FFFFFF"/>
                </a:solidFill>
                <a:latin typeface="Courier New"/>
              </a:rPr>
              <a:t>wp$par</a:t>
            </a:r>
            <a:r>
              <a:rPr lang="en-US" sz="1200" spc="-1" dirty="0">
                <a:solidFill>
                  <a:srgbClr val="FFFFFF"/>
                </a:solidFill>
                <a:latin typeface="Courier New"/>
              </a:rPr>
              <a:t> * </a:t>
            </a:r>
            <a:r>
              <a:rPr lang="en-US" sz="1200" spc="-1" dirty="0" err="1">
                <a:solidFill>
                  <a:srgbClr val="FFFFFF"/>
                </a:solidFill>
                <a:latin typeface="Courier New"/>
              </a:rPr>
              <a:t>mn.phi</a:t>
            </a:r>
            <a:r>
              <a:rPr lang="en-US" sz="1200" spc="-1" dirty="0">
                <a:solidFill>
                  <a:srgbClr val="FFFFFF"/>
                </a:solidFill>
                <a:latin typeface="Courier New"/>
              </a:rPr>
              <a:t>                            # OK. Just a vector-vector Hadamard</a:t>
            </a:r>
          </a:p>
          <a:p>
            <a:pPr>
              <a:lnSpc>
                <a:spcPct val="100000"/>
              </a:lnSpc>
            </a:pPr>
            <a:r>
              <a:rPr lang="en-US" sz="1200" spc="-1" dirty="0">
                <a:solidFill>
                  <a:srgbClr val="FFFFFF"/>
                </a:solidFill>
                <a:latin typeface="Courier New"/>
              </a:rPr>
              <a:t>plot(</a:t>
            </a:r>
            <a:r>
              <a:rPr lang="en-US" sz="1200" spc="-1" dirty="0" err="1">
                <a:solidFill>
                  <a:srgbClr val="FFFFFF"/>
                </a:solidFill>
                <a:latin typeface="Courier New"/>
              </a:rPr>
              <a:t>mn.e</a:t>
            </a:r>
            <a:r>
              <a:rPr lang="en-US" sz="1200" spc="-1" dirty="0">
                <a:solidFill>
                  <a:srgbClr val="FFFFFF"/>
                </a:solidFill>
                <a:latin typeface="Courier New"/>
              </a:rPr>
              <a:t>, </a:t>
            </a:r>
            <a:r>
              <a:rPr lang="en-US" sz="1200" spc="-1" dirty="0" err="1">
                <a:solidFill>
                  <a:srgbClr val="FFFFFF"/>
                </a:solidFill>
                <a:latin typeface="Courier New"/>
              </a:rPr>
              <a:t>typ</a:t>
            </a:r>
            <a:r>
              <a:rPr lang="en-US" sz="1200" spc="-1" dirty="0">
                <a:solidFill>
                  <a:srgbClr val="FFFFFF"/>
                </a:solidFill>
                <a:latin typeface="Courier New"/>
              </a:rPr>
              <a:t>="h", main=</a:t>
            </a:r>
            <a:r>
              <a:rPr lang="en-US" sz="1200" spc="-1" dirty="0">
                <a:solidFill>
                  <a:srgbClr val="00B050"/>
                </a:solidFill>
                <a:latin typeface="Courier New"/>
              </a:rPr>
              <a:t>"Mean Parameter Energies"</a:t>
            </a:r>
            <a:r>
              <a:rPr lang="en-US" sz="1200" spc="-1" dirty="0">
                <a:solidFill>
                  <a:srgbClr val="FFFFFF"/>
                </a:solidFill>
                <a:latin typeface="Courier New"/>
              </a:rPr>
              <a:t>)</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g. Parameter potentials matrix:</a:t>
            </a:r>
          </a:p>
          <a:p>
            <a:pPr>
              <a:lnSpc>
                <a:spcPct val="100000"/>
              </a:lnSpc>
            </a:pPr>
            <a:r>
              <a:rPr lang="en-US" sz="1200" spc="-1" dirty="0" err="1">
                <a:solidFill>
                  <a:srgbClr val="FFFFFF"/>
                </a:solidFill>
                <a:latin typeface="Courier New"/>
              </a:rPr>
              <a:t>Psi.e</a:t>
            </a:r>
            <a:r>
              <a:rPr lang="en-US" sz="1200" spc="-1" dirty="0">
                <a:solidFill>
                  <a:srgbClr val="FFFFFF"/>
                </a:solidFill>
                <a:latin typeface="Courier New"/>
              </a:rPr>
              <a:t> &lt;- exp(-</a:t>
            </a:r>
            <a:r>
              <a:rPr lang="en-US" sz="1200" spc="-1" dirty="0" err="1">
                <a:solidFill>
                  <a:srgbClr val="FFFFFF"/>
                </a:solidFill>
                <a:latin typeface="Courier New"/>
              </a:rPr>
              <a:t>emat</a:t>
            </a:r>
            <a:r>
              <a:rPr lang="en-US" sz="1200" spc="-1" dirty="0">
                <a:solidFill>
                  <a:srgbClr val="FFFFFF"/>
                </a:solidFill>
                <a:latin typeface="Courier New"/>
              </a:rPr>
              <a:t>)</a:t>
            </a:r>
          </a:p>
          <a:p>
            <a:pPr>
              <a:lnSpc>
                <a:spcPct val="100000"/>
              </a:lnSpc>
            </a:pPr>
            <a:r>
              <a:rPr lang="en-US" sz="1200" spc="-1" dirty="0">
                <a:solidFill>
                  <a:srgbClr val="FFFFFF"/>
                </a:solidFill>
                <a:latin typeface="Courier New"/>
              </a:rPr>
              <a:t>plot(</a:t>
            </a:r>
            <a:r>
              <a:rPr lang="en-US" sz="1200" spc="-1" dirty="0" err="1">
                <a:solidFill>
                  <a:srgbClr val="FFFFFF"/>
                </a:solidFill>
                <a:latin typeface="Courier New"/>
              </a:rPr>
              <a:t>Psi.e</a:t>
            </a:r>
            <a:r>
              <a:rPr lang="en-US" sz="1200" spc="-1" dirty="0">
                <a:solidFill>
                  <a:srgbClr val="FFFFFF"/>
                </a:solidFill>
                <a:latin typeface="Courier New"/>
              </a:rPr>
              <a:t>, </a:t>
            </a:r>
            <a:r>
              <a:rPr lang="en-US" sz="1200" spc="-1" dirty="0" err="1">
                <a:solidFill>
                  <a:srgbClr val="FFFFFF"/>
                </a:solidFill>
                <a:latin typeface="Courier New"/>
              </a:rPr>
              <a:t>xlab</a:t>
            </a:r>
            <a:r>
              <a:rPr lang="en-US" sz="1200" spc="-1" dirty="0">
                <a:solidFill>
                  <a:srgbClr val="FFFFFF"/>
                </a:solidFill>
                <a:latin typeface="Courier New"/>
              </a:rPr>
              <a:t>=</a:t>
            </a:r>
            <a:r>
              <a:rPr lang="en-US" sz="1200" spc="-1" dirty="0">
                <a:solidFill>
                  <a:srgbClr val="00B050"/>
                </a:solidFill>
                <a:latin typeface="Courier New"/>
              </a:rPr>
              <a:t>"theta#"</a:t>
            </a:r>
            <a:r>
              <a:rPr lang="en-US" sz="1200" spc="-1" dirty="0">
                <a:solidFill>
                  <a:srgbClr val="FFFFFF"/>
                </a:solidFill>
                <a:latin typeface="Courier New"/>
              </a:rPr>
              <a:t>, </a:t>
            </a:r>
            <a:r>
              <a:rPr lang="en-US" sz="1200" spc="-1" dirty="0" err="1">
                <a:solidFill>
                  <a:srgbClr val="FFFFFF"/>
                </a:solidFill>
                <a:latin typeface="Courier New"/>
              </a:rPr>
              <a:t>ylab</a:t>
            </a:r>
            <a:r>
              <a:rPr lang="en-US" sz="1200" spc="-1" dirty="0">
                <a:solidFill>
                  <a:srgbClr val="FFFFFF"/>
                </a:solidFill>
                <a:latin typeface="Courier New"/>
              </a:rPr>
              <a:t>=</a:t>
            </a:r>
            <a:r>
              <a:rPr lang="en-US" sz="1200" spc="-1" dirty="0">
                <a:solidFill>
                  <a:srgbClr val="00B050"/>
                </a:solidFill>
                <a:latin typeface="Courier New"/>
              </a:rPr>
              <a:t>"config#"</a:t>
            </a:r>
            <a:r>
              <a:rPr lang="en-US" sz="1200" spc="-1" dirty="0">
                <a:solidFill>
                  <a:srgbClr val="FFFFFF"/>
                </a:solidFill>
                <a:latin typeface="Courier New"/>
              </a:rPr>
              <a:t>, main=</a:t>
            </a:r>
            <a:r>
              <a:rPr lang="en-US" sz="1200" spc="-1" dirty="0">
                <a:solidFill>
                  <a:srgbClr val="00B050"/>
                </a:solidFill>
                <a:latin typeface="Courier New"/>
              </a:rPr>
              <a:t>"Parameter </a:t>
            </a:r>
            <a:r>
              <a:rPr lang="en-US" sz="1200" spc="-1" dirty="0" err="1">
                <a:solidFill>
                  <a:srgbClr val="00B050"/>
                </a:solidFill>
                <a:latin typeface="Courier New"/>
              </a:rPr>
              <a:t>Podentials</a:t>
            </a:r>
            <a:r>
              <a:rPr lang="en-US" sz="1200" spc="-1" dirty="0">
                <a:solidFill>
                  <a:srgbClr val="00B050"/>
                </a:solidFill>
                <a:latin typeface="Courier New"/>
              </a:rPr>
              <a:t>"</a:t>
            </a:r>
            <a:r>
              <a:rPr lang="en-US" sz="1200" spc="-1" dirty="0">
                <a:solidFill>
                  <a:srgbClr val="FFFFFF"/>
                </a:solidFill>
                <a:latin typeface="Courier New"/>
              </a:rPr>
              <a:t>)</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h. Mean parameter potentials:</a:t>
            </a:r>
          </a:p>
          <a:p>
            <a:pPr>
              <a:lnSpc>
                <a:spcPct val="100000"/>
              </a:lnSpc>
            </a:pPr>
            <a:r>
              <a:rPr lang="en-US" sz="1200" spc="-1" dirty="0" err="1">
                <a:solidFill>
                  <a:srgbClr val="FFFFFF"/>
                </a:solidFill>
                <a:latin typeface="Courier New"/>
              </a:rPr>
              <a:t>mn.Psi.e</a:t>
            </a:r>
            <a:r>
              <a:rPr lang="en-US" sz="1200" spc="-1" dirty="0">
                <a:solidFill>
                  <a:srgbClr val="FFFFFF"/>
                </a:solidFill>
                <a:latin typeface="Courier New"/>
              </a:rPr>
              <a:t> &lt;- </a:t>
            </a:r>
            <a:r>
              <a:rPr lang="en-US" sz="1200" spc="-1" dirty="0" err="1">
                <a:solidFill>
                  <a:srgbClr val="FFFFFF"/>
                </a:solidFill>
                <a:latin typeface="Courier New"/>
              </a:rPr>
              <a:t>as.numeric</a:t>
            </a:r>
            <a:r>
              <a:rPr lang="en-US" sz="1200" spc="-1" dirty="0">
                <a:solidFill>
                  <a:srgbClr val="FFFFFF"/>
                </a:solidFill>
                <a:latin typeface="Courier New"/>
              </a:rPr>
              <a:t>(t(</a:t>
            </a:r>
            <a:r>
              <a:rPr lang="en-US" sz="1200" spc="-1" dirty="0" err="1">
                <a:solidFill>
                  <a:srgbClr val="FFFFFF"/>
                </a:solidFill>
                <a:latin typeface="Courier New"/>
              </a:rPr>
              <a:t>Psi.e</a:t>
            </a:r>
            <a:r>
              <a:rPr lang="en-US" sz="1200" spc="-1" dirty="0">
                <a:solidFill>
                  <a:srgbClr val="FFFFFF"/>
                </a:solidFill>
                <a:latin typeface="Courier New"/>
              </a:rPr>
              <a:t>) %*% </a:t>
            </a:r>
            <a:r>
              <a:rPr lang="en-US" sz="1200" spc="-1" dirty="0" err="1">
                <a:solidFill>
                  <a:srgbClr val="FFFFFF"/>
                </a:solidFill>
                <a:latin typeface="Courier New"/>
              </a:rPr>
              <a:t>prx</a:t>
            </a:r>
            <a:r>
              <a:rPr lang="en-US" sz="1200" spc="-1" dirty="0">
                <a:solidFill>
                  <a:srgbClr val="FFFFFF"/>
                </a:solidFill>
                <a:latin typeface="Courier New"/>
              </a:rPr>
              <a:t>)</a:t>
            </a:r>
          </a:p>
          <a:p>
            <a:pPr>
              <a:lnSpc>
                <a:spcPct val="100000"/>
              </a:lnSpc>
            </a:pPr>
            <a:r>
              <a:rPr lang="en-US" sz="1200" spc="-1" dirty="0">
                <a:solidFill>
                  <a:srgbClr val="FFFFFF"/>
                </a:solidFill>
                <a:latin typeface="Courier New"/>
              </a:rPr>
              <a:t>plot(</a:t>
            </a:r>
            <a:r>
              <a:rPr lang="en-US" sz="1200" spc="-1" dirty="0" err="1">
                <a:solidFill>
                  <a:srgbClr val="FFFFFF"/>
                </a:solidFill>
                <a:latin typeface="Courier New"/>
              </a:rPr>
              <a:t>mn.Psi.e</a:t>
            </a:r>
            <a:r>
              <a:rPr lang="en-US" sz="1200" spc="-1" dirty="0">
                <a:solidFill>
                  <a:srgbClr val="FFFFFF"/>
                </a:solidFill>
                <a:latin typeface="Courier New"/>
              </a:rPr>
              <a:t>, </a:t>
            </a:r>
            <a:r>
              <a:rPr lang="en-US" sz="1200" spc="-1" dirty="0" err="1">
                <a:solidFill>
                  <a:srgbClr val="FFFFFF"/>
                </a:solidFill>
                <a:latin typeface="Courier New"/>
              </a:rPr>
              <a:t>typ</a:t>
            </a:r>
            <a:r>
              <a:rPr lang="en-US" sz="1200" spc="-1" dirty="0">
                <a:solidFill>
                  <a:srgbClr val="FFFFFF"/>
                </a:solidFill>
                <a:latin typeface="Courier New"/>
              </a:rPr>
              <a:t>=</a:t>
            </a:r>
            <a:r>
              <a:rPr lang="en-US" sz="1200" spc="-1" dirty="0">
                <a:solidFill>
                  <a:srgbClr val="00B050"/>
                </a:solidFill>
                <a:latin typeface="Courier New"/>
              </a:rPr>
              <a:t>"h"</a:t>
            </a:r>
            <a:r>
              <a:rPr lang="en-US" sz="1200" spc="-1" dirty="0">
                <a:solidFill>
                  <a:srgbClr val="FFFFFF"/>
                </a:solidFill>
                <a:latin typeface="Courier New"/>
              </a:rPr>
              <a:t>, </a:t>
            </a:r>
            <a:r>
              <a:rPr lang="en-US" sz="1200" spc="-1" dirty="0" err="1">
                <a:solidFill>
                  <a:srgbClr val="FFFFFF"/>
                </a:solidFill>
                <a:latin typeface="Courier New"/>
              </a:rPr>
              <a:t>ylim</a:t>
            </a:r>
            <a:r>
              <a:rPr lang="en-US" sz="1200" spc="-1" dirty="0">
                <a:solidFill>
                  <a:srgbClr val="FFFFFF"/>
                </a:solidFill>
                <a:latin typeface="Courier New"/>
              </a:rPr>
              <a:t>=c(0,max(</a:t>
            </a:r>
            <a:r>
              <a:rPr lang="en-US" sz="1200" spc="-1" dirty="0" err="1">
                <a:solidFill>
                  <a:srgbClr val="FFFFFF"/>
                </a:solidFill>
                <a:latin typeface="Courier New"/>
              </a:rPr>
              <a:t>mn.Psi.e</a:t>
            </a:r>
            <a:r>
              <a:rPr lang="en-US" sz="1200" spc="-1" dirty="0">
                <a:solidFill>
                  <a:srgbClr val="FFFFFF"/>
                </a:solidFill>
                <a:latin typeface="Courier New"/>
              </a:rPr>
              <a:t>)), main=</a:t>
            </a:r>
            <a:r>
              <a:rPr lang="en-US" sz="1200" spc="-1" dirty="0">
                <a:solidFill>
                  <a:srgbClr val="00B050"/>
                </a:solidFill>
                <a:latin typeface="Courier New"/>
              </a:rPr>
              <a:t>	"Mean Parameter Potentials"</a:t>
            </a:r>
            <a:r>
              <a:rPr lang="en-US" sz="1200" spc="-1" dirty="0">
                <a:solidFill>
                  <a:srgbClr val="FFFFFF"/>
                </a:solidFill>
                <a:latin typeface="Courier New"/>
              </a:rPr>
              <a:t>)</a:t>
            </a:r>
          </a:p>
          <a:p>
            <a:pPr>
              <a:lnSpc>
                <a:spcPct val="100000"/>
              </a:lnSpc>
            </a:pPr>
            <a:endParaRPr lang="en-US" sz="1200" spc="-1" dirty="0">
              <a:solidFill>
                <a:srgbClr val="FFFFFF"/>
              </a:solidFill>
              <a:latin typeface="Courier New"/>
            </a:endParaRPr>
          </a:p>
          <a:p>
            <a:pPr>
              <a:lnSpc>
                <a:spcPct val="100000"/>
              </a:lnSpc>
            </a:pPr>
            <a:r>
              <a:rPr lang="en-US" sz="1200" spc="-1" dirty="0">
                <a:solidFill>
                  <a:srgbClr val="FFFF00"/>
                </a:solidFill>
                <a:latin typeface="Courier New"/>
              </a:rPr>
              <a:t># </a:t>
            </a:r>
            <a:r>
              <a:rPr lang="en-US" sz="1200" spc="-1" dirty="0" err="1">
                <a:solidFill>
                  <a:srgbClr val="FFFF00"/>
                </a:solidFill>
                <a:latin typeface="Courier New"/>
              </a:rPr>
              <a:t>i</a:t>
            </a:r>
            <a:r>
              <a:rPr lang="en-US" sz="1200" spc="-1" dirty="0">
                <a:solidFill>
                  <a:srgbClr val="FFFF00"/>
                </a:solidFill>
                <a:latin typeface="Courier New"/>
              </a:rPr>
              <a:t>. Check that the product of parameter potentials for a configuration is equivalent to </a:t>
            </a:r>
          </a:p>
          <a:p>
            <a:pPr>
              <a:lnSpc>
                <a:spcPct val="100000"/>
              </a:lnSpc>
            </a:pPr>
            <a:r>
              <a:rPr lang="en-US" sz="1200" spc="-1" dirty="0">
                <a:solidFill>
                  <a:srgbClr val="FFFF00"/>
                </a:solidFill>
                <a:latin typeface="Courier New"/>
              </a:rPr>
              <a:t># the </a:t>
            </a:r>
            <a:r>
              <a:rPr lang="en-US" sz="1200" spc="-1" dirty="0" err="1">
                <a:solidFill>
                  <a:srgbClr val="FFFF00"/>
                </a:solidFill>
                <a:latin typeface="Courier New"/>
              </a:rPr>
              <a:t>prodPot</a:t>
            </a:r>
            <a:r>
              <a:rPr lang="en-US" sz="1200" spc="-1" dirty="0">
                <a:solidFill>
                  <a:srgbClr val="FFFF00"/>
                </a:solidFill>
                <a:latin typeface="Courier New"/>
              </a:rPr>
              <a:t> (i.e. Boltzmann factor) for the configuration.</a:t>
            </a:r>
          </a:p>
          <a:p>
            <a:pPr>
              <a:lnSpc>
                <a:spcPct val="100000"/>
              </a:lnSpc>
            </a:pPr>
            <a:r>
              <a:rPr lang="en-US" sz="1200" spc="-1" dirty="0" err="1">
                <a:solidFill>
                  <a:srgbClr val="FFFFFF"/>
                </a:solidFill>
                <a:latin typeface="Courier New"/>
              </a:rPr>
              <a:t>prodPots</a:t>
            </a:r>
            <a:r>
              <a:rPr lang="en-US" sz="1200" spc="-1" dirty="0">
                <a:solidFill>
                  <a:srgbClr val="FFFFFF"/>
                </a:solidFill>
                <a:latin typeface="Courier New"/>
              </a:rPr>
              <a:t>   &lt;- exp(-</a:t>
            </a:r>
            <a:r>
              <a:rPr lang="en-US" sz="1200" spc="-1" dirty="0" err="1">
                <a:solidFill>
                  <a:srgbClr val="FFFFFF"/>
                </a:solidFill>
                <a:latin typeface="Courier New"/>
              </a:rPr>
              <a:t>E.all</a:t>
            </a:r>
            <a:r>
              <a:rPr lang="en-US" sz="1200" spc="-1" dirty="0">
                <a:solidFill>
                  <a:srgbClr val="FFFFFF"/>
                </a:solidFill>
                <a:latin typeface="Courier New"/>
              </a:rPr>
              <a:t>)</a:t>
            </a:r>
          </a:p>
          <a:p>
            <a:pPr>
              <a:lnSpc>
                <a:spcPct val="100000"/>
              </a:lnSpc>
            </a:pPr>
            <a:r>
              <a:rPr lang="en-US" sz="1200" spc="-1" dirty="0" err="1">
                <a:solidFill>
                  <a:srgbClr val="FFFFFF"/>
                </a:solidFill>
                <a:latin typeface="Courier New"/>
              </a:rPr>
              <a:t>prod.Psi.e</a:t>
            </a:r>
            <a:r>
              <a:rPr lang="en-US" sz="1200" spc="-1" dirty="0">
                <a:solidFill>
                  <a:srgbClr val="FFFFFF"/>
                </a:solidFill>
                <a:latin typeface="Courier New"/>
              </a:rPr>
              <a:t> &lt;- apply(</a:t>
            </a:r>
            <a:r>
              <a:rPr lang="en-US" sz="1200" spc="-1" dirty="0" err="1">
                <a:solidFill>
                  <a:srgbClr val="FFFFFF"/>
                </a:solidFill>
                <a:latin typeface="Courier New"/>
              </a:rPr>
              <a:t>Psi.e</a:t>
            </a:r>
            <a:r>
              <a:rPr lang="en-US" sz="1200" spc="-1" dirty="0">
                <a:solidFill>
                  <a:srgbClr val="FFFFFF"/>
                </a:solidFill>
                <a:latin typeface="Courier New"/>
              </a:rPr>
              <a:t>, MARGIN = 1, FUN = prod)</a:t>
            </a:r>
          </a:p>
          <a:p>
            <a:pPr>
              <a:lnSpc>
                <a:spcPct val="100000"/>
              </a:lnSpc>
            </a:pPr>
            <a:r>
              <a:rPr lang="en-US" sz="1200" spc="-1" dirty="0">
                <a:solidFill>
                  <a:srgbClr val="FFFFFF"/>
                </a:solidFill>
                <a:latin typeface="Courier New"/>
              </a:rPr>
              <a:t>d          &lt;- </a:t>
            </a:r>
            <a:r>
              <a:rPr lang="en-US" sz="1200" spc="-1" dirty="0" err="1">
                <a:solidFill>
                  <a:srgbClr val="FFFFFF"/>
                </a:solidFill>
                <a:latin typeface="Courier New"/>
              </a:rPr>
              <a:t>prodPots</a:t>
            </a:r>
            <a:r>
              <a:rPr lang="en-US" sz="1200" spc="-1" dirty="0">
                <a:solidFill>
                  <a:srgbClr val="FFFFFF"/>
                </a:solidFill>
                <a:latin typeface="Courier New"/>
              </a:rPr>
              <a:t> - </a:t>
            </a:r>
            <a:r>
              <a:rPr lang="en-US" sz="1200" spc="-1" dirty="0" err="1">
                <a:solidFill>
                  <a:srgbClr val="FFFFFF"/>
                </a:solidFill>
                <a:latin typeface="Courier New"/>
              </a:rPr>
              <a:t>prod.Psi.e</a:t>
            </a:r>
            <a:endParaRPr lang="en-US" sz="1200" spc="-1" dirty="0">
              <a:solidFill>
                <a:srgbClr val="FFFFFF"/>
              </a:solidFill>
              <a:latin typeface="Courier New"/>
            </a:endParaRPr>
          </a:p>
          <a:p>
            <a:pPr>
              <a:lnSpc>
                <a:spcPct val="100000"/>
              </a:lnSpc>
            </a:pPr>
            <a:r>
              <a:rPr lang="en-US" sz="1200" spc="-1" dirty="0">
                <a:solidFill>
                  <a:srgbClr val="FFFFFF"/>
                </a:solidFill>
                <a:latin typeface="Courier New"/>
              </a:rPr>
              <a:t>plot(d, </a:t>
            </a:r>
            <a:r>
              <a:rPr lang="en-US" sz="1200" spc="-1" dirty="0" err="1">
                <a:solidFill>
                  <a:srgbClr val="FFFFFF"/>
                </a:solidFill>
                <a:latin typeface="Courier New"/>
              </a:rPr>
              <a:t>typ</a:t>
            </a:r>
            <a:r>
              <a:rPr lang="en-US" sz="1200" spc="-1" dirty="0">
                <a:solidFill>
                  <a:srgbClr val="FFFFFF"/>
                </a:solidFill>
                <a:latin typeface="Courier New"/>
              </a:rPr>
              <a:t>=</a:t>
            </a:r>
            <a:r>
              <a:rPr lang="en-US" sz="1200" spc="-1" dirty="0">
                <a:solidFill>
                  <a:srgbClr val="00B050"/>
                </a:solidFill>
                <a:latin typeface="Courier New"/>
              </a:rPr>
              <a:t>"h"</a:t>
            </a:r>
            <a:r>
              <a:rPr lang="en-US" sz="1200" spc="-1" dirty="0">
                <a:solidFill>
                  <a:srgbClr val="FFFFFF"/>
                </a:solidFill>
                <a:latin typeface="Courier New"/>
              </a:rPr>
              <a:t>, main=</a:t>
            </a:r>
            <a:r>
              <a:rPr lang="en-US" sz="1200" spc="-1" dirty="0">
                <a:solidFill>
                  <a:srgbClr val="00B050"/>
                </a:solidFill>
                <a:latin typeface="Courier New"/>
              </a:rPr>
              <a:t>"Delta All Product Potentials"</a:t>
            </a:r>
            <a:r>
              <a:rPr lang="en-US" sz="1200" spc="-1" dirty="0">
                <a:solidFill>
                  <a:srgbClr val="FFFFFF"/>
                </a:solidFill>
                <a:latin typeface="Courier New"/>
              </a:rPr>
              <a:t>)</a:t>
            </a:r>
          </a:p>
          <a:p>
            <a:pPr>
              <a:lnSpc>
                <a:spcPct val="100000"/>
              </a:lnSpc>
            </a:pPr>
            <a:r>
              <a:rPr lang="en-US" sz="1200" spc="-1" dirty="0">
                <a:solidFill>
                  <a:srgbClr val="FFFFFF"/>
                </a:solidFill>
                <a:latin typeface="Courier New"/>
              </a:rPr>
              <a:t>d</a:t>
            </a:r>
          </a:p>
          <a:p>
            <a:pPr>
              <a:lnSpc>
                <a:spcPct val="100000"/>
              </a:lnSpc>
            </a:pPr>
            <a:r>
              <a:rPr lang="en-US" sz="1200" spc="-1" dirty="0">
                <a:solidFill>
                  <a:srgbClr val="FFFFFF"/>
                </a:solidFill>
                <a:latin typeface="Courier New"/>
              </a:rPr>
              <a:t>max(d)</a:t>
            </a:r>
          </a:p>
          <a:p>
            <a:pPr>
              <a:lnSpc>
                <a:spcPct val="100000"/>
              </a:lnSpc>
            </a:pPr>
            <a:r>
              <a:rPr lang="en-US" sz="1200" spc="-1" dirty="0">
                <a:solidFill>
                  <a:srgbClr val="FFFFFF"/>
                </a:solidFill>
                <a:latin typeface="Courier New"/>
              </a:rPr>
              <a:t>min(d)</a:t>
            </a:r>
          </a:p>
        </p:txBody>
      </p:sp>
      <p:sp>
        <p:nvSpPr>
          <p:cNvPr id="2" name="TextBox 1">
            <a:extLst>
              <a:ext uri="{FF2B5EF4-FFF2-40B4-BE49-F238E27FC236}">
                <a16:creationId xmlns:a16="http://schemas.microsoft.com/office/drawing/2014/main" id="{BD07BC0B-3F1A-E522-C797-C079065157E8}"/>
              </a:ext>
            </a:extLst>
          </p:cNvPr>
          <p:cNvSpPr txBox="1"/>
          <p:nvPr/>
        </p:nvSpPr>
        <p:spPr>
          <a:xfrm>
            <a:off x="7822282" y="2131896"/>
            <a:ext cx="934871" cy="369332"/>
          </a:xfrm>
          <a:prstGeom prst="rect">
            <a:avLst/>
          </a:prstGeom>
          <a:solidFill>
            <a:schemeClr val="bg1"/>
          </a:solidFill>
        </p:spPr>
        <p:txBody>
          <a:bodyPr wrap="none" rtlCol="0">
            <a:spAutoFit/>
          </a:bodyPr>
          <a:lstStyle/>
          <a:p>
            <a:r>
              <a:rPr lang="en-US" b="1" dirty="0">
                <a:latin typeface="Times New Roman" panose="02020603050405020304" pitchFamily="18" charset="0"/>
                <a:cs typeface="Times New Roman" panose="02020603050405020304" pitchFamily="18" charset="0"/>
                <a:hlinkClick r:id="rId2"/>
              </a:rPr>
              <a:t>scr15.R</a:t>
            </a:r>
            <a:endParaRPr lang="en-US"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E5160B5-ED3F-4919-58C8-9B1908410358}"/>
              </a:ext>
            </a:extLst>
          </p:cNvPr>
          <p:cNvPicPr>
            <a:picLocks noChangeAspect="1"/>
          </p:cNvPicPr>
          <p:nvPr/>
        </p:nvPicPr>
        <p:blipFill>
          <a:blip r:embed="rId3"/>
          <a:stretch>
            <a:fillRect/>
          </a:stretch>
        </p:blipFill>
        <p:spPr>
          <a:xfrm>
            <a:off x="3529573" y="1340590"/>
            <a:ext cx="1415144" cy="216365"/>
          </a:xfrm>
          <a:prstGeom prst="rect">
            <a:avLst/>
          </a:prstGeom>
          <a:solidFill>
            <a:schemeClr val="bg1"/>
          </a:solidFill>
        </p:spPr>
      </p:pic>
      <p:pic>
        <p:nvPicPr>
          <p:cNvPr id="11" name="Picture 10">
            <a:extLst>
              <a:ext uri="{FF2B5EF4-FFF2-40B4-BE49-F238E27FC236}">
                <a16:creationId xmlns:a16="http://schemas.microsoft.com/office/drawing/2014/main" id="{2E8FF493-9992-D6BE-53E2-A6A0A5A6D2AE}"/>
              </a:ext>
            </a:extLst>
          </p:cNvPr>
          <p:cNvPicPr>
            <a:picLocks noChangeAspect="1"/>
          </p:cNvPicPr>
          <p:nvPr/>
        </p:nvPicPr>
        <p:blipFill>
          <a:blip r:embed="rId4"/>
          <a:stretch>
            <a:fillRect/>
          </a:stretch>
        </p:blipFill>
        <p:spPr>
          <a:xfrm>
            <a:off x="3360695" y="1946707"/>
            <a:ext cx="976527" cy="220722"/>
          </a:xfrm>
          <a:prstGeom prst="rect">
            <a:avLst/>
          </a:prstGeom>
          <a:solidFill>
            <a:schemeClr val="bg1"/>
          </a:solidFill>
        </p:spPr>
      </p:pic>
      <p:pic>
        <p:nvPicPr>
          <p:cNvPr id="12" name="Picture 11">
            <a:extLst>
              <a:ext uri="{FF2B5EF4-FFF2-40B4-BE49-F238E27FC236}">
                <a16:creationId xmlns:a16="http://schemas.microsoft.com/office/drawing/2014/main" id="{634C4F19-261F-C1A8-516A-DBCB5E0258EC}"/>
              </a:ext>
            </a:extLst>
          </p:cNvPr>
          <p:cNvPicPr>
            <a:picLocks noChangeAspect="1"/>
          </p:cNvPicPr>
          <p:nvPr/>
        </p:nvPicPr>
        <p:blipFill>
          <a:blip r:embed="rId5"/>
          <a:stretch>
            <a:fillRect/>
          </a:stretch>
        </p:blipFill>
        <p:spPr>
          <a:xfrm>
            <a:off x="4037570" y="2747636"/>
            <a:ext cx="2054310" cy="233691"/>
          </a:xfrm>
          <a:prstGeom prst="rect">
            <a:avLst/>
          </a:prstGeom>
          <a:solidFill>
            <a:schemeClr val="bg1"/>
          </a:solidFill>
        </p:spPr>
      </p:pic>
      <p:pic>
        <p:nvPicPr>
          <p:cNvPr id="13" name="Picture 12">
            <a:extLst>
              <a:ext uri="{FF2B5EF4-FFF2-40B4-BE49-F238E27FC236}">
                <a16:creationId xmlns:a16="http://schemas.microsoft.com/office/drawing/2014/main" id="{2289CE15-0BBD-B3B3-87AB-FC84784E89E8}"/>
              </a:ext>
            </a:extLst>
          </p:cNvPr>
          <p:cNvPicPr>
            <a:picLocks noChangeAspect="1"/>
          </p:cNvPicPr>
          <p:nvPr/>
        </p:nvPicPr>
        <p:blipFill>
          <a:blip r:embed="rId6"/>
          <a:stretch>
            <a:fillRect/>
          </a:stretch>
        </p:blipFill>
        <p:spPr>
          <a:xfrm>
            <a:off x="5220384" y="3923368"/>
            <a:ext cx="1535670" cy="471064"/>
          </a:xfrm>
          <a:prstGeom prst="rect">
            <a:avLst/>
          </a:prstGeom>
          <a:solidFill>
            <a:schemeClr val="bg1"/>
          </a:solidFill>
        </p:spPr>
      </p:pic>
      <p:sp>
        <p:nvSpPr>
          <p:cNvPr id="14" name="CustomShape 1">
            <a:extLst>
              <a:ext uri="{FF2B5EF4-FFF2-40B4-BE49-F238E27FC236}">
                <a16:creationId xmlns:a16="http://schemas.microsoft.com/office/drawing/2014/main" id="{D55A5F3C-9DF9-F452-D453-A2F520A1E138}"/>
              </a:ext>
            </a:extLst>
          </p:cNvPr>
          <p:cNvSpPr/>
          <p:nvPr/>
        </p:nvSpPr>
        <p:spPr>
          <a:xfrm>
            <a:off x="665639" y="250387"/>
            <a:ext cx="7911201" cy="721357"/>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Example: Compute all this stuff in the bigger, variable node state Potts-like model:</a:t>
            </a:r>
            <a:endParaRPr lang="en-US" sz="2200" b="0" strike="noStrike" spc="-1" dirty="0">
              <a:latin typeface="Arial"/>
            </a:endParaRPr>
          </a:p>
        </p:txBody>
      </p:sp>
    </p:spTree>
    <p:extLst>
      <p:ext uri="{BB962C8B-B14F-4D97-AF65-F5344CB8AC3E}">
        <p14:creationId xmlns:p14="http://schemas.microsoft.com/office/powerpoint/2010/main" val="18884108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DE01FF-AD39-71DE-EB2F-38572267FA50}"/>
              </a:ext>
            </a:extLst>
          </p:cNvPr>
          <p:cNvPicPr>
            <a:picLocks noChangeAspect="1"/>
          </p:cNvPicPr>
          <p:nvPr/>
        </p:nvPicPr>
        <p:blipFill>
          <a:blip r:embed="rId2"/>
          <a:stretch>
            <a:fillRect/>
          </a:stretch>
        </p:blipFill>
        <p:spPr>
          <a:xfrm>
            <a:off x="0" y="1"/>
            <a:ext cx="2051221" cy="2310778"/>
          </a:xfrm>
          <a:prstGeom prst="rect">
            <a:avLst/>
          </a:prstGeom>
        </p:spPr>
      </p:pic>
      <p:pic>
        <p:nvPicPr>
          <p:cNvPr id="12" name="Picture 11">
            <a:extLst>
              <a:ext uri="{FF2B5EF4-FFF2-40B4-BE49-F238E27FC236}">
                <a16:creationId xmlns:a16="http://schemas.microsoft.com/office/drawing/2014/main" id="{B856A440-BC60-BD19-D822-1B023C709920}"/>
              </a:ext>
            </a:extLst>
          </p:cNvPr>
          <p:cNvPicPr>
            <a:picLocks noChangeAspect="1"/>
          </p:cNvPicPr>
          <p:nvPr/>
        </p:nvPicPr>
        <p:blipFill>
          <a:blip r:embed="rId3"/>
          <a:stretch>
            <a:fillRect/>
          </a:stretch>
        </p:blipFill>
        <p:spPr>
          <a:xfrm>
            <a:off x="6866772" y="-66"/>
            <a:ext cx="2051222" cy="2310779"/>
          </a:xfrm>
          <a:prstGeom prst="rect">
            <a:avLst/>
          </a:prstGeom>
        </p:spPr>
      </p:pic>
      <p:pic>
        <p:nvPicPr>
          <p:cNvPr id="13" name="Picture 12">
            <a:extLst>
              <a:ext uri="{FF2B5EF4-FFF2-40B4-BE49-F238E27FC236}">
                <a16:creationId xmlns:a16="http://schemas.microsoft.com/office/drawing/2014/main" id="{DEA0FC2E-7C77-13D6-0A9A-DDE0A6CDE789}"/>
              </a:ext>
            </a:extLst>
          </p:cNvPr>
          <p:cNvPicPr>
            <a:picLocks noChangeAspect="1"/>
          </p:cNvPicPr>
          <p:nvPr/>
        </p:nvPicPr>
        <p:blipFill>
          <a:blip r:embed="rId4"/>
          <a:stretch>
            <a:fillRect/>
          </a:stretch>
        </p:blipFill>
        <p:spPr>
          <a:xfrm>
            <a:off x="2282406" y="-12482"/>
            <a:ext cx="2051220" cy="2310777"/>
          </a:xfrm>
          <a:prstGeom prst="rect">
            <a:avLst/>
          </a:prstGeom>
        </p:spPr>
      </p:pic>
      <p:pic>
        <p:nvPicPr>
          <p:cNvPr id="14" name="Picture 13">
            <a:extLst>
              <a:ext uri="{FF2B5EF4-FFF2-40B4-BE49-F238E27FC236}">
                <a16:creationId xmlns:a16="http://schemas.microsoft.com/office/drawing/2014/main" id="{F08B6E1B-EC6A-7AB1-689D-4F9C422F05F6}"/>
              </a:ext>
            </a:extLst>
          </p:cNvPr>
          <p:cNvPicPr>
            <a:picLocks noChangeAspect="1"/>
          </p:cNvPicPr>
          <p:nvPr/>
        </p:nvPicPr>
        <p:blipFill>
          <a:blip r:embed="rId5"/>
          <a:stretch>
            <a:fillRect/>
          </a:stretch>
        </p:blipFill>
        <p:spPr>
          <a:xfrm>
            <a:off x="4713094" y="0"/>
            <a:ext cx="2051218" cy="2310775"/>
          </a:xfrm>
          <a:prstGeom prst="rect">
            <a:avLst/>
          </a:prstGeom>
        </p:spPr>
      </p:pic>
      <p:pic>
        <p:nvPicPr>
          <p:cNvPr id="15" name="Picture 14">
            <a:extLst>
              <a:ext uri="{FF2B5EF4-FFF2-40B4-BE49-F238E27FC236}">
                <a16:creationId xmlns:a16="http://schemas.microsoft.com/office/drawing/2014/main" id="{6BD0D73F-0337-F124-6E4B-B71534921357}"/>
              </a:ext>
            </a:extLst>
          </p:cNvPr>
          <p:cNvPicPr>
            <a:picLocks noChangeAspect="1"/>
          </p:cNvPicPr>
          <p:nvPr/>
        </p:nvPicPr>
        <p:blipFill>
          <a:blip r:embed="rId6"/>
          <a:stretch>
            <a:fillRect/>
          </a:stretch>
        </p:blipFill>
        <p:spPr>
          <a:xfrm>
            <a:off x="12360" y="2397211"/>
            <a:ext cx="2051218" cy="2310775"/>
          </a:xfrm>
          <a:prstGeom prst="rect">
            <a:avLst/>
          </a:prstGeom>
        </p:spPr>
      </p:pic>
      <p:pic>
        <p:nvPicPr>
          <p:cNvPr id="16" name="Picture 15">
            <a:extLst>
              <a:ext uri="{FF2B5EF4-FFF2-40B4-BE49-F238E27FC236}">
                <a16:creationId xmlns:a16="http://schemas.microsoft.com/office/drawing/2014/main" id="{CEB56FAF-685F-3AA0-0AB1-34D869A83BB1}"/>
              </a:ext>
            </a:extLst>
          </p:cNvPr>
          <p:cNvPicPr>
            <a:picLocks noChangeAspect="1"/>
          </p:cNvPicPr>
          <p:nvPr/>
        </p:nvPicPr>
        <p:blipFill>
          <a:blip r:embed="rId7"/>
          <a:stretch>
            <a:fillRect/>
          </a:stretch>
        </p:blipFill>
        <p:spPr>
          <a:xfrm>
            <a:off x="2303528" y="2465144"/>
            <a:ext cx="2051217" cy="2310774"/>
          </a:xfrm>
          <a:prstGeom prst="rect">
            <a:avLst/>
          </a:prstGeom>
        </p:spPr>
      </p:pic>
      <p:pic>
        <p:nvPicPr>
          <p:cNvPr id="18" name="Picture 17">
            <a:extLst>
              <a:ext uri="{FF2B5EF4-FFF2-40B4-BE49-F238E27FC236}">
                <a16:creationId xmlns:a16="http://schemas.microsoft.com/office/drawing/2014/main" id="{9FD8C5D1-C536-D538-0DC9-C54929ADC6D5}"/>
              </a:ext>
            </a:extLst>
          </p:cNvPr>
          <p:cNvPicPr>
            <a:picLocks noChangeAspect="1"/>
          </p:cNvPicPr>
          <p:nvPr/>
        </p:nvPicPr>
        <p:blipFill>
          <a:blip r:embed="rId8"/>
          <a:stretch>
            <a:fillRect/>
          </a:stretch>
        </p:blipFill>
        <p:spPr>
          <a:xfrm>
            <a:off x="4739829" y="2465144"/>
            <a:ext cx="2051218" cy="2310774"/>
          </a:xfrm>
          <a:prstGeom prst="rect">
            <a:avLst/>
          </a:prstGeom>
        </p:spPr>
      </p:pic>
      <p:pic>
        <p:nvPicPr>
          <p:cNvPr id="19" name="Picture 18">
            <a:extLst>
              <a:ext uri="{FF2B5EF4-FFF2-40B4-BE49-F238E27FC236}">
                <a16:creationId xmlns:a16="http://schemas.microsoft.com/office/drawing/2014/main" id="{E3FCDFFB-380C-8C13-3AEB-FA3742E2596E}"/>
              </a:ext>
            </a:extLst>
          </p:cNvPr>
          <p:cNvPicPr>
            <a:picLocks noChangeAspect="1"/>
          </p:cNvPicPr>
          <p:nvPr/>
        </p:nvPicPr>
        <p:blipFill>
          <a:blip r:embed="rId9"/>
          <a:stretch>
            <a:fillRect/>
          </a:stretch>
        </p:blipFill>
        <p:spPr>
          <a:xfrm>
            <a:off x="6866772" y="2465144"/>
            <a:ext cx="2051218" cy="2310774"/>
          </a:xfrm>
          <a:prstGeom prst="rect">
            <a:avLst/>
          </a:prstGeom>
        </p:spPr>
      </p:pic>
      <p:pic>
        <p:nvPicPr>
          <p:cNvPr id="20" name="Picture 19">
            <a:extLst>
              <a:ext uri="{FF2B5EF4-FFF2-40B4-BE49-F238E27FC236}">
                <a16:creationId xmlns:a16="http://schemas.microsoft.com/office/drawing/2014/main" id="{ADAFCFC2-EE32-ACE0-C99C-E7B92C90E465}"/>
              </a:ext>
            </a:extLst>
          </p:cNvPr>
          <p:cNvPicPr>
            <a:picLocks noChangeAspect="1"/>
          </p:cNvPicPr>
          <p:nvPr/>
        </p:nvPicPr>
        <p:blipFill>
          <a:blip r:embed="rId10"/>
          <a:stretch>
            <a:fillRect/>
          </a:stretch>
        </p:blipFill>
        <p:spPr>
          <a:xfrm>
            <a:off x="3607458" y="4775918"/>
            <a:ext cx="1848213" cy="2082082"/>
          </a:xfrm>
          <a:prstGeom prst="rect">
            <a:avLst/>
          </a:prstGeom>
        </p:spPr>
      </p:pic>
      <p:pic>
        <p:nvPicPr>
          <p:cNvPr id="21" name="Picture 20">
            <a:extLst>
              <a:ext uri="{FF2B5EF4-FFF2-40B4-BE49-F238E27FC236}">
                <a16:creationId xmlns:a16="http://schemas.microsoft.com/office/drawing/2014/main" id="{0D480238-E998-E478-50F2-F987E043E463}"/>
              </a:ext>
            </a:extLst>
          </p:cNvPr>
          <p:cNvPicPr>
            <a:picLocks noChangeAspect="1"/>
          </p:cNvPicPr>
          <p:nvPr/>
        </p:nvPicPr>
        <p:blipFill>
          <a:blip r:embed="rId11"/>
          <a:stretch>
            <a:fillRect/>
          </a:stretch>
        </p:blipFill>
        <p:spPr>
          <a:xfrm>
            <a:off x="1501433" y="68741"/>
            <a:ext cx="500360" cy="141323"/>
          </a:xfrm>
          <a:prstGeom prst="rect">
            <a:avLst/>
          </a:prstGeom>
          <a:solidFill>
            <a:schemeClr val="bg1"/>
          </a:solidFill>
        </p:spPr>
      </p:pic>
      <p:pic>
        <p:nvPicPr>
          <p:cNvPr id="23" name="Picture 22">
            <a:extLst>
              <a:ext uri="{FF2B5EF4-FFF2-40B4-BE49-F238E27FC236}">
                <a16:creationId xmlns:a16="http://schemas.microsoft.com/office/drawing/2014/main" id="{4AABB777-0FF7-2DC8-7EC9-5EADDCBDF09F}"/>
              </a:ext>
            </a:extLst>
          </p:cNvPr>
          <p:cNvPicPr>
            <a:picLocks noChangeAspect="1"/>
          </p:cNvPicPr>
          <p:nvPr/>
        </p:nvPicPr>
        <p:blipFill>
          <a:blip r:embed="rId12"/>
          <a:stretch>
            <a:fillRect/>
          </a:stretch>
        </p:blipFill>
        <p:spPr>
          <a:xfrm>
            <a:off x="5746345" y="705905"/>
            <a:ext cx="824989" cy="282635"/>
          </a:xfrm>
          <a:prstGeom prst="rect">
            <a:avLst/>
          </a:prstGeom>
          <a:solidFill>
            <a:schemeClr val="bg1"/>
          </a:solidFill>
        </p:spPr>
      </p:pic>
      <p:pic>
        <p:nvPicPr>
          <p:cNvPr id="24" name="Picture 23">
            <a:extLst>
              <a:ext uri="{FF2B5EF4-FFF2-40B4-BE49-F238E27FC236}">
                <a16:creationId xmlns:a16="http://schemas.microsoft.com/office/drawing/2014/main" id="{C9D36606-ECD7-BFB1-DE06-9A70232DDC41}"/>
              </a:ext>
            </a:extLst>
          </p:cNvPr>
          <p:cNvPicPr>
            <a:picLocks noChangeAspect="1"/>
          </p:cNvPicPr>
          <p:nvPr/>
        </p:nvPicPr>
        <p:blipFill>
          <a:blip r:embed="rId13"/>
          <a:stretch>
            <a:fillRect/>
          </a:stretch>
        </p:blipFill>
        <p:spPr>
          <a:xfrm>
            <a:off x="8357504" y="103031"/>
            <a:ext cx="556042" cy="95248"/>
          </a:xfrm>
          <a:prstGeom prst="rect">
            <a:avLst/>
          </a:prstGeom>
          <a:solidFill>
            <a:schemeClr val="bg1"/>
          </a:solidFill>
        </p:spPr>
      </p:pic>
      <p:pic>
        <p:nvPicPr>
          <p:cNvPr id="25" name="Picture 24">
            <a:extLst>
              <a:ext uri="{FF2B5EF4-FFF2-40B4-BE49-F238E27FC236}">
                <a16:creationId xmlns:a16="http://schemas.microsoft.com/office/drawing/2014/main" id="{131ECD83-1097-B6A2-949C-D38767D6F06A}"/>
              </a:ext>
            </a:extLst>
          </p:cNvPr>
          <p:cNvPicPr>
            <a:picLocks noChangeAspect="1"/>
          </p:cNvPicPr>
          <p:nvPr/>
        </p:nvPicPr>
        <p:blipFill>
          <a:blip r:embed="rId14"/>
          <a:stretch>
            <a:fillRect/>
          </a:stretch>
        </p:blipFill>
        <p:spPr>
          <a:xfrm>
            <a:off x="701592" y="2730610"/>
            <a:ext cx="1079800" cy="210298"/>
          </a:xfrm>
          <a:prstGeom prst="rect">
            <a:avLst/>
          </a:prstGeom>
          <a:solidFill>
            <a:schemeClr val="bg1"/>
          </a:solidFill>
        </p:spPr>
      </p:pic>
      <p:pic>
        <p:nvPicPr>
          <p:cNvPr id="26" name="Picture 25">
            <a:extLst>
              <a:ext uri="{FF2B5EF4-FFF2-40B4-BE49-F238E27FC236}">
                <a16:creationId xmlns:a16="http://schemas.microsoft.com/office/drawing/2014/main" id="{67AC86C8-DCCC-F58E-82C9-41AE79190EBD}"/>
              </a:ext>
            </a:extLst>
          </p:cNvPr>
          <p:cNvPicPr>
            <a:picLocks noChangeAspect="1"/>
          </p:cNvPicPr>
          <p:nvPr/>
        </p:nvPicPr>
        <p:blipFill>
          <a:blip r:embed="rId15"/>
          <a:stretch>
            <a:fillRect/>
          </a:stretch>
        </p:blipFill>
        <p:spPr>
          <a:xfrm>
            <a:off x="3021124" y="2811045"/>
            <a:ext cx="1012065" cy="154737"/>
          </a:xfrm>
          <a:prstGeom prst="rect">
            <a:avLst/>
          </a:prstGeom>
          <a:solidFill>
            <a:schemeClr val="bg1"/>
          </a:solidFill>
        </p:spPr>
      </p:pic>
      <p:pic>
        <p:nvPicPr>
          <p:cNvPr id="27" name="Picture 26">
            <a:extLst>
              <a:ext uri="{FF2B5EF4-FFF2-40B4-BE49-F238E27FC236}">
                <a16:creationId xmlns:a16="http://schemas.microsoft.com/office/drawing/2014/main" id="{EB8F416F-86CC-03D5-A156-933443679813}"/>
              </a:ext>
            </a:extLst>
          </p:cNvPr>
          <p:cNvPicPr>
            <a:picLocks noChangeAspect="1"/>
          </p:cNvPicPr>
          <p:nvPr/>
        </p:nvPicPr>
        <p:blipFill>
          <a:blip r:embed="rId16"/>
          <a:stretch>
            <a:fillRect/>
          </a:stretch>
        </p:blipFill>
        <p:spPr>
          <a:xfrm>
            <a:off x="6184585" y="2562620"/>
            <a:ext cx="525576" cy="118795"/>
          </a:xfrm>
          <a:prstGeom prst="rect">
            <a:avLst/>
          </a:prstGeom>
          <a:solidFill>
            <a:schemeClr val="bg1"/>
          </a:solidFill>
        </p:spPr>
      </p:pic>
      <p:pic>
        <p:nvPicPr>
          <p:cNvPr id="28" name="Picture 27">
            <a:extLst>
              <a:ext uri="{FF2B5EF4-FFF2-40B4-BE49-F238E27FC236}">
                <a16:creationId xmlns:a16="http://schemas.microsoft.com/office/drawing/2014/main" id="{BF3235F4-6837-4DA9-4286-609562749132}"/>
              </a:ext>
            </a:extLst>
          </p:cNvPr>
          <p:cNvPicPr>
            <a:picLocks noChangeAspect="1"/>
          </p:cNvPicPr>
          <p:nvPr/>
        </p:nvPicPr>
        <p:blipFill>
          <a:blip r:embed="rId17"/>
          <a:stretch>
            <a:fillRect/>
          </a:stretch>
        </p:blipFill>
        <p:spPr>
          <a:xfrm>
            <a:off x="7851189" y="2574977"/>
            <a:ext cx="1044295" cy="118795"/>
          </a:xfrm>
          <a:prstGeom prst="rect">
            <a:avLst/>
          </a:prstGeom>
          <a:solidFill>
            <a:schemeClr val="bg1"/>
          </a:solidFill>
        </p:spPr>
      </p:pic>
      <p:pic>
        <p:nvPicPr>
          <p:cNvPr id="29" name="Picture 28">
            <a:extLst>
              <a:ext uri="{FF2B5EF4-FFF2-40B4-BE49-F238E27FC236}">
                <a16:creationId xmlns:a16="http://schemas.microsoft.com/office/drawing/2014/main" id="{0FE6BFA2-E16C-B87E-32EA-E2DA3411135B}"/>
              </a:ext>
            </a:extLst>
          </p:cNvPr>
          <p:cNvPicPr>
            <a:picLocks noChangeAspect="1"/>
          </p:cNvPicPr>
          <p:nvPr/>
        </p:nvPicPr>
        <p:blipFill>
          <a:blip r:embed="rId18"/>
          <a:stretch>
            <a:fillRect/>
          </a:stretch>
        </p:blipFill>
        <p:spPr>
          <a:xfrm>
            <a:off x="5540350" y="5608044"/>
            <a:ext cx="1621180" cy="417830"/>
          </a:xfrm>
          <a:prstGeom prst="rect">
            <a:avLst/>
          </a:prstGeom>
        </p:spPr>
      </p:pic>
      <p:pic>
        <p:nvPicPr>
          <p:cNvPr id="30" name="Picture 29">
            <a:extLst>
              <a:ext uri="{FF2B5EF4-FFF2-40B4-BE49-F238E27FC236}">
                <a16:creationId xmlns:a16="http://schemas.microsoft.com/office/drawing/2014/main" id="{59CB44C6-EC5F-4BCA-640B-3B573CEE92B5}"/>
              </a:ext>
            </a:extLst>
          </p:cNvPr>
          <p:cNvPicPr>
            <a:picLocks noChangeAspect="1"/>
          </p:cNvPicPr>
          <p:nvPr/>
        </p:nvPicPr>
        <p:blipFill>
          <a:blip r:embed="rId19"/>
          <a:stretch>
            <a:fillRect/>
          </a:stretch>
        </p:blipFill>
        <p:spPr>
          <a:xfrm>
            <a:off x="3308016" y="1602955"/>
            <a:ext cx="868120" cy="202015"/>
          </a:xfrm>
          <a:prstGeom prst="rect">
            <a:avLst/>
          </a:prstGeom>
        </p:spPr>
      </p:pic>
    </p:spTree>
    <p:extLst>
      <p:ext uri="{BB962C8B-B14F-4D97-AF65-F5344CB8AC3E}">
        <p14:creationId xmlns:p14="http://schemas.microsoft.com/office/powerpoint/2010/main" val="34134295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9095A-5547-9158-1BB2-B49139ED87E9}"/>
              </a:ext>
            </a:extLst>
          </p:cNvPr>
          <p:cNvSpPr txBox="1"/>
          <p:nvPr/>
        </p:nvSpPr>
        <p:spPr>
          <a:xfrm>
            <a:off x="953317" y="2721114"/>
            <a:ext cx="7237366" cy="707886"/>
          </a:xfrm>
          <a:prstGeom prst="rect">
            <a:avLst/>
          </a:prstGeom>
          <a:noFill/>
        </p:spPr>
        <p:txBody>
          <a:bodyPr wrap="none" rtlCol="0">
            <a:spAutoFit/>
          </a:bodyPr>
          <a:lstStyle/>
          <a:p>
            <a:r>
              <a:rPr lang="en-US" sz="4000" dirty="0"/>
              <a:t>Maximum Likelihood Estimation</a:t>
            </a:r>
          </a:p>
        </p:txBody>
      </p:sp>
    </p:spTree>
    <p:extLst>
      <p:ext uri="{BB962C8B-B14F-4D97-AF65-F5344CB8AC3E}">
        <p14:creationId xmlns:p14="http://schemas.microsoft.com/office/powerpoint/2010/main" val="23141325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CustomShape 1"/>
          <p:cNvSpPr/>
          <p:nvPr/>
        </p:nvSpPr>
        <p:spPr>
          <a:xfrm>
            <a:off x="665640" y="293040"/>
            <a:ext cx="7799760" cy="532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dirty="0">
                <a:solidFill>
                  <a:srgbClr val="000000"/>
                </a:solidFill>
                <a:latin typeface="Times New Roman"/>
              </a:rPr>
              <a:t>Under MLE we find the       that maximizes     :</a:t>
            </a:r>
            <a:endParaRPr lang="en-US" sz="2200" b="0" strike="noStrike" spc="-1" dirty="0">
              <a:latin typeface="Arial"/>
            </a:endParaRPr>
          </a:p>
        </p:txBody>
      </p:sp>
      <p:pic>
        <p:nvPicPr>
          <p:cNvPr id="466" name="Picture 1"/>
          <p:cNvPicPr/>
          <p:nvPr/>
        </p:nvPicPr>
        <p:blipFill>
          <a:blip r:embed="rId2"/>
          <a:stretch/>
        </p:blipFill>
        <p:spPr>
          <a:xfrm>
            <a:off x="3200400" y="965160"/>
            <a:ext cx="2353680" cy="519480"/>
          </a:xfrm>
          <a:prstGeom prst="rect">
            <a:avLst/>
          </a:prstGeom>
          <a:ln>
            <a:noFill/>
          </a:ln>
        </p:spPr>
      </p:pic>
      <p:sp>
        <p:nvSpPr>
          <p:cNvPr id="470" name="CustomShape 3"/>
          <p:cNvSpPr/>
          <p:nvPr/>
        </p:nvSpPr>
        <p:spPr>
          <a:xfrm>
            <a:off x="1070280" y="3187800"/>
            <a:ext cx="7799760" cy="1042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00"/>
              </a:spcBef>
              <a:buClr>
                <a:srgbClr val="000000"/>
              </a:buClr>
              <a:buFont typeface="Arial"/>
              <a:buChar char="•"/>
            </a:pPr>
            <a:r>
              <a:rPr lang="en-US" sz="2000" b="0" i="1" strike="noStrike" spc="-1">
                <a:solidFill>
                  <a:srgbClr val="000000"/>
                </a:solidFill>
                <a:latin typeface="Times New Roman"/>
              </a:rPr>
              <a:t>Z</a:t>
            </a:r>
            <a:r>
              <a:rPr lang="en-US" sz="2000" b="0" strike="noStrike" spc="-1">
                <a:solidFill>
                  <a:srgbClr val="000000"/>
                </a:solidFill>
                <a:latin typeface="Times New Roman"/>
              </a:rPr>
              <a:t> is prohibitive to re-compute for large networks, but we’ll use this method anyway.</a:t>
            </a:r>
            <a:endParaRPr lang="en-US" sz="2000" b="0" strike="noStrike" spc="-1">
              <a:latin typeface="Arial"/>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Times New Roman"/>
              </a:rPr>
              <a:t>We need to be careful not to let let the networks get too big…</a:t>
            </a:r>
            <a:endParaRPr lang="en-US" sz="2000" b="0" strike="noStrike" spc="-1">
              <a:latin typeface="Arial"/>
            </a:endParaRPr>
          </a:p>
        </p:txBody>
      </p:sp>
      <p:sp>
        <p:nvSpPr>
          <p:cNvPr id="471" name="CustomShape 4"/>
          <p:cNvSpPr/>
          <p:nvPr/>
        </p:nvSpPr>
        <p:spPr>
          <a:xfrm>
            <a:off x="665640" y="4845240"/>
            <a:ext cx="8342280" cy="107316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Times New Roman"/>
              </a:rPr>
              <a:t>Before we explore how to implement this maximization, lets explore </a:t>
            </a:r>
            <a:r>
              <a:rPr lang="en-US" sz="2200" b="1" strike="noStrike" spc="-1">
                <a:solidFill>
                  <a:srgbClr val="000000"/>
                </a:solidFill>
                <a:latin typeface="Times New Roman"/>
              </a:rPr>
              <a:t>s</a:t>
            </a:r>
            <a:r>
              <a:rPr lang="en-US" sz="2200" b="0" strike="noStrike" spc="-1">
                <a:solidFill>
                  <a:srgbClr val="000000"/>
                </a:solidFill>
                <a:latin typeface="Times New Roman"/>
              </a:rPr>
              <a:t> in a tad more detail and define what we’ll call a “feature” </a:t>
            </a:r>
            <a:r>
              <a:rPr lang="en-US" sz="2200" b="0" i="1" strike="noStrike" spc="-1">
                <a:solidFill>
                  <a:srgbClr val="000000"/>
                </a:solidFill>
                <a:latin typeface="Symbol"/>
              </a:rPr>
              <a:t>f</a:t>
            </a:r>
            <a:r>
              <a:rPr lang="en-US" sz="2200" b="0" i="1" strike="noStrike" spc="-1" baseline="-25000">
                <a:solidFill>
                  <a:srgbClr val="000000"/>
                </a:solidFill>
                <a:latin typeface="Times New Roman"/>
              </a:rPr>
              <a:t>k</a:t>
            </a:r>
            <a:r>
              <a:rPr lang="en-US" sz="2200" b="0" strike="noStrike" spc="-1">
                <a:solidFill>
                  <a:srgbClr val="000000"/>
                </a:solidFill>
                <a:latin typeface="Times New Roman"/>
              </a:rPr>
              <a:t>(</a:t>
            </a:r>
            <a:r>
              <a:rPr lang="en-US" sz="2200" b="1" strike="noStrike" spc="-1">
                <a:solidFill>
                  <a:srgbClr val="000000"/>
                </a:solidFill>
                <a:latin typeface="Times New Roman"/>
              </a:rPr>
              <a:t>X</a:t>
            </a:r>
            <a:r>
              <a:rPr lang="en-US" sz="2200" b="0" strike="noStrike" spc="-1">
                <a:solidFill>
                  <a:srgbClr val="000000"/>
                </a:solidFill>
                <a:latin typeface="Times New Roman"/>
              </a:rPr>
              <a:t>).</a:t>
            </a:r>
            <a:endParaRPr lang="en-US" sz="2200" b="0" strike="noStrike" spc="-1">
              <a:latin typeface="Arial"/>
            </a:endParaRPr>
          </a:p>
        </p:txBody>
      </p:sp>
      <p:pic>
        <p:nvPicPr>
          <p:cNvPr id="11" name="Picture 10">
            <a:extLst>
              <a:ext uri="{FF2B5EF4-FFF2-40B4-BE49-F238E27FC236}">
                <a16:creationId xmlns:a16="http://schemas.microsoft.com/office/drawing/2014/main" id="{86A9955A-B34E-4F1D-B388-B2C7EB7E00F4}"/>
              </a:ext>
            </a:extLst>
          </p:cNvPr>
          <p:cNvPicPr>
            <a:picLocks noChangeAspect="1"/>
          </p:cNvPicPr>
          <p:nvPr/>
        </p:nvPicPr>
        <p:blipFill>
          <a:blip r:embed="rId3"/>
          <a:stretch>
            <a:fillRect/>
          </a:stretch>
        </p:blipFill>
        <p:spPr>
          <a:xfrm>
            <a:off x="3929760" y="350676"/>
            <a:ext cx="204716" cy="274320"/>
          </a:xfrm>
          <a:prstGeom prst="rect">
            <a:avLst/>
          </a:prstGeom>
        </p:spPr>
      </p:pic>
      <p:pic>
        <p:nvPicPr>
          <p:cNvPr id="2" name="Picture 1">
            <a:extLst>
              <a:ext uri="{FF2B5EF4-FFF2-40B4-BE49-F238E27FC236}">
                <a16:creationId xmlns:a16="http://schemas.microsoft.com/office/drawing/2014/main" id="{F22038B6-3CDF-4622-A688-7F426B4613E7}"/>
              </a:ext>
            </a:extLst>
          </p:cNvPr>
          <p:cNvPicPr>
            <a:picLocks noChangeAspect="1"/>
          </p:cNvPicPr>
          <p:nvPr/>
        </p:nvPicPr>
        <p:blipFill>
          <a:blip r:embed="rId4"/>
          <a:stretch>
            <a:fillRect/>
          </a:stretch>
        </p:blipFill>
        <p:spPr>
          <a:xfrm>
            <a:off x="6071231" y="337183"/>
            <a:ext cx="237471" cy="274320"/>
          </a:xfrm>
          <a:prstGeom prst="rect">
            <a:avLst/>
          </a:prstGeom>
        </p:spPr>
      </p:pic>
      <p:grpSp>
        <p:nvGrpSpPr>
          <p:cNvPr id="3" name="Group 2">
            <a:extLst>
              <a:ext uri="{FF2B5EF4-FFF2-40B4-BE49-F238E27FC236}">
                <a16:creationId xmlns:a16="http://schemas.microsoft.com/office/drawing/2014/main" id="{5BEE307F-744C-4D24-AD2F-BD7ED5019839}"/>
              </a:ext>
            </a:extLst>
          </p:cNvPr>
          <p:cNvGrpSpPr/>
          <p:nvPr/>
        </p:nvGrpSpPr>
        <p:grpSpPr>
          <a:xfrm>
            <a:off x="1072080" y="1855440"/>
            <a:ext cx="7799760" cy="1042200"/>
            <a:chOff x="1072080" y="1855440"/>
            <a:chExt cx="7799760" cy="1042200"/>
          </a:xfrm>
        </p:grpSpPr>
        <p:sp>
          <p:nvSpPr>
            <p:cNvPr id="467" name="CustomShape 2"/>
            <p:cNvSpPr/>
            <p:nvPr/>
          </p:nvSpPr>
          <p:spPr>
            <a:xfrm>
              <a:off x="1072080" y="1855440"/>
              <a:ext cx="7799760" cy="1042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080" indent="-342720">
                <a:lnSpc>
                  <a:spcPct val="100000"/>
                </a:lnSpc>
                <a:spcBef>
                  <a:spcPts val="400"/>
                </a:spcBef>
                <a:buClr>
                  <a:srgbClr val="000000"/>
                </a:buClr>
                <a:buFont typeface="Arial"/>
                <a:buChar char="•"/>
              </a:pPr>
              <a:r>
                <a:rPr lang="en-US" sz="2000" b="0" strike="noStrike" spc="-1">
                  <a:solidFill>
                    <a:srgbClr val="000000"/>
                  </a:solidFill>
                  <a:latin typeface="Times New Roman"/>
                </a:rPr>
                <a:t>The problem is we don’t know </a:t>
              </a:r>
              <a:r>
                <a:rPr lang="en-US" sz="2000" b="0" i="1" strike="noStrike" spc="-1">
                  <a:solidFill>
                    <a:srgbClr val="000000"/>
                  </a:solidFill>
                  <a:latin typeface="Times New Roman"/>
                </a:rPr>
                <a:t>Z</a:t>
              </a:r>
              <a:r>
                <a:rPr lang="en-US" sz="2000" b="0" strike="noStrike" spc="-1">
                  <a:solidFill>
                    <a:srgbClr val="000000"/>
                  </a:solidFill>
                  <a:latin typeface="Times New Roman"/>
                </a:rPr>
                <a:t> when we start the calculation…</a:t>
              </a:r>
              <a:endParaRPr lang="en-US" sz="2000" b="0" strike="noStrike" spc="-1">
                <a:latin typeface="Arial"/>
              </a:endParaRPr>
            </a:p>
            <a:p>
              <a:pPr marL="743040" lvl="1" indent="-285480">
                <a:lnSpc>
                  <a:spcPct val="100000"/>
                </a:lnSpc>
                <a:spcBef>
                  <a:spcPts val="400"/>
                </a:spcBef>
                <a:buClr>
                  <a:srgbClr val="000000"/>
                </a:buClr>
                <a:buFont typeface="Arial"/>
                <a:buChar char="•"/>
              </a:pPr>
              <a:r>
                <a:rPr lang="en-US" sz="2000" b="0" strike="noStrike" spc="-1">
                  <a:solidFill>
                    <a:srgbClr val="000000"/>
                  </a:solidFill>
                  <a:latin typeface="Times New Roman"/>
                </a:rPr>
                <a:t>We can solve the problem iteratively by re-computing </a:t>
              </a:r>
              <a:r>
                <a:rPr lang="en-US" sz="2000" b="0" i="1" strike="noStrike" spc="-1">
                  <a:solidFill>
                    <a:srgbClr val="000000"/>
                  </a:solidFill>
                  <a:latin typeface="Times New Roman"/>
                </a:rPr>
                <a:t>Z</a:t>
              </a:r>
              <a:r>
                <a:rPr lang="en-US" sz="2000" b="0" strike="noStrike" spc="-1">
                  <a:solidFill>
                    <a:srgbClr val="000000"/>
                  </a:solidFill>
                  <a:latin typeface="Times New Roman"/>
                </a:rPr>
                <a:t> after each time we adjust     in the process of reaching </a:t>
              </a:r>
              <a:endParaRPr lang="en-US" sz="2000" b="0" strike="noStrike" spc="-1">
                <a:latin typeface="Arial"/>
              </a:endParaRPr>
            </a:p>
          </p:txBody>
        </p:sp>
        <p:pic>
          <p:nvPicPr>
            <p:cNvPr id="469" name="Picture 2"/>
            <p:cNvPicPr/>
            <p:nvPr/>
          </p:nvPicPr>
          <p:blipFill>
            <a:blip r:embed="rId5"/>
            <a:stretch/>
          </p:blipFill>
          <p:spPr>
            <a:xfrm>
              <a:off x="6388200" y="2604600"/>
              <a:ext cx="748440" cy="218160"/>
            </a:xfrm>
            <a:prstGeom prst="rect">
              <a:avLst/>
            </a:prstGeom>
            <a:ln>
              <a:noFill/>
            </a:ln>
          </p:spPr>
        </p:pic>
        <p:pic>
          <p:nvPicPr>
            <p:cNvPr id="13" name="Picture 12">
              <a:extLst>
                <a:ext uri="{FF2B5EF4-FFF2-40B4-BE49-F238E27FC236}">
                  <a16:creationId xmlns:a16="http://schemas.microsoft.com/office/drawing/2014/main" id="{F6670547-79AD-4B5B-B41C-5E2AA34894DC}"/>
                </a:ext>
              </a:extLst>
            </p:cNvPr>
            <p:cNvPicPr>
              <a:picLocks noChangeAspect="1"/>
            </p:cNvPicPr>
            <p:nvPr/>
          </p:nvPicPr>
          <p:blipFill>
            <a:blip r:embed="rId3"/>
            <a:stretch>
              <a:fillRect/>
            </a:stretch>
          </p:blipFill>
          <p:spPr>
            <a:xfrm>
              <a:off x="3468670" y="2594820"/>
              <a:ext cx="182880" cy="245059"/>
            </a:xfrm>
            <a:prstGeom prst="rect">
              <a:avLst/>
            </a:prstGeom>
          </p:spPr>
        </p:pic>
      </p:grpSp>
    </p:spTree>
    <p:extLst>
      <p:ext uri="{BB962C8B-B14F-4D97-AF65-F5344CB8AC3E}">
        <p14:creationId xmlns:p14="http://schemas.microsoft.com/office/powerpoint/2010/main" val="2020090187"/>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repl">
                                        <p:cTn id="7" dur="500" fill="hold"/>
                                        <p:tgtEl>
                                          <p:spTgt spid="470"/>
                                        </p:tgtEl>
                                        <p:attrNameLst>
                                          <p:attrName>ppt_x</p:attrName>
                                        </p:attrNameLst>
                                      </p:cBhvr>
                                      <p:tavLst>
                                        <p:tav tm="0">
                                          <p:val>
                                            <p:strVal val="#ppt_x"/>
                                          </p:val>
                                        </p:tav>
                                        <p:tav tm="100000">
                                          <p:val>
                                            <p:strVal val="#ppt_x"/>
                                          </p:val>
                                        </p:tav>
                                      </p:tavLst>
                                    </p:anim>
                                    <p:anim calcmode="lin" valueType="num">
                                      <p:cBhvr additive="repl">
                                        <p:cTn id="8" dur="500" fill="hold"/>
                                        <p:tgtEl>
                                          <p:spTgt spid="4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71"/>
                                        </p:tgtEl>
                                        <p:attrNameLst>
                                          <p:attrName>style.visibility</p:attrName>
                                        </p:attrNameLst>
                                      </p:cBhvr>
                                      <p:to>
                                        <p:strVal val="visible"/>
                                      </p:to>
                                    </p:set>
                                    <p:anim calcmode="lin" valueType="num">
                                      <p:cBhvr additive="repl">
                                        <p:cTn id="13" dur="500" fill="hold"/>
                                        <p:tgtEl>
                                          <p:spTgt spid="471"/>
                                        </p:tgtEl>
                                        <p:attrNameLst>
                                          <p:attrName>ppt_x</p:attrName>
                                        </p:attrNameLst>
                                      </p:cBhvr>
                                      <p:tavLst>
                                        <p:tav tm="0">
                                          <p:val>
                                            <p:strVal val="#ppt_x"/>
                                          </p:val>
                                        </p:tav>
                                        <p:tav tm="100000">
                                          <p:val>
                                            <p:strVal val="#ppt_x"/>
                                          </p:val>
                                        </p:tav>
                                      </p:tavLst>
                                    </p:anim>
                                    <p:anim calcmode="lin" valueType="num">
                                      <p:cBhvr additive="repl">
                                        <p:cTn id="14" dur="500" fill="hold"/>
                                        <p:tgtEl>
                                          <p:spTgt spid="4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346361" y="598740"/>
            <a:ext cx="8343360" cy="1107720"/>
          </a:xfrm>
          <a:prstGeom prst="rect">
            <a:avLst/>
          </a:prstGeom>
          <a:noFill/>
          <a:ln>
            <a:noFill/>
          </a:ln>
        </p:spPr>
        <p:txBody>
          <a:bodyPr>
            <a:normAutofit fontScale="93000"/>
          </a:bodyPr>
          <a:lstStyle/>
          <a:p>
            <a:pPr marL="343080" indent="-342720">
              <a:lnSpc>
                <a:spcPct val="100000"/>
              </a:lnSpc>
              <a:spcBef>
                <a:spcPts val="479"/>
              </a:spcBef>
              <a:buClr>
                <a:srgbClr val="000000"/>
              </a:buClr>
              <a:buFont typeface="Arial"/>
              <a:buChar char="•"/>
            </a:pPr>
            <a:r>
              <a:rPr lang="en-US" sz="2400" b="0" strike="noStrike" spc="-1" dirty="0">
                <a:solidFill>
                  <a:srgbClr val="000000"/>
                </a:solidFill>
                <a:latin typeface="Times New Roman"/>
              </a:rPr>
              <a:t>The </a:t>
            </a:r>
            <a:r>
              <a:rPr lang="en-US" sz="2400" b="0" strike="noStrike" spc="-1" dirty="0">
                <a:solidFill>
                  <a:srgbClr val="000000"/>
                </a:solidFill>
                <a:latin typeface="Symbol"/>
              </a:rPr>
              <a:t>Y</a:t>
            </a:r>
            <a:r>
              <a:rPr lang="en-US" sz="2400" b="0" i="1" strike="noStrike" spc="-1" baseline="-25000" dirty="0">
                <a:solidFill>
                  <a:srgbClr val="000000"/>
                </a:solidFill>
                <a:latin typeface="Times New Roman"/>
              </a:rPr>
              <a:t>i</a:t>
            </a:r>
            <a:r>
              <a:rPr lang="en-US" sz="2400" b="0" strike="noStrike" spc="-1" dirty="0">
                <a:solidFill>
                  <a:srgbClr val="000000"/>
                </a:solidFill>
                <a:latin typeface="Times New Roman"/>
              </a:rPr>
              <a:t> and </a:t>
            </a:r>
            <a:r>
              <a:rPr lang="en-US" sz="2400" b="0" strike="noStrike" spc="-1" dirty="0" err="1">
                <a:solidFill>
                  <a:srgbClr val="000000"/>
                </a:solidFill>
                <a:latin typeface="Symbol"/>
              </a:rPr>
              <a:t>Y</a:t>
            </a:r>
            <a:r>
              <a:rPr lang="en-US" sz="2400" b="0" i="1" strike="noStrike" spc="-1" baseline="-25000" dirty="0" err="1">
                <a:solidFill>
                  <a:srgbClr val="000000"/>
                </a:solidFill>
                <a:latin typeface="Times New Roman"/>
              </a:rPr>
              <a:t>ij</a:t>
            </a:r>
            <a:r>
              <a:rPr lang="en-US" sz="2400" b="0" strike="noStrike" spc="-1" dirty="0">
                <a:solidFill>
                  <a:srgbClr val="000000"/>
                </a:solidFill>
                <a:latin typeface="Times New Roman"/>
              </a:rPr>
              <a:t> are factors or </a:t>
            </a:r>
            <a:r>
              <a:rPr lang="en-US" sz="2400" b="1" strike="noStrike" spc="-1" dirty="0">
                <a:solidFill>
                  <a:srgbClr val="000000"/>
                </a:solidFill>
                <a:latin typeface="Times New Roman"/>
              </a:rPr>
              <a:t>potentials</a:t>
            </a:r>
            <a:r>
              <a:rPr lang="en-US" sz="2400" b="0" strike="noStrike" spc="-1" dirty="0">
                <a:solidFill>
                  <a:srgbClr val="000000"/>
                </a:solidFill>
                <a:latin typeface="Times New Roman"/>
              </a:rPr>
              <a:t>. They are functions representable in table form which hold (usually) un-normalized quantities which contribute to the joint probability distribution:</a:t>
            </a:r>
            <a:endParaRPr lang="en-US" sz="2400" b="0" strike="noStrike" spc="-1" dirty="0">
              <a:solidFill>
                <a:srgbClr val="000000"/>
              </a:solidFill>
              <a:latin typeface="Calibri"/>
            </a:endParaRPr>
          </a:p>
          <a:p>
            <a:pPr>
              <a:lnSpc>
                <a:spcPct val="100000"/>
              </a:lnSpc>
              <a:spcBef>
                <a:spcPts val="479"/>
              </a:spcBef>
            </a:pPr>
            <a:endParaRPr lang="en-US" sz="2400" b="0" strike="noStrike" spc="-1" dirty="0">
              <a:solidFill>
                <a:srgbClr val="000000"/>
              </a:solidFill>
              <a:latin typeface="Calibri"/>
            </a:endParaRPr>
          </a:p>
        </p:txBody>
      </p:sp>
      <p:pic>
        <p:nvPicPr>
          <p:cNvPr id="200" name="Picture 1"/>
          <p:cNvPicPr/>
          <p:nvPr/>
        </p:nvPicPr>
        <p:blipFill>
          <a:blip r:embed="rId2"/>
          <a:stretch/>
        </p:blipFill>
        <p:spPr>
          <a:xfrm>
            <a:off x="1887881" y="2012820"/>
            <a:ext cx="4133520" cy="968400"/>
          </a:xfrm>
          <a:prstGeom prst="rect">
            <a:avLst/>
          </a:prstGeom>
          <a:ln>
            <a:noFill/>
          </a:ln>
        </p:spPr>
      </p:pic>
      <p:sp>
        <p:nvSpPr>
          <p:cNvPr id="201" name="CustomShape 2"/>
          <p:cNvSpPr/>
          <p:nvPr/>
        </p:nvSpPr>
        <p:spPr>
          <a:xfrm>
            <a:off x="965561" y="4388820"/>
            <a:ext cx="7671600" cy="557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39"/>
              </a:spcBef>
              <a:buClr>
                <a:srgbClr val="000000"/>
              </a:buClr>
              <a:buFont typeface="Arial"/>
              <a:buChar char="•"/>
            </a:pPr>
            <a:r>
              <a:rPr lang="en-US" sz="2200" b="0" i="1" strike="noStrike" spc="-1" dirty="0">
                <a:solidFill>
                  <a:srgbClr val="000000"/>
                </a:solidFill>
                <a:latin typeface="Times New Roman"/>
              </a:rPr>
              <a:t>Z</a:t>
            </a:r>
            <a:r>
              <a:rPr lang="en-US" sz="2200" b="0" strike="noStrike" spc="-1" dirty="0">
                <a:solidFill>
                  <a:srgbClr val="000000"/>
                </a:solidFill>
                <a:latin typeface="Times New Roman"/>
              </a:rPr>
              <a:t> is the normalization constant called the </a:t>
            </a:r>
            <a:r>
              <a:rPr lang="en-US" sz="2200" b="1" strike="noStrike" spc="-1" dirty="0">
                <a:solidFill>
                  <a:srgbClr val="000000"/>
                </a:solidFill>
                <a:latin typeface="Times New Roman"/>
              </a:rPr>
              <a:t>partition function</a:t>
            </a:r>
            <a:r>
              <a:rPr lang="en-US" sz="2200" strike="noStrike" spc="-1" baseline="30000" dirty="0">
                <a:solidFill>
                  <a:srgbClr val="000000"/>
                </a:solidFill>
                <a:latin typeface="Times New Roman"/>
              </a:rPr>
              <a:t>*</a:t>
            </a:r>
            <a:endParaRPr lang="en-US" sz="2200" strike="noStrike" spc="-1" baseline="30000" dirty="0">
              <a:latin typeface="Arial"/>
            </a:endParaRPr>
          </a:p>
        </p:txBody>
      </p:sp>
      <p:sp>
        <p:nvSpPr>
          <p:cNvPr id="202" name="CustomShape 3"/>
          <p:cNvSpPr/>
          <p:nvPr/>
        </p:nvSpPr>
        <p:spPr>
          <a:xfrm>
            <a:off x="901121" y="3039180"/>
            <a:ext cx="8044920" cy="809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39"/>
              </a:spcBef>
              <a:buClr>
                <a:srgbClr val="000000"/>
              </a:buClr>
              <a:buFont typeface="Arial"/>
              <a:buChar char="•"/>
            </a:pPr>
            <a:r>
              <a:rPr lang="en-US" sz="2200" b="0" strike="noStrike" spc="-1">
                <a:solidFill>
                  <a:srgbClr val="000000"/>
                </a:solidFill>
                <a:latin typeface="Symbol"/>
              </a:rPr>
              <a:t>Y</a:t>
            </a:r>
            <a:r>
              <a:rPr lang="en-US" sz="2200" b="0" i="1" strike="noStrike" spc="-1" baseline="-25000">
                <a:solidFill>
                  <a:srgbClr val="000000"/>
                </a:solidFill>
                <a:latin typeface="Times New Roman"/>
              </a:rPr>
              <a:t>i</a:t>
            </a:r>
            <a:r>
              <a:rPr lang="en-US" sz="2200" b="0" strike="noStrike" spc="-1">
                <a:solidFill>
                  <a:srgbClr val="000000"/>
                </a:solidFill>
                <a:latin typeface="Times New Roman"/>
              </a:rPr>
              <a:t> are called unary or </a:t>
            </a:r>
            <a:r>
              <a:rPr lang="en-US" sz="2200" b="1" strike="noStrike" spc="-1">
                <a:solidFill>
                  <a:srgbClr val="000000"/>
                </a:solidFill>
                <a:latin typeface="Times New Roman"/>
              </a:rPr>
              <a:t>node potentials</a:t>
            </a:r>
            <a:r>
              <a:rPr lang="en-US" sz="2200" b="0" strike="noStrike" spc="-1">
                <a:solidFill>
                  <a:srgbClr val="000000"/>
                </a:solidFill>
                <a:latin typeface="Times New Roman"/>
              </a:rPr>
              <a:t> and </a:t>
            </a:r>
            <a:r>
              <a:rPr lang="en-US" sz="2200" b="0" strike="noStrike" spc="-1">
                <a:solidFill>
                  <a:srgbClr val="000000"/>
                </a:solidFill>
                <a:latin typeface="Symbol"/>
              </a:rPr>
              <a:t>Y</a:t>
            </a:r>
            <a:r>
              <a:rPr lang="en-US" sz="2200" b="0" i="1" strike="noStrike" spc="-1" baseline="-25000">
                <a:solidFill>
                  <a:srgbClr val="000000"/>
                </a:solidFill>
                <a:latin typeface="Times New Roman"/>
              </a:rPr>
              <a:t>ij</a:t>
            </a:r>
            <a:r>
              <a:rPr lang="en-US" sz="2200" b="0" strike="noStrike" spc="-1">
                <a:solidFill>
                  <a:srgbClr val="000000"/>
                </a:solidFill>
                <a:latin typeface="Times New Roman"/>
              </a:rPr>
              <a:t> are called pair or </a:t>
            </a:r>
            <a:r>
              <a:rPr lang="en-US" sz="2200" b="1" strike="noStrike" spc="-1">
                <a:solidFill>
                  <a:srgbClr val="000000"/>
                </a:solidFill>
                <a:latin typeface="Times New Roman"/>
              </a:rPr>
              <a:t>edge potentials</a:t>
            </a:r>
            <a:r>
              <a:rPr lang="en-US" sz="2200" b="0" strike="noStrike" spc="-1">
                <a:solidFill>
                  <a:srgbClr val="000000"/>
                </a:solidFill>
                <a:latin typeface="Times New Roman"/>
              </a:rPr>
              <a:t>.</a:t>
            </a:r>
            <a:endParaRPr lang="en-US" sz="2200" b="0" strike="noStrike" spc="-1">
              <a:latin typeface="Arial"/>
            </a:endParaRPr>
          </a:p>
        </p:txBody>
      </p:sp>
      <p:sp>
        <p:nvSpPr>
          <p:cNvPr id="203" name="CustomShape 4"/>
          <p:cNvSpPr/>
          <p:nvPr/>
        </p:nvSpPr>
        <p:spPr>
          <a:xfrm>
            <a:off x="697361" y="4894260"/>
            <a:ext cx="6491160" cy="48060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79"/>
              </a:spcBef>
              <a:buClr>
                <a:srgbClr val="000000"/>
              </a:buClr>
              <a:buFont typeface="Arial"/>
              <a:buChar char="•"/>
            </a:pPr>
            <a:r>
              <a:rPr lang="en-US" sz="2400" b="0" strike="noStrike" spc="-1">
                <a:solidFill>
                  <a:srgbClr val="000000"/>
                </a:solidFill>
                <a:latin typeface="Times New Roman"/>
              </a:rPr>
              <a:t>For the example Pr(</a:t>
            </a:r>
            <a:r>
              <a:rPr lang="en-US" sz="2400" b="0" i="1" strike="noStrike" spc="-1">
                <a:solidFill>
                  <a:srgbClr val="000000"/>
                </a:solidFill>
                <a:latin typeface="Times New Roman"/>
              </a:rPr>
              <a:t>A</a:t>
            </a:r>
            <a:r>
              <a:rPr lang="en-US" sz="2400" b="0" strike="noStrike" spc="-1">
                <a:solidFill>
                  <a:srgbClr val="000000"/>
                </a:solidFill>
                <a:latin typeface="Times New Roman"/>
              </a:rPr>
              <a:t>,</a:t>
            </a:r>
            <a:r>
              <a:rPr lang="en-US" sz="2400" b="0" i="1" strike="noStrike" spc="-1">
                <a:solidFill>
                  <a:srgbClr val="000000"/>
                </a:solidFill>
                <a:latin typeface="Times New Roman"/>
              </a:rPr>
              <a:t>B</a:t>
            </a:r>
            <a:r>
              <a:rPr lang="en-US" sz="2400" b="0" strike="noStrike" spc="-1">
                <a:solidFill>
                  <a:srgbClr val="000000"/>
                </a:solidFill>
                <a:latin typeface="Times New Roman"/>
              </a:rPr>
              <a:t>,</a:t>
            </a:r>
            <a:r>
              <a:rPr lang="en-US" sz="2400" b="0" i="1" strike="noStrike" spc="-1">
                <a:solidFill>
                  <a:srgbClr val="000000"/>
                </a:solidFill>
                <a:latin typeface="Times New Roman"/>
              </a:rPr>
              <a:t>C</a:t>
            </a:r>
            <a:r>
              <a:rPr lang="en-US" sz="2400" b="0" strike="noStrike" spc="-1">
                <a:solidFill>
                  <a:srgbClr val="000000"/>
                </a:solidFill>
                <a:latin typeface="Times New Roman"/>
              </a:rPr>
              <a:t>,</a:t>
            </a:r>
            <a:r>
              <a:rPr lang="en-US" sz="2400" b="0" i="1" strike="noStrike" spc="-1">
                <a:solidFill>
                  <a:srgbClr val="000000"/>
                </a:solidFill>
                <a:latin typeface="Times New Roman"/>
              </a:rPr>
              <a:t>D</a:t>
            </a:r>
            <a:r>
              <a:rPr lang="en-US" sz="2400" b="0" strike="noStrike" spc="-1">
                <a:solidFill>
                  <a:srgbClr val="000000"/>
                </a:solidFill>
                <a:latin typeface="Times New Roman"/>
              </a:rPr>
              <a:t>,</a:t>
            </a:r>
            <a:r>
              <a:rPr lang="en-US" sz="2400" b="0" i="1" strike="noStrike" spc="-1">
                <a:solidFill>
                  <a:srgbClr val="000000"/>
                </a:solidFill>
                <a:latin typeface="Times New Roman"/>
              </a:rPr>
              <a:t>E</a:t>
            </a:r>
            <a:r>
              <a:rPr lang="en-US" sz="2400" b="0" strike="noStrike" spc="-1">
                <a:solidFill>
                  <a:srgbClr val="000000"/>
                </a:solidFill>
                <a:latin typeface="Times New Roman"/>
              </a:rPr>
              <a:t>):</a:t>
            </a:r>
            <a:endParaRPr lang="en-US" sz="2400" b="0" strike="noStrike" spc="-1">
              <a:latin typeface="Arial"/>
            </a:endParaRPr>
          </a:p>
        </p:txBody>
      </p:sp>
      <p:pic>
        <p:nvPicPr>
          <p:cNvPr id="204" name="Picture 36"/>
          <p:cNvPicPr/>
          <p:nvPr/>
        </p:nvPicPr>
        <p:blipFill>
          <a:blip r:embed="rId3"/>
          <a:stretch/>
        </p:blipFill>
        <p:spPr>
          <a:xfrm>
            <a:off x="684401" y="5473500"/>
            <a:ext cx="7620120" cy="984240"/>
          </a:xfrm>
          <a:prstGeom prst="rect">
            <a:avLst/>
          </a:prstGeom>
          <a:ln>
            <a:noFill/>
          </a:ln>
        </p:spPr>
      </p:pic>
      <p:sp>
        <p:nvSpPr>
          <p:cNvPr id="205" name="CustomShape 5"/>
          <p:cNvSpPr/>
          <p:nvPr/>
        </p:nvSpPr>
        <p:spPr>
          <a:xfrm>
            <a:off x="1417001" y="3807060"/>
            <a:ext cx="8044920" cy="809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marL="343080" indent="-342720">
              <a:lnSpc>
                <a:spcPct val="100000"/>
              </a:lnSpc>
              <a:spcBef>
                <a:spcPts val="400"/>
              </a:spcBef>
              <a:buClr>
                <a:srgbClr val="000000"/>
              </a:buClr>
              <a:buFont typeface="Arial"/>
              <a:buChar char="•"/>
            </a:pPr>
            <a:r>
              <a:rPr lang="en-US" sz="2000" b="0" strike="noStrike" spc="-1">
                <a:solidFill>
                  <a:srgbClr val="000000"/>
                </a:solidFill>
                <a:latin typeface="Times New Roman"/>
              </a:rPr>
              <a:t>Edge potentials are known as transfer matrices in statistical physics</a:t>
            </a:r>
            <a:endParaRPr lang="en-US" sz="2000" b="0" strike="noStrike" spc="-1">
              <a:latin typeface="Arial"/>
            </a:endParaRPr>
          </a:p>
        </p:txBody>
      </p:sp>
      <p:sp>
        <p:nvSpPr>
          <p:cNvPr id="2" name="TextBox 1">
            <a:extLst>
              <a:ext uri="{FF2B5EF4-FFF2-40B4-BE49-F238E27FC236}">
                <a16:creationId xmlns:a16="http://schemas.microsoft.com/office/drawing/2014/main" id="{F5404A4D-BE61-898C-32E3-3E98D8944A67}"/>
              </a:ext>
            </a:extLst>
          </p:cNvPr>
          <p:cNvSpPr txBox="1"/>
          <p:nvPr/>
        </p:nvSpPr>
        <p:spPr>
          <a:xfrm>
            <a:off x="6959667" y="6596286"/>
            <a:ext cx="2260555"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*more on partition functions later</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 calcmode="lin" valueType="num">
                                      <p:cBhvr additive="repl">
                                        <p:cTn id="7" dur="500" fill="hold"/>
                                        <p:tgtEl>
                                          <p:spTgt spid="202"/>
                                        </p:tgtEl>
                                        <p:attrNameLst>
                                          <p:attrName>ppt_x</p:attrName>
                                        </p:attrNameLst>
                                      </p:cBhvr>
                                      <p:tavLst>
                                        <p:tav tm="0">
                                          <p:val>
                                            <p:strVal val="#ppt_x"/>
                                          </p:val>
                                        </p:tav>
                                        <p:tav tm="100000">
                                          <p:val>
                                            <p:strVal val="#ppt_x"/>
                                          </p:val>
                                        </p:tav>
                                      </p:tavLst>
                                    </p:anim>
                                    <p:anim calcmode="lin" valueType="num">
                                      <p:cBhvr additive="repl">
                                        <p:cTn id="8" dur="500" fill="hold"/>
                                        <p:tgtEl>
                                          <p:spTgt spid="20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05"/>
                                        </p:tgtEl>
                                        <p:attrNameLst>
                                          <p:attrName>style.visibility</p:attrName>
                                        </p:attrNameLst>
                                      </p:cBhvr>
                                      <p:to>
                                        <p:strVal val="visible"/>
                                      </p:to>
                                    </p:set>
                                    <p:anim calcmode="lin" valueType="num">
                                      <p:cBhvr additive="repl">
                                        <p:cTn id="12" dur="500" fill="hold"/>
                                        <p:tgtEl>
                                          <p:spTgt spid="205"/>
                                        </p:tgtEl>
                                        <p:attrNameLst>
                                          <p:attrName>ppt_x</p:attrName>
                                        </p:attrNameLst>
                                      </p:cBhvr>
                                      <p:tavLst>
                                        <p:tav tm="0">
                                          <p:val>
                                            <p:strVal val="#ppt_x"/>
                                          </p:val>
                                        </p:tav>
                                        <p:tav tm="100000">
                                          <p:val>
                                            <p:strVal val="#ppt_x"/>
                                          </p:val>
                                        </p:tav>
                                      </p:tavLst>
                                    </p:anim>
                                    <p:anim calcmode="lin" valueType="num">
                                      <p:cBhvr additive="repl">
                                        <p:cTn id="13" dur="500" fill="hold"/>
                                        <p:tgtEl>
                                          <p:spTgt spid="20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1"/>
                                        </p:tgtEl>
                                        <p:attrNameLst>
                                          <p:attrName>style.visibility</p:attrName>
                                        </p:attrNameLst>
                                      </p:cBhvr>
                                      <p:to>
                                        <p:strVal val="visible"/>
                                      </p:to>
                                    </p:set>
                                    <p:anim calcmode="lin" valueType="num">
                                      <p:cBhvr additive="repl">
                                        <p:cTn id="18" dur="500" fill="hold"/>
                                        <p:tgtEl>
                                          <p:spTgt spid="201"/>
                                        </p:tgtEl>
                                        <p:attrNameLst>
                                          <p:attrName>ppt_x</p:attrName>
                                        </p:attrNameLst>
                                      </p:cBhvr>
                                      <p:tavLst>
                                        <p:tav tm="0">
                                          <p:val>
                                            <p:strVal val="#ppt_x"/>
                                          </p:val>
                                        </p:tav>
                                        <p:tav tm="100000">
                                          <p:val>
                                            <p:strVal val="#ppt_x"/>
                                          </p:val>
                                        </p:tav>
                                      </p:tavLst>
                                    </p:anim>
                                    <p:anim calcmode="lin" valueType="num">
                                      <p:cBhvr additive="repl">
                                        <p:cTn id="19" dur="500" fill="hold"/>
                                        <p:tgtEl>
                                          <p:spTgt spid="201"/>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3"/>
                                        </p:tgtEl>
                                        <p:attrNameLst>
                                          <p:attrName>style.visibility</p:attrName>
                                        </p:attrNameLst>
                                      </p:cBhvr>
                                      <p:to>
                                        <p:strVal val="visible"/>
                                      </p:to>
                                    </p:set>
                                    <p:anim calcmode="lin" valueType="num">
                                      <p:cBhvr additive="repl">
                                        <p:cTn id="29" dur="500" fill="hold"/>
                                        <p:tgtEl>
                                          <p:spTgt spid="203"/>
                                        </p:tgtEl>
                                        <p:attrNameLst>
                                          <p:attrName>ppt_x</p:attrName>
                                        </p:attrNameLst>
                                      </p:cBhvr>
                                      <p:tavLst>
                                        <p:tav tm="0">
                                          <p:val>
                                            <p:strVal val="#ppt_x"/>
                                          </p:val>
                                        </p:tav>
                                        <p:tav tm="100000">
                                          <p:val>
                                            <p:strVal val="#ppt_x"/>
                                          </p:val>
                                        </p:tav>
                                      </p:tavLst>
                                    </p:anim>
                                    <p:anim calcmode="lin" valueType="num">
                                      <p:cBhvr additive="repl">
                                        <p:cTn id="30" dur="500" fill="hold"/>
                                        <p:tgtEl>
                                          <p:spTgt spid="203"/>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2" presetClass="entr" presetSubtype="4" fill="hold" nodeType="afterEffect">
                                  <p:stCondLst>
                                    <p:cond delay="0"/>
                                  </p:stCondLst>
                                  <p:childTnLst>
                                    <p:set>
                                      <p:cBhvr>
                                        <p:cTn id="33" dur="1" fill="hold">
                                          <p:stCondLst>
                                            <p:cond delay="0"/>
                                          </p:stCondLst>
                                        </p:cTn>
                                        <p:tgtEl>
                                          <p:spTgt spid="204"/>
                                        </p:tgtEl>
                                        <p:attrNameLst>
                                          <p:attrName>style.visibility</p:attrName>
                                        </p:attrNameLst>
                                      </p:cBhvr>
                                      <p:to>
                                        <p:strVal val="visible"/>
                                      </p:to>
                                    </p:set>
                                    <p:anim calcmode="lin" valueType="num">
                                      <p:cBhvr additive="repl">
                                        <p:cTn id="34" dur="500" fill="hold"/>
                                        <p:tgtEl>
                                          <p:spTgt spid="204"/>
                                        </p:tgtEl>
                                        <p:attrNameLst>
                                          <p:attrName>ppt_x</p:attrName>
                                        </p:attrNameLst>
                                      </p:cBhvr>
                                      <p:tavLst>
                                        <p:tav tm="0">
                                          <p:val>
                                            <p:strVal val="#ppt_x"/>
                                          </p:val>
                                        </p:tav>
                                        <p:tav tm="100000">
                                          <p:val>
                                            <p:strVal val="#ppt_x"/>
                                          </p:val>
                                        </p:tav>
                                      </p:tavLst>
                                    </p:anim>
                                    <p:anim calcmode="lin" valueType="num">
                                      <p:cBhvr additive="repl">
                                        <p:cTn id="35" dur="500" fill="hold"/>
                                        <p:tgtEl>
                                          <p:spTgt spid="2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59558</TotalTime>
  <Words>9194</Words>
  <Application>Microsoft Macintosh PowerPoint</Application>
  <PresentationFormat>On-screen Show (4:3)</PresentationFormat>
  <Paragraphs>1003</Paragraphs>
  <Slides>88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88</vt:i4>
      </vt:variant>
    </vt:vector>
  </HeadingPairs>
  <TitlesOfParts>
    <vt:vector size="97" baseType="lpstr">
      <vt:lpstr>Aptos</vt:lpstr>
      <vt:lpstr>Aptos Display</vt:lpstr>
      <vt:lpstr>Arial</vt:lpstr>
      <vt:lpstr>Calibri</vt:lpstr>
      <vt:lpstr>Courier New</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Nicholas Petraco</dc:creator>
  <cp:lastModifiedBy>Nicholas Petraco</cp:lastModifiedBy>
  <cp:revision>259</cp:revision>
  <dcterms:created xsi:type="dcterms:W3CDTF">2024-09-28T00:33:53Z</dcterms:created>
  <dcterms:modified xsi:type="dcterms:W3CDTF">2025-08-11T22:48:58Z</dcterms:modified>
</cp:coreProperties>
</file>